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979" r:id="rId2"/>
    <p:sldId id="966" r:id="rId3"/>
    <p:sldId id="967" r:id="rId4"/>
    <p:sldId id="968" r:id="rId5"/>
    <p:sldId id="969" r:id="rId6"/>
    <p:sldId id="811" r:id="rId7"/>
    <p:sldId id="812" r:id="rId8"/>
    <p:sldId id="813" r:id="rId9"/>
    <p:sldId id="814" r:id="rId10"/>
    <p:sldId id="815" r:id="rId11"/>
    <p:sldId id="816" r:id="rId12"/>
    <p:sldId id="817" r:id="rId13"/>
    <p:sldId id="818" r:id="rId14"/>
    <p:sldId id="819" r:id="rId15"/>
    <p:sldId id="820" r:id="rId16"/>
    <p:sldId id="821" r:id="rId17"/>
    <p:sldId id="822" r:id="rId18"/>
    <p:sldId id="828" r:id="rId19"/>
    <p:sldId id="829" r:id="rId20"/>
    <p:sldId id="978" r:id="rId21"/>
    <p:sldId id="823" r:id="rId22"/>
    <p:sldId id="972" r:id="rId23"/>
    <p:sldId id="973" r:id="rId24"/>
    <p:sldId id="974" r:id="rId25"/>
    <p:sldId id="975" r:id="rId26"/>
    <p:sldId id="976" r:id="rId27"/>
    <p:sldId id="977" r:id="rId28"/>
    <p:sldId id="824" r:id="rId29"/>
    <p:sldId id="825" r:id="rId30"/>
    <p:sldId id="970" r:id="rId31"/>
    <p:sldId id="971" r:id="rId32"/>
    <p:sldId id="826" r:id="rId33"/>
    <p:sldId id="827" r:id="rId34"/>
    <p:sldId id="830" r:id="rId35"/>
    <p:sldId id="957" r:id="rId36"/>
    <p:sldId id="958" r:id="rId37"/>
    <p:sldId id="959" r:id="rId38"/>
    <p:sldId id="960" r:id="rId39"/>
    <p:sldId id="961" r:id="rId40"/>
    <p:sldId id="962" r:id="rId41"/>
    <p:sldId id="963" r:id="rId42"/>
    <p:sldId id="964" r:id="rId43"/>
    <p:sldId id="831" r:id="rId44"/>
    <p:sldId id="832" r:id="rId45"/>
    <p:sldId id="833" r:id="rId46"/>
    <p:sldId id="834" r:id="rId47"/>
    <p:sldId id="835" r:id="rId4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26726-0E4F-49A3-918B-3463AFCC7CB7}" type="datetimeFigureOut">
              <a:rPr lang="it-IT" smtClean="0"/>
              <a:t>21/12/2017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601E5-BD85-408B-9D24-9C2D71667439}" type="slidenum">
              <a:rPr lang="it-IT" smtClean="0"/>
              <a:t>‹N›</a:t>
            </a:fld>
            <a:endParaRPr lang="it-IT"/>
          </a:p>
        </p:txBody>
      </p:sp>
    </p:spTree>
    <p:extLst>
      <p:ext uri="{BB962C8B-B14F-4D97-AF65-F5344CB8AC3E}">
        <p14:creationId xmlns:p14="http://schemas.microsoft.com/office/powerpoint/2010/main" val="173180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2601E5-BD85-408B-9D24-9C2D71667439}" type="slidenum">
              <a:rPr lang="it-IT" smtClean="0"/>
              <a:t>17</a:t>
            </a:fld>
            <a:endParaRPr lang="it-IT"/>
          </a:p>
        </p:txBody>
      </p:sp>
    </p:spTree>
    <p:extLst>
      <p:ext uri="{BB962C8B-B14F-4D97-AF65-F5344CB8AC3E}">
        <p14:creationId xmlns:p14="http://schemas.microsoft.com/office/powerpoint/2010/main" val="424461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2601E5-BD85-408B-9D24-9C2D71667439}" type="slidenum">
              <a:rPr lang="it-IT" smtClean="0"/>
              <a:t>20</a:t>
            </a:fld>
            <a:endParaRPr lang="it-IT"/>
          </a:p>
        </p:txBody>
      </p:sp>
    </p:spTree>
    <p:extLst>
      <p:ext uri="{BB962C8B-B14F-4D97-AF65-F5344CB8AC3E}">
        <p14:creationId xmlns:p14="http://schemas.microsoft.com/office/powerpoint/2010/main" val="424461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fld id="{48F87BB0-7E10-4618-B471-D5BA5BA1827E}" type="datetimeFigureOut">
              <a:rPr lang="it-IT" smtClean="0"/>
              <a:pPr>
                <a:defRPr/>
              </a:pPr>
              <a:t>21/12/2017</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97FA2852-0719-46EB-BA7E-96F4F9B21E55}" type="slidenum">
              <a:rPr lang="it-IT" smtClean="0"/>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fld id="{7156F256-F023-43D0-AEDA-6E5821351393}" type="datetimeFigureOut">
              <a:rPr lang="it-IT" smtClean="0"/>
              <a:pPr>
                <a:defRPr/>
              </a:pPr>
              <a:t>21/12/2017</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C010184A-7055-4753-8291-D52EEB6BDAA6}"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fld id="{6CB99C74-CD02-41B9-BDC4-9A2E181A52E8}" type="datetimeFigureOut">
              <a:rPr lang="it-IT" smtClean="0"/>
              <a:pPr>
                <a:defRPr/>
              </a:pPr>
              <a:t>21/12/2017</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5E6FE673-F7B5-4EC6-837E-C94102A63738}"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fld id="{40E91851-6771-4D69-BED7-484CC3C2604B}" type="datetimeFigureOut">
              <a:rPr lang="it-IT" smtClean="0"/>
              <a:pPr>
                <a:defRPr/>
              </a:pPr>
              <a:t>21/12/2017</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A71469F9-36D6-4D86-996C-2221BFE1A19A}"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a:defRPr/>
            </a:pPr>
            <a:fld id="{91941FDF-B5E1-4243-864F-4AA966B6DD23}" type="datetimeFigureOut">
              <a:rPr lang="it-IT" smtClean="0"/>
              <a:pPr>
                <a:defRPr/>
              </a:pPr>
              <a:t>21/12/2017</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CB1F5AD5-C373-459A-907E-0F11EE4514B2}" type="slidenum">
              <a:rPr lang="it-IT" smtClean="0"/>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fld id="{40E7D025-F935-49A7-891F-A865AB307E4E}" type="datetimeFigureOut">
              <a:rPr lang="it-IT" smtClean="0"/>
              <a:pPr>
                <a:defRPr/>
              </a:pPr>
              <a:t>21/12/2017</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73709A43-1B8D-43E7-B62B-796027C18BD7}"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pPr>
              <a:defRPr/>
            </a:pPr>
            <a:fld id="{6FE3772E-4986-473D-A541-44737B8FD2BD}" type="datetimeFigureOut">
              <a:rPr lang="it-IT" smtClean="0"/>
              <a:pPr>
                <a:defRPr/>
              </a:pPr>
              <a:t>21/12/2017</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F2B5108E-7B1D-4994-B161-7870297F8636}"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pPr>
              <a:defRPr/>
            </a:pPr>
            <a:fld id="{195458B7-DFE6-4E1F-ADD3-F18CB840B530}" type="datetimeFigureOut">
              <a:rPr lang="it-IT" smtClean="0"/>
              <a:pPr>
                <a:defRPr/>
              </a:pPr>
              <a:t>21/12/2017</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66581265-7F35-4FE9-8D3A-84AD38DCA827}"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7AF065-5B95-4572-BB52-BC0BFA76EFE8}" type="datetimeFigureOut">
              <a:rPr lang="it-IT" smtClean="0"/>
              <a:pPr>
                <a:defRPr/>
              </a:pPr>
              <a:t>21/12/2017</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283EBD9F-7518-4341-95E3-510953C2309F}"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fld id="{EC5BAE7F-14A8-4B04-A5F2-61ADEB3359E2}" type="datetimeFigureOut">
              <a:rPr lang="it-IT" smtClean="0"/>
              <a:pPr>
                <a:defRPr/>
              </a:pPr>
              <a:t>21/12/2017</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BF22EB80-0A1F-4831-A9C8-E05FD0FAA8E4}" type="slidenum">
              <a:rPr lang="it-IT" smtClean="0"/>
              <a:pPr>
                <a:defRPr/>
              </a:pPr>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pPr>
              <a:defRPr/>
            </a:pPr>
            <a:fld id="{F07492B8-461C-4B00-9231-9C0812E985F6}" type="datetimeFigureOut">
              <a:rPr lang="it-IT" smtClean="0"/>
              <a:pPr>
                <a:defRPr/>
              </a:pPr>
              <a:t>21/12/2017</a:t>
            </a:fld>
            <a:endParaRPr lang="it-IT"/>
          </a:p>
        </p:txBody>
      </p:sp>
      <p:sp>
        <p:nvSpPr>
          <p:cNvPr id="9" name="Slide Number Placeholder 8"/>
          <p:cNvSpPr>
            <a:spLocks noGrp="1"/>
          </p:cNvSpPr>
          <p:nvPr>
            <p:ph type="sldNum" sz="quarter" idx="11"/>
          </p:nvPr>
        </p:nvSpPr>
        <p:spPr/>
        <p:txBody>
          <a:bodyPr/>
          <a:lstStyle/>
          <a:p>
            <a:pPr>
              <a:defRPr/>
            </a:pPr>
            <a:fld id="{A4ADF2E9-5176-4E55-A232-3A5B37819964}" type="slidenum">
              <a:rPr lang="it-IT" smtClean="0"/>
              <a:pPr>
                <a:defRPr/>
              </a:pPr>
              <a:t>‹N›</a:t>
            </a:fld>
            <a:endParaRPr lang="it-IT"/>
          </a:p>
        </p:txBody>
      </p:sp>
      <p:sp>
        <p:nvSpPr>
          <p:cNvPr id="10" name="Footer Placeholder 9"/>
          <p:cNvSpPr>
            <a:spLocks noGrp="1"/>
          </p:cNvSpPr>
          <p:nvPr>
            <p:ph type="ftr" sz="quarter" idx="12"/>
          </p:nvPr>
        </p:nvSpPr>
        <p:spPr/>
        <p:txBody>
          <a:body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BB45E71E-3D93-43B3-8D5E-AEACF18A7689}" type="slidenum">
              <a:rPr lang="it-IT" smtClean="0"/>
              <a:pPr>
                <a:defRPr/>
              </a:pPr>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D5160790-3A35-4E0B-9611-C08B87CF4E84}" type="datetimeFigureOut">
              <a:rPr lang="it-IT" smtClean="0"/>
              <a:pPr>
                <a:defRPr/>
              </a:pPr>
              <a:t>21/12/2017</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76672"/>
            <a:ext cx="7620000" cy="5780112"/>
          </a:xfrm>
        </p:spPr>
        <p:txBody>
          <a:bodyPr>
            <a:normAutofit/>
          </a:bodyPr>
          <a:lstStyle/>
          <a:p>
            <a:pPr marL="114300" indent="0" algn="ctr">
              <a:buNone/>
            </a:pPr>
            <a:r>
              <a:rPr lang="it-IT" sz="3200" b="1" dirty="0" smtClean="0">
                <a:latin typeface="Garamond" panose="02020404030301010803" pitchFamily="18" charset="0"/>
              </a:rPr>
              <a:t>Benvenuti a</a:t>
            </a:r>
          </a:p>
          <a:p>
            <a:pPr marL="114300" indent="0" algn="ctr">
              <a:buNone/>
            </a:pPr>
            <a:r>
              <a:rPr lang="it-IT" sz="4000" b="1" i="1" dirty="0" smtClean="0">
                <a:latin typeface="Garamond" panose="02020404030301010803" pitchFamily="18" charset="0"/>
              </a:rPr>
              <a:t>Come si legge un testo </a:t>
            </a:r>
            <a:r>
              <a:rPr lang="it-IT" sz="4000" b="1" i="1" dirty="0" smtClean="0">
                <a:latin typeface="Garamond" panose="02020404030301010803" pitchFamily="18" charset="0"/>
              </a:rPr>
              <a:t/>
            </a:r>
            <a:br>
              <a:rPr lang="it-IT" sz="4000" b="1" i="1" dirty="0" smtClean="0">
                <a:latin typeface="Garamond" panose="02020404030301010803" pitchFamily="18" charset="0"/>
              </a:rPr>
            </a:br>
            <a:r>
              <a:rPr lang="it-IT" sz="4000" b="1" i="1" dirty="0" smtClean="0">
                <a:latin typeface="Garamond" panose="02020404030301010803" pitchFamily="18" charset="0"/>
              </a:rPr>
              <a:t>letterario contemporaneo?</a:t>
            </a:r>
            <a:endParaRPr lang="it-IT" sz="4000" b="1" i="1" dirty="0" smtClean="0">
              <a:latin typeface="Garamond" panose="02020404030301010803" pitchFamily="18" charset="0"/>
            </a:endParaRPr>
          </a:p>
          <a:p>
            <a:pPr marL="114300" indent="0" algn="ctr">
              <a:buNone/>
            </a:pPr>
            <a:endParaRPr lang="it-IT" sz="3200" b="1" dirty="0" smtClean="0">
              <a:latin typeface="Garamond" panose="02020404030301010803" pitchFamily="18" charset="0"/>
            </a:endParaRPr>
          </a:p>
          <a:p>
            <a:pPr marL="114300" indent="0" algn="ctr">
              <a:buNone/>
            </a:pPr>
            <a:r>
              <a:rPr lang="it-IT" sz="3200" b="1" dirty="0" smtClean="0">
                <a:latin typeface="Garamond" panose="02020404030301010803" pitchFamily="18" charset="0"/>
              </a:rPr>
              <a:t>terzo </a:t>
            </a:r>
            <a:r>
              <a:rPr lang="it-IT" sz="3200" b="1" dirty="0" smtClean="0">
                <a:latin typeface="Garamond" panose="02020404030301010803" pitchFamily="18" charset="0"/>
              </a:rPr>
              <a:t>modulo del corso del primo anno</a:t>
            </a:r>
          </a:p>
          <a:p>
            <a:pPr marL="114300" indent="0" algn="ctr">
              <a:buNone/>
            </a:pPr>
            <a:r>
              <a:rPr lang="it-IT" sz="3200" b="1" dirty="0" smtClean="0">
                <a:latin typeface="Garamond" panose="02020404030301010803" pitchFamily="18" charset="0"/>
              </a:rPr>
              <a:t>di L11 </a:t>
            </a:r>
            <a:r>
              <a:rPr lang="it-IT" sz="3200" b="1" dirty="0" smtClean="0">
                <a:latin typeface="Garamond" panose="02020404030301010803" pitchFamily="18" charset="0"/>
              </a:rPr>
              <a:t>dedicato </a:t>
            </a:r>
            <a:r>
              <a:rPr lang="it-IT" sz="3200" b="1" dirty="0" smtClean="0">
                <a:latin typeface="Garamond" panose="02020404030301010803" pitchFamily="18" charset="0"/>
              </a:rPr>
              <a:t>a</a:t>
            </a:r>
          </a:p>
          <a:p>
            <a:pPr marL="114300" indent="0" algn="ctr">
              <a:buNone/>
            </a:pPr>
            <a:endParaRPr lang="it-IT" sz="3200" b="1" dirty="0">
              <a:latin typeface="Garamond" panose="02020404030301010803" pitchFamily="18" charset="0"/>
            </a:endParaRPr>
          </a:p>
          <a:p>
            <a:pPr marL="114300" indent="0" algn="ctr">
              <a:buNone/>
            </a:pPr>
            <a:r>
              <a:rPr lang="it-IT" sz="4000" b="1" i="1" dirty="0" err="1" smtClean="0">
                <a:latin typeface="Garamond" panose="02020404030301010803" pitchFamily="18" charset="0"/>
              </a:rPr>
              <a:t>Kein</a:t>
            </a:r>
            <a:r>
              <a:rPr lang="it-IT" sz="4000" b="1" i="1" dirty="0" smtClean="0">
                <a:latin typeface="Garamond" panose="02020404030301010803" pitchFamily="18" charset="0"/>
              </a:rPr>
              <a:t> </a:t>
            </a:r>
            <a:r>
              <a:rPr lang="it-IT" sz="4000" b="1" i="1" dirty="0" err="1" smtClean="0">
                <a:latin typeface="Garamond" panose="02020404030301010803" pitchFamily="18" charset="0"/>
              </a:rPr>
              <a:t>Ort</a:t>
            </a:r>
            <a:r>
              <a:rPr lang="it-IT" sz="4000" b="1" i="1" dirty="0" smtClean="0">
                <a:latin typeface="Garamond" panose="02020404030301010803" pitchFamily="18" charset="0"/>
              </a:rPr>
              <a:t>. </a:t>
            </a:r>
            <a:r>
              <a:rPr lang="it-IT" sz="4000" b="1" i="1" dirty="0" err="1" smtClean="0">
                <a:latin typeface="Garamond" panose="02020404030301010803" pitchFamily="18" charset="0"/>
              </a:rPr>
              <a:t>Nirgends</a:t>
            </a:r>
            <a:endParaRPr lang="it-IT" sz="4000" b="1" i="1" dirty="0">
              <a:latin typeface="Garamond" panose="02020404030301010803" pitchFamily="18" charset="0"/>
            </a:endParaRPr>
          </a:p>
          <a:p>
            <a:pPr marL="114300" indent="0" algn="ctr">
              <a:buNone/>
            </a:pPr>
            <a:r>
              <a:rPr lang="it-IT" sz="3200" b="1" dirty="0" smtClean="0">
                <a:latin typeface="Garamond" panose="02020404030301010803" pitchFamily="18" charset="0"/>
              </a:rPr>
              <a:t>di </a:t>
            </a:r>
            <a:r>
              <a:rPr lang="it-IT" sz="3200" b="1" dirty="0" smtClean="0">
                <a:latin typeface="Garamond" panose="02020404030301010803" pitchFamily="18" charset="0"/>
              </a:rPr>
              <a:t>Christa </a:t>
            </a:r>
            <a:r>
              <a:rPr lang="it-IT" sz="3200" b="1" dirty="0" err="1" smtClean="0">
                <a:latin typeface="Garamond" panose="02020404030301010803" pitchFamily="18" charset="0"/>
              </a:rPr>
              <a:t>Wolf</a:t>
            </a:r>
            <a:endParaRPr lang="it-IT" sz="3200" b="1" dirty="0">
              <a:latin typeface="Garamond" panose="02020404030301010803" pitchFamily="18" charset="0"/>
            </a:endParaRPr>
          </a:p>
        </p:txBody>
      </p:sp>
    </p:spTree>
    <p:extLst>
      <p:ext uri="{BB962C8B-B14F-4D97-AF65-F5344CB8AC3E}">
        <p14:creationId xmlns:p14="http://schemas.microsoft.com/office/powerpoint/2010/main" val="103113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ortblume.de/dichterinnen/gu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550" y="0"/>
            <a:ext cx="4551035" cy="55892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93550" y="116632"/>
            <a:ext cx="8510897" cy="7017306"/>
          </a:xfrm>
          <a:prstGeom prst="rect">
            <a:avLst/>
          </a:prstGeom>
          <a:noFill/>
        </p:spPr>
        <p:txBody>
          <a:bodyPr wrap="square" rtlCol="0">
            <a:spAutoFit/>
          </a:bodyPr>
          <a:lstStyle/>
          <a:p>
            <a:r>
              <a:rPr lang="it-IT" sz="2400" b="1" dirty="0" err="1">
                <a:latin typeface="Garamond" panose="02020404030301010803" pitchFamily="18" charset="0"/>
              </a:rPr>
              <a:t>Karoline</a:t>
            </a:r>
            <a:r>
              <a:rPr lang="it-IT" sz="2400" b="1" dirty="0">
                <a:latin typeface="Garamond" panose="02020404030301010803" pitchFamily="18" charset="0"/>
              </a:rPr>
              <a:t> von </a:t>
            </a:r>
            <a:r>
              <a:rPr lang="it-IT" sz="2400" b="1" dirty="0" err="1" smtClean="0">
                <a:latin typeface="Garamond" panose="02020404030301010803" pitchFamily="18" charset="0"/>
              </a:rPr>
              <a:t>Günderrode</a:t>
            </a:r>
            <a:r>
              <a:rPr lang="it-IT" sz="2400" b="1" dirty="0" smtClean="0">
                <a:latin typeface="Garamond" panose="02020404030301010803" pitchFamily="18" charset="0"/>
              </a:rPr>
              <a:t> </a:t>
            </a:r>
            <a:br>
              <a:rPr lang="it-IT" sz="2400" b="1" dirty="0" smtClean="0">
                <a:latin typeface="Garamond" panose="02020404030301010803" pitchFamily="18" charset="0"/>
              </a:rPr>
            </a:br>
            <a:r>
              <a:rPr lang="it-IT" sz="2400" b="1" dirty="0" smtClean="0">
                <a:latin typeface="Garamond" panose="02020404030301010803" pitchFamily="18" charset="0"/>
              </a:rPr>
              <a:t>(1780-1806)</a:t>
            </a:r>
          </a:p>
          <a:p>
            <a:pPr algn="ctr"/>
            <a:endParaRPr lang="it-IT" sz="2400" b="1" dirty="0">
              <a:latin typeface="Garamond" panose="02020404030301010803" pitchFamily="18" charset="0"/>
            </a:endParaRPr>
          </a:p>
          <a:p>
            <a:r>
              <a:rPr lang="it-IT" sz="2400" dirty="0" smtClean="0">
                <a:latin typeface="Garamond" panose="02020404030301010803" pitchFamily="18" charset="0"/>
              </a:rPr>
              <a:t>1780: nasce in una famiglia </a:t>
            </a:r>
            <a:br>
              <a:rPr lang="it-IT" sz="2400" dirty="0" smtClean="0">
                <a:latin typeface="Garamond" panose="02020404030301010803" pitchFamily="18" charset="0"/>
              </a:rPr>
            </a:br>
            <a:r>
              <a:rPr lang="it-IT" sz="2400" dirty="0" smtClean="0">
                <a:latin typeface="Garamond" panose="02020404030301010803" pitchFamily="18" charset="0"/>
              </a:rPr>
              <a:t>dell’aristocrazia francofortese decaduta</a:t>
            </a:r>
          </a:p>
          <a:p>
            <a:r>
              <a:rPr lang="it-IT" sz="2400" dirty="0" smtClean="0">
                <a:latin typeface="Garamond" panose="02020404030301010803" pitchFamily="18" charset="0"/>
              </a:rPr>
              <a:t>1797: viene accolta nella </a:t>
            </a:r>
            <a:r>
              <a:rPr lang="it-IT" sz="2400" dirty="0" err="1" smtClean="0">
                <a:latin typeface="Garamond" panose="02020404030301010803" pitchFamily="18" charset="0"/>
              </a:rPr>
              <a:t>Damenstift</a:t>
            </a:r>
            <a:r>
              <a:rPr lang="it-IT" sz="2400" dirty="0" smtClean="0">
                <a:latin typeface="Garamond" panose="02020404030301010803" pitchFamily="18" charset="0"/>
              </a:rPr>
              <a:t> </a:t>
            </a:r>
            <a:br>
              <a:rPr lang="it-IT" sz="2400" dirty="0" smtClean="0">
                <a:latin typeface="Garamond" panose="02020404030301010803" pitchFamily="18" charset="0"/>
              </a:rPr>
            </a:br>
            <a:r>
              <a:rPr lang="it-IT" sz="2400" dirty="0" smtClean="0">
                <a:latin typeface="Garamond" panose="02020404030301010803" pitchFamily="18" charset="0"/>
              </a:rPr>
              <a:t>evangelica di Francoforte; </a:t>
            </a:r>
            <a:br>
              <a:rPr lang="it-IT" sz="2400" dirty="0" smtClean="0">
                <a:latin typeface="Garamond" panose="02020404030301010803" pitchFamily="18" charset="0"/>
              </a:rPr>
            </a:br>
            <a:r>
              <a:rPr lang="it-IT" sz="2400" dirty="0" smtClean="0">
                <a:latin typeface="Garamond" panose="02020404030301010803" pitchFamily="18" charset="0"/>
              </a:rPr>
              <a:t>studia letteratura e filosofia, </a:t>
            </a:r>
            <a:br>
              <a:rPr lang="it-IT" sz="2400" dirty="0" smtClean="0">
                <a:latin typeface="Garamond" panose="02020404030301010803" pitchFamily="18" charset="0"/>
              </a:rPr>
            </a:br>
            <a:r>
              <a:rPr lang="it-IT" sz="2400" dirty="0" smtClean="0">
                <a:latin typeface="Garamond" panose="02020404030301010803" pitchFamily="18" charset="0"/>
              </a:rPr>
              <a:t>si appassiona alla Rivoluzione francese</a:t>
            </a:r>
          </a:p>
          <a:p>
            <a:r>
              <a:rPr lang="it-IT" sz="2400" dirty="0" smtClean="0">
                <a:latin typeface="Garamond" panose="02020404030301010803" pitchFamily="18" charset="0"/>
              </a:rPr>
              <a:t>1800: si innamora di Carl von </a:t>
            </a:r>
            <a:r>
              <a:rPr lang="it-IT" sz="2400" dirty="0" err="1" smtClean="0">
                <a:latin typeface="Garamond" panose="02020404030301010803" pitchFamily="18" charset="0"/>
              </a:rPr>
              <a:t>Savigny</a:t>
            </a:r>
            <a:r>
              <a:rPr lang="it-IT" sz="2400" dirty="0" smtClean="0">
                <a:latin typeface="Garamond" panose="02020404030301010803" pitchFamily="18" charset="0"/>
              </a:rPr>
              <a:t>;</a:t>
            </a:r>
          </a:p>
          <a:p>
            <a:r>
              <a:rPr lang="it-IT" sz="2400" dirty="0" smtClean="0">
                <a:latin typeface="Garamond" panose="02020404030301010803" pitchFamily="18" charset="0"/>
              </a:rPr>
              <a:t>frequenta i circoli romantici</a:t>
            </a:r>
          </a:p>
          <a:p>
            <a:r>
              <a:rPr lang="it-IT" sz="2400" dirty="0" smtClean="0">
                <a:latin typeface="Garamond" panose="02020404030301010803" pitchFamily="18" charset="0"/>
              </a:rPr>
              <a:t>1804: pubblica </a:t>
            </a:r>
            <a:r>
              <a:rPr lang="it-IT" sz="2400" i="1" dirty="0" err="1" smtClean="0">
                <a:latin typeface="Garamond" panose="02020404030301010803" pitchFamily="18" charset="0"/>
              </a:rPr>
              <a:t>Gedichte</a:t>
            </a:r>
            <a:r>
              <a:rPr lang="it-IT" sz="2400" i="1" dirty="0" smtClean="0">
                <a:latin typeface="Garamond" panose="02020404030301010803" pitchFamily="18" charset="0"/>
              </a:rPr>
              <a:t> und </a:t>
            </a:r>
            <a:r>
              <a:rPr lang="it-IT" sz="2400" i="1" dirty="0" err="1" smtClean="0">
                <a:latin typeface="Garamond" panose="02020404030301010803" pitchFamily="18" charset="0"/>
              </a:rPr>
              <a:t>Phantasien</a:t>
            </a:r>
            <a:endParaRPr lang="it-IT" sz="2400" i="1" dirty="0" smtClean="0">
              <a:latin typeface="Garamond" panose="02020404030301010803" pitchFamily="18" charset="0"/>
            </a:endParaRPr>
          </a:p>
          <a:p>
            <a:r>
              <a:rPr lang="it-IT" sz="2400" dirty="0" smtClean="0">
                <a:latin typeface="Garamond" panose="02020404030301010803" pitchFamily="18" charset="0"/>
              </a:rPr>
              <a:t>con lo pseudonimo di </a:t>
            </a:r>
            <a:r>
              <a:rPr lang="it-IT" sz="2400" dirty="0" err="1" smtClean="0">
                <a:latin typeface="Garamond" panose="02020404030301010803" pitchFamily="18" charset="0"/>
              </a:rPr>
              <a:t>Tian</a:t>
            </a:r>
            <a:endParaRPr lang="it-IT" sz="2400" dirty="0" smtClean="0">
              <a:latin typeface="Garamond" panose="02020404030301010803" pitchFamily="18" charset="0"/>
            </a:endParaRPr>
          </a:p>
          <a:p>
            <a:r>
              <a:rPr lang="it-IT" sz="2400" dirty="0" smtClean="0">
                <a:latin typeface="Garamond" panose="02020404030301010803" pitchFamily="18" charset="0"/>
              </a:rPr>
              <a:t>1804: si innamora di Friedrich </a:t>
            </a:r>
            <a:r>
              <a:rPr lang="it-IT" sz="2400" dirty="0" err="1" smtClean="0">
                <a:latin typeface="Garamond" panose="02020404030301010803" pitchFamily="18" charset="0"/>
              </a:rPr>
              <a:t>Creuzer</a:t>
            </a:r>
            <a:endParaRPr lang="it-IT" sz="2400" dirty="0" smtClean="0">
              <a:latin typeface="Garamond" panose="02020404030301010803" pitchFamily="18" charset="0"/>
            </a:endParaRPr>
          </a:p>
          <a:p>
            <a:r>
              <a:rPr lang="it-IT" sz="2400" dirty="0" smtClean="0">
                <a:latin typeface="Garamond" panose="02020404030301010803" pitchFamily="18" charset="0"/>
              </a:rPr>
              <a:t>1806: si uccide</a:t>
            </a:r>
          </a:p>
          <a:p>
            <a:endParaRPr lang="it-IT" sz="2400" dirty="0" smtClean="0">
              <a:latin typeface="Garamond" panose="02020404030301010803" pitchFamily="18" charset="0"/>
            </a:endParaRPr>
          </a:p>
          <a:p>
            <a:r>
              <a:rPr lang="it-IT" sz="2400" dirty="0" smtClean="0">
                <a:latin typeface="Garamond" panose="02020404030301010803" pitchFamily="18" charset="0"/>
              </a:rPr>
              <a:t>1840</a:t>
            </a:r>
            <a:r>
              <a:rPr lang="it-IT" sz="2400" dirty="0">
                <a:latin typeface="Garamond" panose="02020404030301010803" pitchFamily="18" charset="0"/>
              </a:rPr>
              <a:t>: </a:t>
            </a:r>
            <a:r>
              <a:rPr lang="it-IT" sz="2400" dirty="0" err="1" smtClean="0">
                <a:latin typeface="Garamond" panose="02020404030301010803" pitchFamily="18" charset="0"/>
              </a:rPr>
              <a:t>Bettine</a:t>
            </a:r>
            <a:r>
              <a:rPr lang="it-IT" sz="2400" dirty="0" smtClean="0">
                <a:latin typeface="Garamond" panose="02020404030301010803" pitchFamily="18" charset="0"/>
              </a:rPr>
              <a:t> </a:t>
            </a:r>
            <a:r>
              <a:rPr lang="it-IT" sz="2400" dirty="0">
                <a:latin typeface="Garamond" panose="02020404030301010803" pitchFamily="18" charset="0"/>
              </a:rPr>
              <a:t>von </a:t>
            </a:r>
            <a:r>
              <a:rPr lang="it-IT" sz="2400" dirty="0" err="1">
                <a:latin typeface="Garamond" panose="02020404030301010803" pitchFamily="18" charset="0"/>
              </a:rPr>
              <a:t>Arnim</a:t>
            </a:r>
            <a:r>
              <a:rPr lang="it-IT" sz="2400" dirty="0">
                <a:latin typeface="Garamond" panose="02020404030301010803" pitchFamily="18" charset="0"/>
              </a:rPr>
              <a:t> pubblica </a:t>
            </a:r>
            <a:r>
              <a:rPr lang="it-IT" sz="2400" dirty="0" smtClean="0">
                <a:latin typeface="Garamond" panose="02020404030301010803" pitchFamily="18" charset="0"/>
              </a:rPr>
              <a:t>il romanzo </a:t>
            </a:r>
            <a:r>
              <a:rPr lang="it-IT" sz="2400" dirty="0">
                <a:latin typeface="Garamond" panose="02020404030301010803" pitchFamily="18" charset="0"/>
              </a:rPr>
              <a:t>epistolare </a:t>
            </a:r>
            <a:r>
              <a:rPr lang="it-IT" sz="2400" i="1" dirty="0">
                <a:latin typeface="Garamond" panose="02020404030301010803" pitchFamily="18" charset="0"/>
              </a:rPr>
              <a:t>Die </a:t>
            </a:r>
            <a:r>
              <a:rPr lang="it-IT" sz="2400" i="1" dirty="0" err="1">
                <a:latin typeface="Garamond" panose="02020404030301010803" pitchFamily="18" charset="0"/>
              </a:rPr>
              <a:t>Günderode</a:t>
            </a:r>
            <a:endParaRPr lang="it-IT" sz="2400" i="1" dirty="0">
              <a:latin typeface="Garamond" panose="02020404030301010803" pitchFamily="18" charset="0"/>
            </a:endParaRPr>
          </a:p>
          <a:p>
            <a:r>
              <a:rPr lang="it-IT" sz="2400" dirty="0" smtClean="0">
                <a:latin typeface="Garamond" panose="02020404030301010803" pitchFamily="18" charset="0"/>
              </a:rPr>
              <a:t>1978: Christa </a:t>
            </a:r>
            <a:r>
              <a:rPr lang="it-IT" sz="2400" dirty="0" err="1" smtClean="0">
                <a:latin typeface="Garamond" panose="02020404030301010803" pitchFamily="18" charset="0"/>
              </a:rPr>
              <a:t>Wolf</a:t>
            </a:r>
            <a:r>
              <a:rPr lang="it-IT" sz="2400" dirty="0" smtClean="0">
                <a:latin typeface="Garamond" panose="02020404030301010803" pitchFamily="18" charset="0"/>
              </a:rPr>
              <a:t> la riscopre nel saggio-antologia </a:t>
            </a:r>
            <a:r>
              <a:rPr lang="it-IT" sz="2400" i="1" dirty="0" smtClean="0">
                <a:latin typeface="Garamond" panose="02020404030301010803" pitchFamily="18" charset="0"/>
              </a:rPr>
              <a:t>L’ombra di un sogno</a:t>
            </a:r>
            <a:endParaRPr lang="it-IT" sz="2400" dirty="0">
              <a:latin typeface="Garamond" panose="02020404030301010803" pitchFamily="18" charset="0"/>
            </a:endParaRPr>
          </a:p>
          <a:p>
            <a:endParaRPr lang="it-IT" dirty="0"/>
          </a:p>
        </p:txBody>
      </p:sp>
    </p:spTree>
    <p:extLst>
      <p:ext uri="{BB962C8B-B14F-4D97-AF65-F5344CB8AC3E}">
        <p14:creationId xmlns:p14="http://schemas.microsoft.com/office/powerpoint/2010/main" val="2232273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352928" cy="6047809"/>
          </a:xfrm>
          <a:prstGeom prst="rect">
            <a:avLst/>
          </a:prstGeom>
          <a:noFill/>
        </p:spPr>
        <p:txBody>
          <a:bodyPr wrap="square" rtlCol="0">
            <a:spAutoFit/>
          </a:bodyPr>
          <a:lstStyle/>
          <a:p>
            <a:pPr algn="ctr"/>
            <a:r>
              <a:rPr lang="it-IT" sz="2800" b="1" i="1" dirty="0" smtClean="0">
                <a:latin typeface="Garamond" panose="02020404030301010803" pitchFamily="18" charset="0"/>
              </a:rPr>
              <a:t>L’ombra di un sogno</a:t>
            </a:r>
            <a:r>
              <a:rPr lang="it-IT" sz="2800" b="1" dirty="0" smtClean="0">
                <a:latin typeface="Garamond" panose="02020404030301010803" pitchFamily="18" charset="0"/>
              </a:rPr>
              <a:t>:</a:t>
            </a:r>
          </a:p>
          <a:p>
            <a:pPr algn="ctr"/>
            <a:r>
              <a:rPr lang="it-IT" sz="2800" b="1" dirty="0" smtClean="0">
                <a:latin typeface="Garamond" panose="02020404030301010803" pitchFamily="18" charset="0"/>
              </a:rPr>
              <a:t>i problemi definiti da Christa </a:t>
            </a:r>
            <a:r>
              <a:rPr lang="it-IT" sz="2800" b="1" dirty="0" err="1" smtClean="0">
                <a:latin typeface="Garamond" panose="02020404030301010803" pitchFamily="18" charset="0"/>
              </a:rPr>
              <a:t>Wolf</a:t>
            </a:r>
            <a:endParaRPr lang="it-IT" sz="2800" b="1" dirty="0" smtClean="0">
              <a:latin typeface="Garamond" panose="02020404030301010803" pitchFamily="18" charset="0"/>
            </a:endParaRPr>
          </a:p>
          <a:p>
            <a:endParaRPr lang="it-IT" sz="2400" dirty="0">
              <a:latin typeface="Garamond" panose="02020404030301010803" pitchFamily="18" charset="0"/>
            </a:endParaRPr>
          </a:p>
          <a:p>
            <a:pPr marL="285750" indent="-285750">
              <a:spcAft>
                <a:spcPts val="600"/>
              </a:spcAft>
              <a:buFont typeface="Arial" panose="020B0604020202020204" pitchFamily="34" charset="0"/>
              <a:buChar char="•"/>
            </a:pPr>
            <a:r>
              <a:rPr lang="it-IT" sz="2400" dirty="0" smtClean="0">
                <a:latin typeface="Garamond" panose="02020404030301010803" pitchFamily="18" charset="0"/>
              </a:rPr>
              <a:t>possibilità (storica) dell’accesso delle donne alla scrittura:</a:t>
            </a:r>
            <a:r>
              <a:rPr lang="it-IT" sz="2400" dirty="0">
                <a:latin typeface="Garamond" panose="02020404030301010803" pitchFamily="18" charset="0"/>
              </a:rPr>
              <a:t> </a:t>
            </a:r>
            <a:r>
              <a:rPr lang="it-IT" sz="2400" dirty="0" smtClean="0">
                <a:latin typeface="Garamond" panose="02020404030301010803" pitchFamily="18" charset="0"/>
              </a:rPr>
              <a:t>il caso della </a:t>
            </a:r>
            <a:r>
              <a:rPr lang="de-DE" sz="2400" dirty="0" err="1" smtClean="0">
                <a:latin typeface="Garamond" panose="02020404030301010803" pitchFamily="18" charset="0"/>
              </a:rPr>
              <a:t>Günderrode</a:t>
            </a:r>
            <a:r>
              <a:rPr lang="de-DE" sz="2400" dirty="0" smtClean="0">
                <a:latin typeface="Garamond" panose="02020404030301010803" pitchFamily="18" charset="0"/>
              </a:rPr>
              <a:t> </a:t>
            </a:r>
            <a:r>
              <a:rPr lang="de-DE" sz="2400" dirty="0">
                <a:latin typeface="Garamond" panose="02020404030301010803" pitchFamily="18" charset="0"/>
              </a:rPr>
              <a:t>(prima della </a:t>
            </a:r>
            <a:r>
              <a:rPr lang="de-DE" sz="2400" dirty="0" smtClean="0">
                <a:latin typeface="Garamond" panose="02020404030301010803" pitchFamily="18" charset="0"/>
              </a:rPr>
              <a:t>Woolf e della </a:t>
            </a:r>
            <a:r>
              <a:rPr lang="de-DE" sz="2400" i="1" dirty="0" smtClean="0">
                <a:latin typeface="Garamond" panose="02020404030301010803" pitchFamily="18" charset="0"/>
              </a:rPr>
              <a:t>Frauenliteratur</a:t>
            </a:r>
            <a:r>
              <a:rPr lang="de-DE" sz="2400" dirty="0" smtClean="0">
                <a:latin typeface="Garamond" panose="02020404030301010803" pitchFamily="18" charset="0"/>
              </a:rPr>
              <a:t>) </a:t>
            </a:r>
            <a:r>
              <a:rPr lang="it-IT" sz="2400" dirty="0">
                <a:latin typeface="Garamond" panose="02020404030301010803" pitchFamily="18" charset="0"/>
              </a:rPr>
              <a:t>[30]</a:t>
            </a:r>
          </a:p>
          <a:p>
            <a:pPr marL="285750" indent="-285750">
              <a:spcAft>
                <a:spcPts val="600"/>
              </a:spcAft>
              <a:buFont typeface="Arial" panose="020B0604020202020204" pitchFamily="34" charset="0"/>
              <a:buChar char="•"/>
            </a:pPr>
            <a:r>
              <a:rPr lang="it-IT" sz="2400" dirty="0" smtClean="0">
                <a:latin typeface="Garamond" panose="02020404030301010803" pitchFamily="18" charset="0"/>
              </a:rPr>
              <a:t>la generazione dei romantici, tra utopia (la Rivoluzione francese) </a:t>
            </a:r>
            <a:br>
              <a:rPr lang="it-IT" sz="2400" dirty="0" smtClean="0">
                <a:latin typeface="Garamond" panose="02020404030301010803" pitchFamily="18" charset="0"/>
              </a:rPr>
            </a:br>
            <a:r>
              <a:rPr lang="it-IT" sz="2400" dirty="0" smtClean="0">
                <a:latin typeface="Garamond" panose="02020404030301010803" pitchFamily="18" charset="0"/>
              </a:rPr>
              <a:t>e utilitarismo borghese (arricchitevi!): la situazione nella DDR</a:t>
            </a:r>
          </a:p>
          <a:p>
            <a:pPr marL="285750" indent="-285750">
              <a:spcAft>
                <a:spcPts val="600"/>
              </a:spcAft>
              <a:buFont typeface="Arial" panose="020B0604020202020204" pitchFamily="34" charset="0"/>
              <a:buChar char="•"/>
            </a:pPr>
            <a:r>
              <a:rPr lang="it-IT" sz="2400" dirty="0" smtClean="0">
                <a:latin typeface="Garamond" panose="02020404030301010803" pitchFamily="18" charset="0"/>
              </a:rPr>
              <a:t>la sperimentazione di forme di vita </a:t>
            </a:r>
            <a:r>
              <a:rPr lang="it-IT" sz="2400" dirty="0">
                <a:latin typeface="Garamond" panose="02020404030301010803" pitchFamily="18" charset="0"/>
              </a:rPr>
              <a:t>nuove </a:t>
            </a:r>
            <a:r>
              <a:rPr lang="it-IT" sz="2400" dirty="0" smtClean="0">
                <a:latin typeface="Garamond" panose="02020404030301010803" pitchFamily="18" charset="0"/>
              </a:rPr>
              <a:t>(comunitarie)</a:t>
            </a:r>
            <a:br>
              <a:rPr lang="it-IT" sz="2400" dirty="0" smtClean="0">
                <a:latin typeface="Garamond" panose="02020404030301010803" pitchFamily="18" charset="0"/>
              </a:rPr>
            </a:br>
            <a:r>
              <a:rPr lang="it-IT" sz="2400" dirty="0" smtClean="0">
                <a:latin typeface="Garamond" panose="02020404030301010803" pitchFamily="18" charset="0"/>
              </a:rPr>
              <a:t>in cerchie di amici che includono le donne (da </a:t>
            </a:r>
            <a:r>
              <a:rPr lang="it-IT" sz="2400" i="1" dirty="0" smtClean="0">
                <a:latin typeface="Garamond" panose="02020404030301010803" pitchFamily="18" charset="0"/>
              </a:rPr>
              <a:t>KON</a:t>
            </a:r>
            <a:r>
              <a:rPr lang="it-IT" sz="2400" dirty="0" smtClean="0">
                <a:latin typeface="Garamond" panose="02020404030301010803" pitchFamily="18" charset="0"/>
              </a:rPr>
              <a:t> a </a:t>
            </a:r>
            <a:r>
              <a:rPr lang="de-DE" sz="2400" i="1" dirty="0">
                <a:latin typeface="Garamond" panose="02020404030301010803" pitchFamily="18" charset="0"/>
              </a:rPr>
              <a:t>Sommerstück</a:t>
            </a:r>
            <a:r>
              <a:rPr lang="it-IT" sz="2400" dirty="0">
                <a:latin typeface="Garamond" panose="02020404030301010803" pitchFamily="18" charset="0"/>
              </a:rPr>
              <a:t>)</a:t>
            </a:r>
          </a:p>
          <a:p>
            <a:pPr marL="285750" indent="-285750">
              <a:spcAft>
                <a:spcPts val="600"/>
              </a:spcAft>
              <a:buFont typeface="Arial" panose="020B0604020202020204" pitchFamily="34" charset="0"/>
              <a:buChar char="•"/>
            </a:pPr>
            <a:r>
              <a:rPr lang="it-IT" sz="2400" dirty="0" smtClean="0">
                <a:latin typeface="Garamond" panose="02020404030301010803" pitchFamily="18" charset="0"/>
              </a:rPr>
              <a:t>la critica femminile alla forma di vita borghese patriarcale attraverso </a:t>
            </a:r>
            <a:r>
              <a:rPr lang="it-IT" sz="2400" dirty="0" err="1" smtClean="0">
                <a:latin typeface="Garamond" panose="02020404030301010803" pitchFamily="18" charset="0"/>
              </a:rPr>
              <a:t>Karoline</a:t>
            </a:r>
            <a:r>
              <a:rPr lang="it-IT" sz="2400" dirty="0">
                <a:latin typeface="Garamond" panose="02020404030301010803" pitchFamily="18" charset="0"/>
              </a:rPr>
              <a:t> </a:t>
            </a:r>
            <a:r>
              <a:rPr lang="it-IT" sz="2400" dirty="0" smtClean="0">
                <a:latin typeface="Garamond" panose="02020404030301010803" pitchFamily="18" charset="0"/>
              </a:rPr>
              <a:t>e </a:t>
            </a:r>
            <a:r>
              <a:rPr lang="it-IT" sz="2400" dirty="0" err="1" smtClean="0">
                <a:latin typeface="Garamond" panose="02020404030301010803" pitchFamily="18" charset="0"/>
              </a:rPr>
              <a:t>Lisette</a:t>
            </a:r>
            <a:r>
              <a:rPr lang="it-IT" sz="2400" dirty="0" smtClean="0">
                <a:latin typeface="Garamond" panose="02020404030301010803" pitchFamily="18" charset="0"/>
              </a:rPr>
              <a:t> (da </a:t>
            </a:r>
            <a:r>
              <a:rPr lang="it-IT" sz="2400" i="1" dirty="0">
                <a:latin typeface="Garamond" panose="02020404030301010803" pitchFamily="18" charset="0"/>
              </a:rPr>
              <a:t>KON</a:t>
            </a:r>
            <a:r>
              <a:rPr lang="it-IT" sz="2400" dirty="0">
                <a:latin typeface="Garamond" panose="02020404030301010803" pitchFamily="18" charset="0"/>
              </a:rPr>
              <a:t> a</a:t>
            </a:r>
            <a:r>
              <a:rPr lang="it-IT" sz="2400" dirty="0" smtClean="0">
                <a:latin typeface="Garamond" panose="02020404030301010803" pitchFamily="18" charset="0"/>
              </a:rPr>
              <a:t> </a:t>
            </a:r>
            <a:r>
              <a:rPr lang="it-IT" sz="2400" i="1" dirty="0" err="1" smtClean="0">
                <a:latin typeface="Garamond" panose="02020404030301010803" pitchFamily="18" charset="0"/>
              </a:rPr>
              <a:t>Kassandra</a:t>
            </a:r>
            <a:r>
              <a:rPr lang="it-IT" sz="2400" dirty="0" smtClean="0">
                <a:latin typeface="Garamond" panose="02020404030301010803" pitchFamily="18" charset="0"/>
              </a:rPr>
              <a:t>) [27]</a:t>
            </a:r>
          </a:p>
          <a:p>
            <a:pPr marL="285750" indent="-285750">
              <a:spcAft>
                <a:spcPts val="600"/>
              </a:spcAft>
              <a:buFont typeface="Arial" panose="020B0604020202020204" pitchFamily="34" charset="0"/>
              <a:buChar char="•"/>
            </a:pPr>
            <a:r>
              <a:rPr lang="it-IT" sz="2400" dirty="0" smtClean="0">
                <a:latin typeface="Garamond" panose="02020404030301010803" pitchFamily="18" charset="0"/>
              </a:rPr>
              <a:t>l’amore come tema rivelatore: dimmi come ami e ti dirò in quali rapporti sociali sei irretito: </a:t>
            </a:r>
            <a:r>
              <a:rPr lang="it-IT" sz="2400" dirty="0" err="1" smtClean="0">
                <a:latin typeface="Garamond" panose="02020404030301010803" pitchFamily="18" charset="0"/>
              </a:rPr>
              <a:t>Karoline</a:t>
            </a:r>
            <a:r>
              <a:rPr lang="it-IT" sz="2400" dirty="0" smtClean="0">
                <a:latin typeface="Garamond" panose="02020404030301010803" pitchFamily="18" charset="0"/>
              </a:rPr>
              <a:t> e </a:t>
            </a:r>
            <a:r>
              <a:rPr lang="it-IT" sz="2400" dirty="0" err="1" smtClean="0">
                <a:latin typeface="Garamond" panose="02020404030301010803" pitchFamily="18" charset="0"/>
              </a:rPr>
              <a:t>Savigny</a:t>
            </a:r>
            <a:r>
              <a:rPr lang="it-IT" sz="2400" dirty="0" smtClean="0">
                <a:latin typeface="Garamond" panose="02020404030301010803" pitchFamily="18" charset="0"/>
              </a:rPr>
              <a:t> (</a:t>
            </a:r>
            <a:r>
              <a:rPr lang="it-IT" sz="2400" i="1" dirty="0" smtClean="0">
                <a:latin typeface="Garamond" panose="02020404030301010803" pitchFamily="18" charset="0"/>
              </a:rPr>
              <a:t>L’ombra di un sogno</a:t>
            </a:r>
            <a:r>
              <a:rPr lang="it-IT" sz="2400" dirty="0" smtClean="0">
                <a:latin typeface="Garamond" panose="02020404030301010803" pitchFamily="18" charset="0"/>
              </a:rPr>
              <a:t>), </a:t>
            </a:r>
            <a:r>
              <a:rPr lang="it-IT" sz="2400" dirty="0" err="1" smtClean="0">
                <a:latin typeface="Garamond" panose="02020404030301010803" pitchFamily="18" charset="0"/>
              </a:rPr>
              <a:t>Karline</a:t>
            </a:r>
            <a:r>
              <a:rPr lang="it-IT" sz="2400" dirty="0" smtClean="0">
                <a:latin typeface="Garamond" panose="02020404030301010803" pitchFamily="18" charset="0"/>
              </a:rPr>
              <a:t> e </a:t>
            </a:r>
            <a:r>
              <a:rPr lang="it-IT" sz="2400" dirty="0" err="1" smtClean="0">
                <a:latin typeface="Garamond" panose="02020404030301010803" pitchFamily="18" charset="0"/>
              </a:rPr>
              <a:t>Creuzer</a:t>
            </a:r>
            <a:r>
              <a:rPr lang="it-IT" sz="2400" dirty="0" smtClean="0">
                <a:latin typeface="Garamond" panose="02020404030301010803" pitchFamily="18" charset="0"/>
              </a:rPr>
              <a:t> (</a:t>
            </a:r>
            <a:r>
              <a:rPr lang="it-IT" sz="2400" i="1" dirty="0" smtClean="0">
                <a:latin typeface="Garamond" panose="02020404030301010803" pitchFamily="18" charset="0"/>
              </a:rPr>
              <a:t>Werther </a:t>
            </a:r>
            <a:r>
              <a:rPr lang="it-IT" sz="2400" dirty="0" smtClean="0">
                <a:latin typeface="Garamond" panose="02020404030301010803" pitchFamily="18" charset="0"/>
              </a:rPr>
              <a:t>al femminile) [46-48 + 52]</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2472515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856984" cy="6740307"/>
          </a:xfrm>
          <a:prstGeom prst="rect">
            <a:avLst/>
          </a:prstGeom>
          <a:noFill/>
        </p:spPr>
        <p:txBody>
          <a:bodyPr wrap="square" rtlCol="0">
            <a:spAutoFit/>
          </a:bodyPr>
          <a:lstStyle/>
          <a:p>
            <a:r>
              <a:rPr lang="it-IT" sz="2400" b="1" dirty="0" smtClean="0">
                <a:latin typeface="Garamond" panose="02020404030301010803" pitchFamily="18" charset="0"/>
              </a:rPr>
              <a:t>Heinrich von Kleist</a:t>
            </a:r>
          </a:p>
          <a:p>
            <a:r>
              <a:rPr lang="it-IT" sz="2400" b="1" dirty="0" smtClean="0">
                <a:latin typeface="Garamond" panose="02020404030301010803" pitchFamily="18" charset="0"/>
              </a:rPr>
              <a:t>(1777-1811)</a:t>
            </a:r>
          </a:p>
          <a:p>
            <a:endParaRPr lang="it-IT" sz="2400" b="1" dirty="0">
              <a:latin typeface="Garamond" panose="02020404030301010803" pitchFamily="18" charset="0"/>
            </a:endParaRPr>
          </a:p>
          <a:p>
            <a:r>
              <a:rPr lang="it-IT" sz="2400" dirty="0" smtClean="0">
                <a:latin typeface="Garamond" panose="02020404030301010803" pitchFamily="18" charset="0"/>
              </a:rPr>
              <a:t>1777 nasce a Francoforte/Oder da una</a:t>
            </a:r>
          </a:p>
          <a:p>
            <a:r>
              <a:rPr lang="it-IT" sz="2400" dirty="0" smtClean="0">
                <a:latin typeface="Garamond" panose="02020404030301010803" pitchFamily="18" charset="0"/>
              </a:rPr>
              <a:t>famiglia dell’aristocrazia militare decaduta</a:t>
            </a:r>
          </a:p>
          <a:p>
            <a:r>
              <a:rPr lang="it-IT" sz="2400" dirty="0" smtClean="0">
                <a:latin typeface="Garamond" panose="02020404030301010803" pitchFamily="18" charset="0"/>
              </a:rPr>
              <a:t>1792 entra nel Reggimento della Guardia,</a:t>
            </a:r>
          </a:p>
          <a:p>
            <a:r>
              <a:rPr lang="it-IT" sz="2400" dirty="0" smtClean="0">
                <a:latin typeface="Garamond" panose="02020404030301010803" pitchFamily="18" charset="0"/>
              </a:rPr>
              <a:t>combatte contro la Francia di Napoleone</a:t>
            </a:r>
          </a:p>
          <a:p>
            <a:r>
              <a:rPr lang="it-IT" sz="2400" dirty="0" smtClean="0">
                <a:latin typeface="Garamond" panose="02020404030301010803" pitchFamily="18" charset="0"/>
              </a:rPr>
              <a:t>1799 lascia l’esercito per lo studio (Kant)</a:t>
            </a:r>
            <a:br>
              <a:rPr lang="it-IT" sz="2400" dirty="0" smtClean="0">
                <a:latin typeface="Garamond" panose="02020404030301010803" pitchFamily="18" charset="0"/>
              </a:rPr>
            </a:br>
            <a:r>
              <a:rPr lang="it-IT" sz="2400" dirty="0" smtClean="0">
                <a:latin typeface="Garamond" panose="02020404030301010803" pitchFamily="18" charset="0"/>
              </a:rPr>
              <a:t>e la letteratura (come </a:t>
            </a:r>
            <a:r>
              <a:rPr lang="it-IT" sz="2400" dirty="0" err="1" smtClean="0">
                <a:latin typeface="Garamond" panose="02020404030301010803" pitchFamily="18" charset="0"/>
              </a:rPr>
              <a:t>Lenz</a:t>
            </a:r>
            <a:r>
              <a:rPr lang="it-IT" sz="2400" dirty="0">
                <a:latin typeface="Garamond" panose="02020404030301010803" pitchFamily="18" charset="0"/>
              </a:rPr>
              <a:t>!</a:t>
            </a:r>
            <a:r>
              <a:rPr lang="it-IT" sz="2400" dirty="0" smtClean="0">
                <a:latin typeface="Garamond" panose="02020404030301010803" pitchFamily="18" charset="0"/>
              </a:rPr>
              <a:t>)</a:t>
            </a:r>
            <a:br>
              <a:rPr lang="it-IT" sz="2400" dirty="0" smtClean="0">
                <a:latin typeface="Garamond" panose="02020404030301010803" pitchFamily="18" charset="0"/>
              </a:rPr>
            </a:br>
            <a:r>
              <a:rPr lang="it-IT" sz="2400" dirty="0" smtClean="0">
                <a:latin typeface="Garamond" panose="02020404030301010803" pitchFamily="18" charset="0"/>
              </a:rPr>
              <a:t>1800 si fidanza con </a:t>
            </a:r>
            <a:r>
              <a:rPr lang="it-IT" sz="2400" dirty="0" err="1" smtClean="0">
                <a:latin typeface="Garamond" panose="02020404030301010803" pitchFamily="18" charset="0"/>
              </a:rPr>
              <a:t>Wilhelmine</a:t>
            </a:r>
            <a:r>
              <a:rPr lang="it-IT" sz="2400" dirty="0" smtClean="0">
                <a:latin typeface="Garamond" panose="02020404030301010803" pitchFamily="18" charset="0"/>
              </a:rPr>
              <a:t> von </a:t>
            </a:r>
            <a:r>
              <a:rPr lang="it-IT" sz="2400" dirty="0" err="1" smtClean="0">
                <a:latin typeface="Garamond" panose="02020404030301010803" pitchFamily="18" charset="0"/>
              </a:rPr>
              <a:t>Zenge</a:t>
            </a:r>
            <a:endParaRPr lang="it-IT" sz="2400" dirty="0" smtClean="0">
              <a:latin typeface="Garamond" panose="02020404030301010803" pitchFamily="18" charset="0"/>
            </a:endParaRPr>
          </a:p>
          <a:p>
            <a:r>
              <a:rPr lang="it-IT" sz="2400" dirty="0" smtClean="0">
                <a:latin typeface="Garamond" panose="02020404030301010803" pitchFamily="18" charset="0"/>
              </a:rPr>
              <a:t>1801 viaggio a Parigi con la sorella Ulrike,</a:t>
            </a:r>
            <a:br>
              <a:rPr lang="it-IT" sz="2400" dirty="0" smtClean="0">
                <a:latin typeface="Garamond" panose="02020404030301010803" pitchFamily="18" charset="0"/>
              </a:rPr>
            </a:br>
            <a:r>
              <a:rPr lang="it-IT" sz="2400" dirty="0" smtClean="0">
                <a:latin typeface="Garamond" panose="02020404030301010803" pitchFamily="18" charset="0"/>
              </a:rPr>
              <a:t>legge Rousseau, lavora a </a:t>
            </a:r>
            <a:r>
              <a:rPr lang="it-IT" sz="2400" i="1" dirty="0" smtClean="0">
                <a:latin typeface="Garamond" panose="02020404030301010803" pitchFamily="18" charset="0"/>
              </a:rPr>
              <a:t>Robert </a:t>
            </a:r>
            <a:r>
              <a:rPr lang="it-IT" sz="2400" i="1" dirty="0" err="1" smtClean="0">
                <a:latin typeface="Garamond" panose="02020404030301010803" pitchFamily="18" charset="0"/>
              </a:rPr>
              <a:t>Guiskard</a:t>
            </a:r>
            <a:endParaRPr lang="it-IT" sz="2400" dirty="0" smtClean="0">
              <a:latin typeface="Garamond" panose="02020404030301010803" pitchFamily="18" charset="0"/>
            </a:endParaRPr>
          </a:p>
          <a:p>
            <a:r>
              <a:rPr lang="it-IT" sz="2400" dirty="0" smtClean="0">
                <a:latin typeface="Garamond" panose="02020404030301010803" pitchFamily="18" charset="0"/>
              </a:rPr>
              <a:t>1803 pubblica </a:t>
            </a:r>
            <a:r>
              <a:rPr lang="it-IT" sz="2400" i="1" dirty="0" smtClean="0">
                <a:latin typeface="Garamond" panose="02020404030301010803" pitchFamily="18" charset="0"/>
              </a:rPr>
              <a:t>Die </a:t>
            </a:r>
            <a:r>
              <a:rPr lang="it-IT" sz="2400" i="1" dirty="0" err="1" smtClean="0">
                <a:latin typeface="Garamond" panose="02020404030301010803" pitchFamily="18" charset="0"/>
              </a:rPr>
              <a:t>Familie</a:t>
            </a:r>
            <a:r>
              <a:rPr lang="it-IT" sz="2400" i="1" dirty="0" smtClean="0">
                <a:latin typeface="Garamond" panose="02020404030301010803" pitchFamily="18" charset="0"/>
              </a:rPr>
              <a:t> </a:t>
            </a:r>
            <a:r>
              <a:rPr lang="it-IT" sz="2400" i="1" dirty="0" err="1" smtClean="0">
                <a:latin typeface="Garamond" panose="02020404030301010803" pitchFamily="18" charset="0"/>
              </a:rPr>
              <a:t>Schroffenstein</a:t>
            </a:r>
            <a:r>
              <a:rPr lang="it-IT" sz="2400" dirty="0" smtClean="0">
                <a:latin typeface="Garamond" panose="02020404030301010803" pitchFamily="18" charset="0"/>
              </a:rPr>
              <a:t>,</a:t>
            </a:r>
          </a:p>
          <a:p>
            <a:r>
              <a:rPr lang="it-IT" sz="2400" dirty="0" smtClean="0">
                <a:latin typeface="Garamond" panose="02020404030301010803" pitchFamily="18" charset="0"/>
              </a:rPr>
              <a:t>vuole entrare nell’esercito francese, ha un esaurimento a Magonza</a:t>
            </a:r>
          </a:p>
          <a:p>
            <a:r>
              <a:rPr lang="it-IT" sz="2400" dirty="0" smtClean="0">
                <a:latin typeface="Garamond" panose="02020404030301010803" pitchFamily="18" charset="0"/>
              </a:rPr>
              <a:t>1804 accetta un posto di funzionario in Prussia (come Werther!)</a:t>
            </a:r>
          </a:p>
          <a:p>
            <a:r>
              <a:rPr lang="it-IT" sz="2400" dirty="0" smtClean="0">
                <a:latin typeface="Garamond" panose="02020404030301010803" pitchFamily="18" charset="0"/>
              </a:rPr>
              <a:t>1805-1810 pubblica i suoi capolavori: </a:t>
            </a:r>
            <a:r>
              <a:rPr lang="it-IT" sz="2400" i="1" dirty="0" err="1" smtClean="0">
                <a:latin typeface="Garamond" panose="02020404030301010803" pitchFamily="18" charset="0"/>
              </a:rPr>
              <a:t>Kohlhaas</a:t>
            </a:r>
            <a:r>
              <a:rPr lang="it-IT" sz="2400" dirty="0" smtClean="0">
                <a:latin typeface="Garamond" panose="02020404030301010803" pitchFamily="18" charset="0"/>
              </a:rPr>
              <a:t>, </a:t>
            </a:r>
            <a:r>
              <a:rPr lang="it-IT" sz="2400" i="1" dirty="0" err="1" smtClean="0">
                <a:latin typeface="Garamond" panose="02020404030301010803" pitchFamily="18" charset="0"/>
              </a:rPr>
              <a:t>Penthesilea</a:t>
            </a:r>
            <a:r>
              <a:rPr lang="it-IT" sz="2400" dirty="0" smtClean="0">
                <a:latin typeface="Garamond" panose="02020404030301010803" pitchFamily="18" charset="0"/>
              </a:rPr>
              <a:t>, i racconti, ecc.</a:t>
            </a:r>
          </a:p>
          <a:p>
            <a:r>
              <a:rPr lang="it-IT" sz="2400" dirty="0" smtClean="0">
                <a:latin typeface="Garamond" panose="02020404030301010803" pitchFamily="18" charset="0"/>
              </a:rPr>
              <a:t>1811 il suo giornale </a:t>
            </a:r>
            <a:r>
              <a:rPr lang="it-IT" sz="2400" i="1" dirty="0" smtClean="0">
                <a:latin typeface="Garamond" panose="02020404030301010803" pitchFamily="18" charset="0"/>
              </a:rPr>
              <a:t>Berliner </a:t>
            </a:r>
            <a:r>
              <a:rPr lang="it-IT" sz="2400" i="1" dirty="0" err="1" smtClean="0">
                <a:latin typeface="Garamond" panose="02020404030301010803" pitchFamily="18" charset="0"/>
              </a:rPr>
              <a:t>Abendblätter</a:t>
            </a:r>
            <a:r>
              <a:rPr lang="it-IT" sz="2400" dirty="0" smtClean="0">
                <a:latin typeface="Garamond" panose="02020404030301010803" pitchFamily="18" charset="0"/>
              </a:rPr>
              <a:t> è censurato, lo </a:t>
            </a:r>
            <a:r>
              <a:rPr lang="it-IT" sz="2400" i="1" dirty="0" err="1" smtClean="0">
                <a:latin typeface="Garamond" panose="02020404030301010803" pitchFamily="18" charset="0"/>
              </a:rPr>
              <a:t>Homburg</a:t>
            </a:r>
            <a:r>
              <a:rPr lang="it-IT" sz="2400" i="1" dirty="0" smtClean="0">
                <a:latin typeface="Garamond" panose="02020404030301010803" pitchFamily="18" charset="0"/>
              </a:rPr>
              <a:t> </a:t>
            </a:r>
            <a:r>
              <a:rPr lang="it-IT" sz="2400" dirty="0" smtClean="0">
                <a:latin typeface="Garamond" panose="02020404030301010803" pitchFamily="18" charset="0"/>
              </a:rPr>
              <a:t>vietato,</a:t>
            </a:r>
            <a:br>
              <a:rPr lang="it-IT" sz="2400" dirty="0" smtClean="0">
                <a:latin typeface="Garamond" panose="02020404030301010803" pitchFamily="18" charset="0"/>
              </a:rPr>
            </a:br>
            <a:r>
              <a:rPr lang="it-IT" sz="2400" dirty="0" smtClean="0">
                <a:latin typeface="Garamond" panose="02020404030301010803" pitchFamily="18" charset="0"/>
              </a:rPr>
              <a:t>povero e misconosciuto si uccide con Henriette Vogel sul </a:t>
            </a:r>
            <a:r>
              <a:rPr lang="it-IT" sz="2400" dirty="0" err="1" smtClean="0">
                <a:latin typeface="Garamond" panose="02020404030301010803" pitchFamily="18" charset="0"/>
              </a:rPr>
              <a:t>Wannsee</a:t>
            </a:r>
            <a:endParaRPr lang="it-IT" sz="2400" dirty="0">
              <a:latin typeface="Garamond" panose="02020404030301010803" pitchFamily="18" charset="0"/>
            </a:endParaRPr>
          </a:p>
        </p:txBody>
      </p:sp>
      <p:pic>
        <p:nvPicPr>
          <p:cNvPr id="5122" name="Picture 2" descr="http://upload.wikimedia.org/wikipedia/commons/thumb/8/8b/Heinrich_von_Kleist2.jpg/220px-Heinrich_von_Kleis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946" y="-1635"/>
            <a:ext cx="3827054" cy="487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43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25507"/>
            <a:ext cx="8064896" cy="6740307"/>
          </a:xfrm>
          <a:prstGeom prst="rect">
            <a:avLst/>
          </a:prstGeom>
        </p:spPr>
        <p:txBody>
          <a:bodyPr wrap="square">
            <a:spAutoFit/>
          </a:bodyPr>
          <a:lstStyle/>
          <a:p>
            <a:pPr algn="ctr"/>
            <a:r>
              <a:rPr lang="it-IT" altLang="it-IT" sz="2400" b="1" dirty="0">
                <a:latin typeface="Garamond" pitchFamily="18" charset="0"/>
              </a:rPr>
              <a:t>Dobbiamo sempre, per ogni testo, osservare</a:t>
            </a:r>
            <a:r>
              <a:rPr lang="it-IT" altLang="it-IT" sz="2400" b="1" dirty="0" smtClean="0">
                <a:latin typeface="Garamond" pitchFamily="18" charset="0"/>
              </a:rPr>
              <a:t>:</a:t>
            </a:r>
          </a:p>
          <a:p>
            <a:pPr algn="ctr"/>
            <a:endParaRPr lang="it-IT" altLang="it-IT" sz="2400" dirty="0">
              <a:latin typeface="Garamond" pitchFamily="18" charset="0"/>
            </a:endParaRPr>
          </a:p>
          <a:p>
            <a:pPr marL="514350" indent="-514350" algn="ctr">
              <a:buFont typeface="+mj-lt"/>
              <a:buAutoNum type="arabicPeriod"/>
            </a:pPr>
            <a:r>
              <a:rPr lang="it-IT" altLang="it-IT" sz="2400" dirty="0">
                <a:latin typeface="Garamond" pitchFamily="18" charset="0"/>
              </a:rPr>
              <a:t>il </a:t>
            </a:r>
            <a:r>
              <a:rPr lang="it-IT" altLang="it-IT" sz="2400" b="1" dirty="0" smtClean="0">
                <a:latin typeface="Garamond" pitchFamily="18" charset="0"/>
              </a:rPr>
              <a:t>titolo</a:t>
            </a:r>
            <a:br>
              <a:rPr lang="it-IT" altLang="it-IT" sz="2400" b="1" dirty="0" smtClean="0">
                <a:latin typeface="Garamond" pitchFamily="18" charset="0"/>
              </a:rPr>
            </a:br>
            <a:r>
              <a:rPr lang="it-IT" altLang="it-IT" sz="2400" dirty="0" smtClean="0">
                <a:latin typeface="Garamond" pitchFamily="18" charset="0"/>
              </a:rPr>
              <a:t>(interpretabile solo </a:t>
            </a:r>
            <a:r>
              <a:rPr lang="it-IT" altLang="it-IT" sz="2400" i="1" dirty="0" smtClean="0">
                <a:latin typeface="Garamond" pitchFamily="18" charset="0"/>
              </a:rPr>
              <a:t>dopo</a:t>
            </a:r>
            <a:r>
              <a:rPr lang="it-IT" altLang="it-IT" sz="2400" dirty="0" smtClean="0">
                <a:latin typeface="Garamond" pitchFamily="18" charset="0"/>
              </a:rPr>
              <a:t> aver letto l’opera intera)</a:t>
            </a:r>
            <a:endParaRPr lang="it-IT" altLang="it-IT" sz="2400" dirty="0">
              <a:latin typeface="Garamond" pitchFamily="18" charset="0"/>
            </a:endParaRPr>
          </a:p>
          <a:p>
            <a:pPr marL="514350" indent="-514350" algn="ctr">
              <a:buFont typeface="+mj-lt"/>
              <a:buAutoNum type="arabicPeriod"/>
            </a:pPr>
            <a:r>
              <a:rPr lang="it-IT" altLang="it-IT" sz="2400" dirty="0">
                <a:latin typeface="Garamond" pitchFamily="18" charset="0"/>
              </a:rPr>
              <a:t>i </a:t>
            </a:r>
            <a:r>
              <a:rPr lang="it-IT" altLang="it-IT" sz="2400" b="1" dirty="0">
                <a:latin typeface="Garamond" pitchFamily="18" charset="0"/>
              </a:rPr>
              <a:t>paratesti </a:t>
            </a:r>
            <a:br>
              <a:rPr lang="it-IT" altLang="it-IT" sz="2400" b="1" dirty="0">
                <a:latin typeface="Garamond" pitchFamily="18" charset="0"/>
              </a:rPr>
            </a:br>
            <a:r>
              <a:rPr lang="it-IT" altLang="it-IT" sz="2400" dirty="0">
                <a:latin typeface="Garamond" pitchFamily="18" charset="0"/>
              </a:rPr>
              <a:t>(dediche, avvertenze, epigrafi, introduzioni, ecc.)</a:t>
            </a:r>
          </a:p>
          <a:p>
            <a:pPr marL="514350" indent="-514350" algn="ctr">
              <a:buFont typeface="+mj-lt"/>
              <a:buAutoNum type="arabicPeriod"/>
            </a:pPr>
            <a:r>
              <a:rPr lang="it-IT" altLang="it-IT" sz="2400" dirty="0">
                <a:latin typeface="Garamond" pitchFamily="18" charset="0"/>
              </a:rPr>
              <a:t>la </a:t>
            </a:r>
            <a:r>
              <a:rPr lang="it-IT" altLang="it-IT" sz="2400" b="1" dirty="0">
                <a:latin typeface="Garamond" pitchFamily="18" charset="0"/>
              </a:rPr>
              <a:t>focalizzazione</a:t>
            </a:r>
            <a:r>
              <a:rPr lang="it-IT" altLang="it-IT" sz="2400" dirty="0">
                <a:latin typeface="Garamond" pitchFamily="18" charset="0"/>
              </a:rPr>
              <a:t> del racconto </a:t>
            </a:r>
            <a:r>
              <a:rPr lang="it-IT" altLang="it-IT" sz="2400" dirty="0" smtClean="0">
                <a:latin typeface="Garamond" pitchFamily="18" charset="0"/>
              </a:rPr>
              <a:t/>
            </a:r>
            <a:br>
              <a:rPr lang="it-IT" altLang="it-IT" sz="2400" dirty="0" smtClean="0">
                <a:latin typeface="Garamond" pitchFamily="18" charset="0"/>
              </a:rPr>
            </a:br>
            <a:r>
              <a:rPr lang="it-IT" altLang="it-IT" sz="2400" dirty="0" smtClean="0">
                <a:latin typeface="Garamond" pitchFamily="18" charset="0"/>
              </a:rPr>
              <a:t>(chi racconta? il </a:t>
            </a:r>
            <a:r>
              <a:rPr lang="it-IT" altLang="it-IT" sz="2400" dirty="0">
                <a:latin typeface="Garamond" pitchFamily="18" charset="0"/>
              </a:rPr>
              <a:t>narratore, la </a:t>
            </a:r>
            <a:r>
              <a:rPr lang="it-IT" altLang="it-IT" sz="2400" dirty="0" smtClean="0">
                <a:latin typeface="Garamond" pitchFamily="18" charset="0"/>
              </a:rPr>
              <a:t>cornice, il tempo del racconto)</a:t>
            </a:r>
          </a:p>
          <a:p>
            <a:pPr marL="514350" indent="-514350" algn="ctr">
              <a:buFont typeface="+mj-lt"/>
              <a:buAutoNum type="arabicPeriod"/>
            </a:pPr>
            <a:r>
              <a:rPr lang="it-IT" altLang="it-IT" sz="2400" dirty="0" smtClean="0">
                <a:latin typeface="Garamond" pitchFamily="18" charset="0"/>
              </a:rPr>
              <a:t>l’</a:t>
            </a:r>
            <a:r>
              <a:rPr lang="it-IT" altLang="it-IT" sz="2400" b="1" dirty="0" smtClean="0">
                <a:latin typeface="Garamond" pitchFamily="18" charset="0"/>
              </a:rPr>
              <a:t>architettura</a:t>
            </a:r>
            <a:r>
              <a:rPr lang="it-IT" altLang="it-IT" sz="2400" dirty="0" smtClean="0">
                <a:latin typeface="Garamond" pitchFamily="18" charset="0"/>
              </a:rPr>
              <a:t> del racconto</a:t>
            </a:r>
            <a:r>
              <a:rPr lang="it-IT" altLang="it-IT" sz="2400" dirty="0">
                <a:latin typeface="Garamond" pitchFamily="18" charset="0"/>
              </a:rPr>
              <a:t/>
            </a:r>
            <a:br>
              <a:rPr lang="it-IT" altLang="it-IT" sz="2400" dirty="0">
                <a:latin typeface="Garamond" pitchFamily="18" charset="0"/>
              </a:rPr>
            </a:br>
            <a:r>
              <a:rPr lang="it-IT" altLang="it-IT" sz="2400" dirty="0" smtClean="0">
                <a:latin typeface="Garamond" pitchFamily="18" charset="0"/>
              </a:rPr>
              <a:t>(le partizioni, la </a:t>
            </a:r>
            <a:r>
              <a:rPr lang="it-IT" altLang="it-IT" sz="2400" dirty="0" err="1" smtClean="0">
                <a:latin typeface="Garamond" pitchFamily="18" charset="0"/>
              </a:rPr>
              <a:t>diegési</a:t>
            </a:r>
            <a:r>
              <a:rPr lang="it-IT" altLang="it-IT" sz="2400" dirty="0" smtClean="0">
                <a:latin typeface="Garamond" pitchFamily="18" charset="0"/>
              </a:rPr>
              <a:t>, il rapporto fabula/intreccio)</a:t>
            </a:r>
            <a:endParaRPr lang="it-IT" altLang="it-IT" sz="2400" dirty="0">
              <a:latin typeface="Garamond" pitchFamily="18" charset="0"/>
            </a:endParaRPr>
          </a:p>
          <a:p>
            <a:pPr marL="514350" indent="-514350" algn="ctr">
              <a:buFont typeface="+mj-lt"/>
              <a:buAutoNum type="arabicPeriod"/>
            </a:pPr>
            <a:r>
              <a:rPr lang="it-IT" altLang="it-IT" sz="2400" dirty="0">
                <a:latin typeface="Garamond" pitchFamily="18" charset="0"/>
              </a:rPr>
              <a:t>il </a:t>
            </a:r>
            <a:r>
              <a:rPr lang="it-IT" altLang="it-IT" sz="2400" b="1" dirty="0">
                <a:latin typeface="Garamond" pitchFamily="18" charset="0"/>
              </a:rPr>
              <a:t>tempo</a:t>
            </a:r>
            <a:r>
              <a:rPr lang="it-IT" altLang="it-IT" sz="2400" dirty="0">
                <a:latin typeface="Garamond" pitchFamily="18" charset="0"/>
              </a:rPr>
              <a:t> e il </a:t>
            </a:r>
            <a:r>
              <a:rPr lang="it-IT" altLang="it-IT" sz="2400" b="1" dirty="0">
                <a:latin typeface="Garamond" pitchFamily="18" charset="0"/>
              </a:rPr>
              <a:t>luogo</a:t>
            </a:r>
            <a:r>
              <a:rPr lang="it-IT" altLang="it-IT" sz="2400" dirty="0">
                <a:latin typeface="Garamond" pitchFamily="18" charset="0"/>
              </a:rPr>
              <a:t> del racconto</a:t>
            </a:r>
            <a:br>
              <a:rPr lang="it-IT" altLang="it-IT" sz="2400" dirty="0">
                <a:latin typeface="Garamond" pitchFamily="18" charset="0"/>
              </a:rPr>
            </a:br>
            <a:r>
              <a:rPr lang="it-IT" altLang="it-IT" sz="2400" dirty="0">
                <a:latin typeface="Garamond" pitchFamily="18" charset="0"/>
              </a:rPr>
              <a:t>(la storia e la geografia inscenati nel testo)</a:t>
            </a:r>
          </a:p>
          <a:p>
            <a:pPr marL="514350" indent="-514350" algn="ctr">
              <a:buFont typeface="+mj-lt"/>
              <a:buAutoNum type="arabicPeriod"/>
            </a:pPr>
            <a:r>
              <a:rPr lang="it-IT" altLang="it-IT" sz="2400" dirty="0">
                <a:latin typeface="Garamond" pitchFamily="18" charset="0"/>
              </a:rPr>
              <a:t>il sistema dei </a:t>
            </a:r>
            <a:r>
              <a:rPr lang="it-IT" altLang="it-IT" sz="2400" b="1" dirty="0">
                <a:latin typeface="Garamond" pitchFamily="18" charset="0"/>
              </a:rPr>
              <a:t>personaggi</a:t>
            </a:r>
            <a:br>
              <a:rPr lang="it-IT" altLang="it-IT" sz="2400" b="1" dirty="0">
                <a:latin typeface="Garamond" pitchFamily="18" charset="0"/>
              </a:rPr>
            </a:br>
            <a:r>
              <a:rPr lang="it-IT" altLang="it-IT" sz="2400" dirty="0">
                <a:latin typeface="Garamond" pitchFamily="18" charset="0"/>
              </a:rPr>
              <a:t>(nei rapporti </a:t>
            </a:r>
            <a:r>
              <a:rPr lang="it-IT" altLang="it-IT" sz="2400" dirty="0" smtClean="0">
                <a:latin typeface="Garamond" pitchFamily="18" charset="0"/>
              </a:rPr>
              <a:t>reciproci in cui sono rappresentati)</a:t>
            </a:r>
          </a:p>
          <a:p>
            <a:pPr marL="514350" indent="-514350" algn="ctr">
              <a:buFont typeface="+mj-lt"/>
              <a:buAutoNum type="arabicPeriod"/>
            </a:pPr>
            <a:r>
              <a:rPr lang="it-IT" altLang="it-IT" sz="2400" dirty="0" smtClean="0">
                <a:latin typeface="Garamond" pitchFamily="18" charset="0"/>
              </a:rPr>
              <a:t>la </a:t>
            </a:r>
            <a:r>
              <a:rPr lang="it-IT" altLang="it-IT" sz="2400" b="1" dirty="0" smtClean="0">
                <a:latin typeface="Garamond" pitchFamily="18" charset="0"/>
              </a:rPr>
              <a:t>lingua </a:t>
            </a:r>
            <a:r>
              <a:rPr lang="it-IT" altLang="it-IT" sz="2400" dirty="0" smtClean="0">
                <a:latin typeface="Garamond" pitchFamily="18" charset="0"/>
              </a:rPr>
              <a:t>del narratore e dei personaggi</a:t>
            </a:r>
            <a:br>
              <a:rPr lang="it-IT" altLang="it-IT" sz="2400" dirty="0" smtClean="0">
                <a:latin typeface="Garamond" pitchFamily="18" charset="0"/>
              </a:rPr>
            </a:br>
            <a:r>
              <a:rPr lang="it-IT" altLang="it-IT" sz="2400" dirty="0" smtClean="0">
                <a:latin typeface="Garamond" pitchFamily="18" charset="0"/>
              </a:rPr>
              <a:t>(e la visione del mondo sottesa a ciascuna)</a:t>
            </a:r>
          </a:p>
          <a:p>
            <a:pPr marL="457200" indent="-457200" algn="ctr">
              <a:buFont typeface="+mj-lt"/>
              <a:buAutoNum type="arabicPeriod"/>
            </a:pPr>
            <a:r>
              <a:rPr lang="it-IT" altLang="it-IT" sz="2400" dirty="0" smtClean="0">
                <a:latin typeface="Garamond" pitchFamily="18" charset="0"/>
              </a:rPr>
              <a:t>la </a:t>
            </a:r>
            <a:r>
              <a:rPr lang="it-IT" altLang="it-IT" sz="2400" b="1" dirty="0">
                <a:latin typeface="Garamond" pitchFamily="18" charset="0"/>
              </a:rPr>
              <a:t>comunità </a:t>
            </a:r>
            <a:r>
              <a:rPr lang="it-IT" altLang="it-IT" sz="2400" dirty="0">
                <a:latin typeface="Garamond" pitchFamily="18" charset="0"/>
              </a:rPr>
              <a:t>di lettori che il testo presuppone</a:t>
            </a:r>
            <a:br>
              <a:rPr lang="it-IT" altLang="it-IT" sz="2400" dirty="0">
                <a:latin typeface="Garamond" pitchFamily="18" charset="0"/>
              </a:rPr>
            </a:br>
            <a:r>
              <a:rPr lang="it-IT" altLang="it-IT" sz="2400" dirty="0">
                <a:latin typeface="Garamond" pitchFamily="18" charset="0"/>
              </a:rPr>
              <a:t>(nazione, generazione, ceto, professione, ecc.)</a:t>
            </a:r>
          </a:p>
        </p:txBody>
      </p:sp>
    </p:spTree>
    <p:extLst>
      <p:ext uri="{BB962C8B-B14F-4D97-AF65-F5344CB8AC3E}">
        <p14:creationId xmlns:p14="http://schemas.microsoft.com/office/powerpoint/2010/main" val="3041200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352928" cy="6647974"/>
          </a:xfrm>
          <a:prstGeom prst="rect">
            <a:avLst/>
          </a:prstGeom>
          <a:noFill/>
        </p:spPr>
        <p:txBody>
          <a:bodyPr wrap="square" rtlCol="0">
            <a:spAutoFit/>
          </a:bodyPr>
          <a:lstStyle/>
          <a:p>
            <a:pPr marL="342900" indent="-342900" algn="ctr">
              <a:buAutoNum type="arabicPeriod"/>
            </a:pPr>
            <a:r>
              <a:rPr lang="it-IT" sz="2400" b="1" dirty="0" smtClean="0">
                <a:latin typeface="Garamond" panose="02020404030301010803" pitchFamily="18" charset="0"/>
              </a:rPr>
              <a:t>Il titolo</a:t>
            </a:r>
          </a:p>
          <a:p>
            <a:endParaRPr lang="it-IT" sz="1400" dirty="0">
              <a:latin typeface="Garamond" panose="02020404030301010803" pitchFamily="18" charset="0"/>
            </a:endParaRPr>
          </a:p>
          <a:p>
            <a:r>
              <a:rPr lang="it-IT" sz="2200" i="1" dirty="0" err="1" smtClean="0">
                <a:latin typeface="Garamond" panose="02020404030301010803" pitchFamily="18" charset="0"/>
              </a:rPr>
              <a:t>Kein</a:t>
            </a:r>
            <a:r>
              <a:rPr lang="it-IT" sz="2200" i="1" dirty="0" smtClean="0">
                <a:latin typeface="Garamond" panose="02020404030301010803" pitchFamily="18" charset="0"/>
              </a:rPr>
              <a:t> </a:t>
            </a:r>
            <a:r>
              <a:rPr lang="it-IT" sz="2200" i="1" dirty="0" err="1" smtClean="0">
                <a:latin typeface="Garamond" panose="02020404030301010803" pitchFamily="18" charset="0"/>
              </a:rPr>
              <a:t>Ort</a:t>
            </a:r>
            <a:r>
              <a:rPr lang="it-IT" sz="2200" i="1" dirty="0" smtClean="0">
                <a:latin typeface="Garamond" panose="02020404030301010803" pitchFamily="18" charset="0"/>
              </a:rPr>
              <a:t>. </a:t>
            </a:r>
            <a:r>
              <a:rPr lang="it-IT" sz="2200" i="1" dirty="0" err="1" smtClean="0">
                <a:latin typeface="Garamond" panose="02020404030301010803" pitchFamily="18" charset="0"/>
              </a:rPr>
              <a:t>Nirgends</a:t>
            </a:r>
            <a:r>
              <a:rPr lang="it-IT" sz="2200" dirty="0" smtClean="0">
                <a:latin typeface="Garamond" panose="02020404030301010803" pitchFamily="18" charset="0"/>
              </a:rPr>
              <a:t> : </a:t>
            </a:r>
            <a:r>
              <a:rPr lang="en-US" sz="2200" i="1" dirty="0" err="1">
                <a:latin typeface="Garamond" panose="02020404030301010803" pitchFamily="18" charset="0"/>
              </a:rPr>
              <a:t>οὐ</a:t>
            </a:r>
            <a:r>
              <a:rPr lang="en-US" sz="2200" dirty="0">
                <a:latin typeface="Garamond" panose="02020404030301010803" pitchFamily="18" charset="0"/>
              </a:rPr>
              <a:t> </a:t>
            </a:r>
            <a:r>
              <a:rPr lang="en-US" sz="2200" dirty="0" smtClean="0">
                <a:latin typeface="Garamond" panose="02020404030301010803" pitchFamily="18" charset="0"/>
              </a:rPr>
              <a:t>(“</a:t>
            </a:r>
            <a:r>
              <a:rPr lang="en-US" sz="2200" dirty="0" err="1" smtClean="0">
                <a:latin typeface="Garamond" panose="02020404030301010803" pitchFamily="18" charset="0"/>
              </a:rPr>
              <a:t>kein</a:t>
            </a:r>
            <a:r>
              <a:rPr lang="en-US" sz="2200" dirty="0" smtClean="0">
                <a:latin typeface="Garamond" panose="02020404030301010803" pitchFamily="18" charset="0"/>
              </a:rPr>
              <a:t>") </a:t>
            </a:r>
            <a:r>
              <a:rPr lang="en-US" sz="2200" dirty="0">
                <a:latin typeface="Garamond" panose="02020404030301010803" pitchFamily="18" charset="0"/>
              </a:rPr>
              <a:t>and </a:t>
            </a:r>
            <a:r>
              <a:rPr lang="en-US" sz="2200" i="1" dirty="0" err="1">
                <a:latin typeface="Garamond" panose="02020404030301010803" pitchFamily="18" charset="0"/>
              </a:rPr>
              <a:t>τό</a:t>
            </a:r>
            <a:r>
              <a:rPr lang="en-US" sz="2200" i="1" dirty="0">
                <a:latin typeface="Garamond" panose="02020404030301010803" pitchFamily="18" charset="0"/>
              </a:rPr>
              <a:t>πος</a:t>
            </a:r>
            <a:r>
              <a:rPr lang="en-US" sz="2200" dirty="0">
                <a:latin typeface="Garamond" panose="02020404030301010803" pitchFamily="18" charset="0"/>
              </a:rPr>
              <a:t> </a:t>
            </a:r>
            <a:r>
              <a:rPr lang="en-US" sz="2200" dirty="0" smtClean="0">
                <a:latin typeface="Garamond" panose="02020404030301010803" pitchFamily="18" charset="0"/>
              </a:rPr>
              <a:t>(“Ort"). </a:t>
            </a:r>
            <a:br>
              <a:rPr lang="en-US" sz="2200" dirty="0" smtClean="0">
                <a:latin typeface="Garamond" panose="02020404030301010803" pitchFamily="18" charset="0"/>
              </a:rPr>
            </a:br>
            <a:r>
              <a:rPr lang="en-US" sz="2200" dirty="0" err="1" smtClean="0">
                <a:latin typeface="Garamond" panose="02020404030301010803" pitchFamily="18" charset="0"/>
              </a:rPr>
              <a:t>L’utopia</a:t>
            </a:r>
            <a:r>
              <a:rPr lang="en-US" sz="2200" dirty="0" smtClean="0">
                <a:latin typeface="Garamond" panose="02020404030301010803" pitchFamily="18" charset="0"/>
              </a:rPr>
              <a:t> </a:t>
            </a:r>
            <a:r>
              <a:rPr lang="en-US" sz="2200" dirty="0" err="1" smtClean="0">
                <a:latin typeface="Garamond" panose="02020404030301010803" pitchFamily="18" charset="0"/>
              </a:rPr>
              <a:t>presa</a:t>
            </a:r>
            <a:r>
              <a:rPr lang="en-US" sz="2200" dirty="0" smtClean="0">
                <a:latin typeface="Garamond" panose="02020404030301010803" pitchFamily="18" charset="0"/>
              </a:rPr>
              <a:t> </a:t>
            </a:r>
            <a:r>
              <a:rPr lang="en-US" sz="2200" dirty="0" err="1" smtClean="0">
                <a:latin typeface="Garamond" panose="02020404030301010803" pitchFamily="18" charset="0"/>
              </a:rPr>
              <a:t>alla</a:t>
            </a:r>
            <a:r>
              <a:rPr lang="en-US" sz="2200" dirty="0" smtClean="0">
                <a:latin typeface="Garamond" panose="02020404030301010803" pitchFamily="18" charset="0"/>
              </a:rPr>
              <a:t> </a:t>
            </a:r>
            <a:r>
              <a:rPr lang="en-US" sz="2200" dirty="0" err="1" smtClean="0">
                <a:latin typeface="Garamond" panose="02020404030301010803" pitchFamily="18" charset="0"/>
              </a:rPr>
              <a:t>lettera</a:t>
            </a:r>
            <a:r>
              <a:rPr lang="en-US" sz="2200" dirty="0" smtClean="0">
                <a:latin typeface="Garamond" panose="02020404030301010803" pitchFamily="18" charset="0"/>
              </a:rPr>
              <a:t>: </a:t>
            </a:r>
            <a:r>
              <a:rPr lang="en-US" sz="2200" dirty="0" err="1" smtClean="0">
                <a:latin typeface="Garamond" panose="02020404030301010803" pitchFamily="18" charset="0"/>
              </a:rPr>
              <a:t>i</a:t>
            </a:r>
            <a:r>
              <a:rPr lang="en-US" sz="2200" dirty="0" smtClean="0">
                <a:latin typeface="Garamond" panose="02020404030301010803" pitchFamily="18" charset="0"/>
              </a:rPr>
              <a:t> </a:t>
            </a:r>
            <a:r>
              <a:rPr lang="en-US" sz="2200" i="1" dirty="0" err="1" smtClean="0">
                <a:latin typeface="Garamond" panose="02020404030301010803" pitchFamily="18" charset="0"/>
              </a:rPr>
              <a:t>luoghi</a:t>
            </a:r>
            <a:r>
              <a:rPr lang="en-US" sz="2200" i="1" dirty="0" smtClean="0">
                <a:latin typeface="Garamond" panose="02020404030301010803" pitchFamily="18" charset="0"/>
              </a:rPr>
              <a:t> </a:t>
            </a:r>
            <a:r>
              <a:rPr lang="en-US" sz="2200" dirty="0" smtClean="0">
                <a:latin typeface="Garamond" panose="02020404030301010803" pitchFamily="18" charset="0"/>
              </a:rPr>
              <a:t>di Kleist e </a:t>
            </a:r>
            <a:r>
              <a:rPr lang="it-IT" sz="2200" dirty="0" err="1" smtClean="0">
                <a:latin typeface="Garamond" panose="02020404030301010803" pitchFamily="18" charset="0"/>
              </a:rPr>
              <a:t>Günderrode</a:t>
            </a:r>
            <a:r>
              <a:rPr lang="it-IT" sz="2200" dirty="0" smtClean="0">
                <a:latin typeface="Garamond" panose="02020404030301010803" pitchFamily="18" charset="0"/>
              </a:rPr>
              <a:t> (v. punto 5).</a:t>
            </a:r>
            <a:endParaRPr lang="en-US" sz="2200" dirty="0" smtClean="0">
              <a:latin typeface="Garamond" panose="02020404030301010803" pitchFamily="18" charset="0"/>
            </a:endParaRPr>
          </a:p>
          <a:p>
            <a:endParaRPr lang="en-US" dirty="0">
              <a:latin typeface="Garamond" panose="02020404030301010803" pitchFamily="18" charset="0"/>
            </a:endParaRPr>
          </a:p>
          <a:p>
            <a:pPr algn="just"/>
            <a:r>
              <a:rPr lang="it-IT" sz="2200" dirty="0" smtClean="0">
                <a:latin typeface="Garamond" panose="02020404030301010803" pitchFamily="18" charset="0"/>
              </a:rPr>
              <a:t>L’utopia definita </a:t>
            </a:r>
            <a:r>
              <a:rPr lang="it-IT" sz="2200" dirty="0" err="1" smtClean="0">
                <a:latin typeface="Garamond" panose="02020404030301010803" pitchFamily="18" charset="0"/>
              </a:rPr>
              <a:t>ca</a:t>
            </a:r>
            <a:r>
              <a:rPr lang="it-IT" sz="2200" dirty="0" smtClean="0">
                <a:latin typeface="Garamond" panose="02020404030301010803" pitchFamily="18" charset="0"/>
              </a:rPr>
              <a:t> </a:t>
            </a:r>
            <a:r>
              <a:rPr lang="it-IT" sz="2200" dirty="0" err="1" smtClean="0">
                <a:latin typeface="Garamond" panose="02020404030301010803" pitchFamily="18" charset="0"/>
              </a:rPr>
              <a:t>Ch</a:t>
            </a:r>
            <a:r>
              <a:rPr lang="it-IT" sz="2200" dirty="0" smtClean="0">
                <a:latin typeface="Garamond" panose="02020404030301010803" pitchFamily="18" charset="0"/>
              </a:rPr>
              <a:t>. </a:t>
            </a:r>
            <a:r>
              <a:rPr lang="it-IT" sz="2200" dirty="0" err="1" smtClean="0">
                <a:latin typeface="Garamond" panose="02020404030301010803" pitchFamily="18" charset="0"/>
              </a:rPr>
              <a:t>Wolf</a:t>
            </a:r>
            <a:r>
              <a:rPr lang="it-IT" sz="2200" dirty="0" smtClean="0">
                <a:latin typeface="Garamond" panose="02020404030301010803" pitchFamily="18" charset="0"/>
              </a:rPr>
              <a:t> in </a:t>
            </a:r>
            <a:r>
              <a:rPr lang="it-IT" sz="2200" i="1" dirty="0" smtClean="0">
                <a:latin typeface="Garamond" panose="02020404030301010803" pitchFamily="18" charset="0"/>
              </a:rPr>
              <a:t>L’ombra </a:t>
            </a:r>
            <a:r>
              <a:rPr lang="it-IT" sz="2200" i="1" dirty="0">
                <a:latin typeface="Garamond" panose="02020404030301010803" pitchFamily="18" charset="0"/>
              </a:rPr>
              <a:t>di un </a:t>
            </a:r>
            <a:r>
              <a:rPr lang="it-IT" sz="2200" i="1" dirty="0" smtClean="0">
                <a:latin typeface="Garamond" panose="02020404030301010803" pitchFamily="18" charset="0"/>
              </a:rPr>
              <a:t>sogno</a:t>
            </a:r>
            <a:r>
              <a:rPr lang="it-IT" sz="2200" dirty="0" smtClean="0">
                <a:latin typeface="Garamond" panose="02020404030301010803" pitchFamily="18" charset="0"/>
              </a:rPr>
              <a:t> (p</a:t>
            </a:r>
            <a:r>
              <a:rPr lang="it-IT" sz="2200" dirty="0">
                <a:latin typeface="Garamond" panose="02020404030301010803" pitchFamily="18" charset="0"/>
              </a:rPr>
              <a:t>. 21</a:t>
            </a:r>
            <a:r>
              <a:rPr lang="it-IT" sz="2200" dirty="0" smtClean="0">
                <a:latin typeface="Garamond" panose="02020404030301010803" pitchFamily="18" charset="0"/>
              </a:rPr>
              <a:t>) attraverso</a:t>
            </a:r>
            <a:r>
              <a:rPr lang="it-IT" sz="2200" i="1" dirty="0" smtClean="0">
                <a:latin typeface="Garamond" panose="02020404030301010803" pitchFamily="18" charset="0"/>
              </a:rPr>
              <a:t> </a:t>
            </a:r>
            <a:r>
              <a:rPr lang="de-DE" sz="2200" i="1" dirty="0">
                <a:latin typeface="Garamond" panose="02020404030301010803" pitchFamily="18" charset="0"/>
              </a:rPr>
              <a:t>Das älteste Systemprogramm des deutschen Idealismus </a:t>
            </a:r>
            <a:r>
              <a:rPr lang="de-DE" sz="2200" dirty="0" err="1">
                <a:latin typeface="Garamond" panose="02020404030301010803" pitchFamily="18" charset="0"/>
              </a:rPr>
              <a:t>scritto</a:t>
            </a:r>
            <a:r>
              <a:rPr lang="de-DE" sz="2200" dirty="0">
                <a:latin typeface="Garamond" panose="02020404030301010803" pitchFamily="18" charset="0"/>
              </a:rPr>
              <a:t> da Hegel, Schelling e Hölderlin </a:t>
            </a:r>
            <a:r>
              <a:rPr lang="de-DE" sz="2200" dirty="0" err="1">
                <a:latin typeface="Garamond" panose="02020404030301010803" pitchFamily="18" charset="0"/>
              </a:rPr>
              <a:t>allo</a:t>
            </a:r>
            <a:r>
              <a:rPr lang="de-DE" sz="2200" dirty="0">
                <a:latin typeface="Garamond" panose="02020404030301010803" pitchFamily="18" charset="0"/>
              </a:rPr>
              <a:t> Stift di Jena, </a:t>
            </a:r>
            <a:r>
              <a:rPr lang="de-DE" sz="2200" dirty="0" smtClean="0">
                <a:latin typeface="Garamond" panose="02020404030301010803" pitchFamily="18" charset="0"/>
              </a:rPr>
              <a:t>1794-95</a:t>
            </a:r>
            <a:r>
              <a:rPr lang="it-IT" sz="2200" dirty="0" smtClean="0">
                <a:latin typeface="Garamond" panose="02020404030301010803" pitchFamily="18" charset="0"/>
              </a:rPr>
              <a:t>. Come deve essere il mondo per essere morale? Lo stato cesserà di esistere, la ragione sostituirà la bigotteria della religione, la poesia  sarà maestra dell’umanità per giungere all’idea che concilia tutti. «Allora saremo tutti uniti non più nel disprezzo né nel terrore cieco del popolo di fronte ai suoi saggi e ai sacerdoti. Allora solo sarà possibile l’</a:t>
            </a:r>
            <a:r>
              <a:rPr lang="it-IT" sz="2200" i="1" dirty="0" smtClean="0">
                <a:latin typeface="Garamond" panose="02020404030301010803" pitchFamily="18" charset="0"/>
              </a:rPr>
              <a:t>uguale </a:t>
            </a:r>
            <a:r>
              <a:rPr lang="it-IT" sz="2200" dirty="0" smtClean="0">
                <a:latin typeface="Garamond" panose="02020404030301010803" pitchFamily="18" charset="0"/>
              </a:rPr>
              <a:t>sviluppo di </a:t>
            </a:r>
            <a:r>
              <a:rPr lang="it-IT" sz="2200" i="1" dirty="0" smtClean="0">
                <a:latin typeface="Garamond" panose="02020404030301010803" pitchFamily="18" charset="0"/>
              </a:rPr>
              <a:t>tutte </a:t>
            </a:r>
            <a:r>
              <a:rPr lang="it-IT" sz="2200" dirty="0" smtClean="0">
                <a:latin typeface="Garamond" panose="02020404030301010803" pitchFamily="18" charset="0"/>
              </a:rPr>
              <a:t>le energie, del singolo come di tutti gli individui. Nessuna energia verrà più soffocata e regneranno sovrane la libertà e l’uguaglianza degli spiriti».</a:t>
            </a:r>
          </a:p>
          <a:p>
            <a:endParaRPr lang="it-IT" dirty="0">
              <a:latin typeface="Garamond" panose="02020404030301010803" pitchFamily="18" charset="0"/>
            </a:endParaRPr>
          </a:p>
          <a:p>
            <a:r>
              <a:rPr lang="it-IT" sz="2200" dirty="0" smtClean="0">
                <a:latin typeface="Garamond" panose="02020404030301010803" pitchFamily="18" charset="0"/>
              </a:rPr>
              <a:t>Tre livelli di utopia:</a:t>
            </a:r>
          </a:p>
          <a:p>
            <a:r>
              <a:rPr lang="it-IT" sz="2200" dirty="0" smtClean="0">
                <a:latin typeface="Garamond" panose="02020404030301010803" pitchFamily="18" charset="0"/>
              </a:rPr>
              <a:t>- il luogo (che non c’è) della libertà di seguire la propria vocazione artistica</a:t>
            </a:r>
          </a:p>
          <a:p>
            <a:pPr marL="285750" indent="-285750">
              <a:buFontTx/>
              <a:buChar char="-"/>
            </a:pPr>
            <a:r>
              <a:rPr lang="it-IT" sz="2200" dirty="0" smtClean="0">
                <a:latin typeface="Garamond" panose="02020404030301010803" pitchFamily="18" charset="0"/>
              </a:rPr>
              <a:t>il </a:t>
            </a:r>
            <a:r>
              <a:rPr lang="it-IT" sz="2200" dirty="0">
                <a:latin typeface="Garamond" panose="02020404030301010803" pitchFamily="18" charset="0"/>
              </a:rPr>
              <a:t>luogo (che non c’è) </a:t>
            </a:r>
            <a:r>
              <a:rPr lang="it-IT" sz="2200" dirty="0" smtClean="0">
                <a:latin typeface="Garamond" panose="02020404030301010803" pitchFamily="18" charset="0"/>
              </a:rPr>
              <a:t>dell’uguaglianza tra uomini e donne (</a:t>
            </a:r>
            <a:r>
              <a:rPr lang="it-IT" sz="2200" i="1" dirty="0" err="1" smtClean="0">
                <a:latin typeface="Garamond" panose="02020404030301010803" pitchFamily="18" charset="0"/>
              </a:rPr>
              <a:t>Frauenliteratur</a:t>
            </a:r>
            <a:r>
              <a:rPr lang="it-IT" sz="2200" dirty="0" smtClean="0">
                <a:latin typeface="Garamond" panose="02020404030301010803" pitchFamily="18" charset="0"/>
              </a:rPr>
              <a:t>)</a:t>
            </a:r>
          </a:p>
          <a:p>
            <a:pPr marL="285750" indent="-285750">
              <a:buFontTx/>
              <a:buChar char="-"/>
            </a:pPr>
            <a:r>
              <a:rPr lang="it-IT" sz="2200" dirty="0">
                <a:latin typeface="Garamond" panose="02020404030301010803" pitchFamily="18" charset="0"/>
              </a:rPr>
              <a:t>il luogo (che non c’è) </a:t>
            </a:r>
            <a:r>
              <a:rPr lang="it-IT" sz="2200" dirty="0" smtClean="0">
                <a:latin typeface="Garamond" panose="02020404030301010803" pitchFamily="18" charset="0"/>
              </a:rPr>
              <a:t>della comunità di liberi ed eguali (la DDR)</a:t>
            </a:r>
            <a:endParaRPr lang="it-IT" dirty="0"/>
          </a:p>
        </p:txBody>
      </p:sp>
    </p:spTree>
    <p:extLst>
      <p:ext uri="{BB962C8B-B14F-4D97-AF65-F5344CB8AC3E}">
        <p14:creationId xmlns:p14="http://schemas.microsoft.com/office/powerpoint/2010/main" val="158033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16632"/>
            <a:ext cx="8064896" cy="7386638"/>
          </a:xfrm>
          <a:prstGeom prst="rect">
            <a:avLst/>
          </a:prstGeom>
          <a:noFill/>
        </p:spPr>
        <p:txBody>
          <a:bodyPr wrap="square" rtlCol="0">
            <a:spAutoFit/>
          </a:bodyPr>
          <a:lstStyle/>
          <a:p>
            <a:pPr algn="ctr"/>
            <a:r>
              <a:rPr lang="it-IT" sz="2400" b="1" dirty="0" smtClean="0">
                <a:latin typeface="Garamond" panose="02020404030301010803" pitchFamily="18" charset="0"/>
              </a:rPr>
              <a:t>2. I paratesti</a:t>
            </a:r>
          </a:p>
          <a:p>
            <a:endParaRPr lang="it-IT" sz="2400" b="1" dirty="0">
              <a:latin typeface="Garamond" panose="02020404030301010803" pitchFamily="18" charset="0"/>
            </a:endParaRPr>
          </a:p>
          <a:p>
            <a:r>
              <a:rPr lang="it-IT" sz="2400" dirty="0" smtClean="0">
                <a:latin typeface="Garamond" panose="02020404030301010803" pitchFamily="18" charset="0"/>
              </a:rPr>
              <a:t>Due frasi: di Kleist e di </a:t>
            </a:r>
            <a:r>
              <a:rPr lang="it-IT" sz="2400" dirty="0" err="1" smtClean="0">
                <a:latin typeface="Garamond" panose="02020404030301010803" pitchFamily="18" charset="0"/>
              </a:rPr>
              <a:t>Günderrode</a:t>
            </a:r>
            <a:r>
              <a:rPr lang="it-IT" sz="2400" dirty="0" smtClean="0">
                <a:latin typeface="Garamond" panose="02020404030301010803" pitchFamily="18" charset="0"/>
              </a:rPr>
              <a:t>, disposte come in un dialogo. </a:t>
            </a:r>
          </a:p>
          <a:p>
            <a:endParaRPr lang="it-IT" sz="1400" dirty="0">
              <a:latin typeface="Garamond" panose="02020404030301010803" pitchFamily="18" charset="0"/>
            </a:endParaRPr>
          </a:p>
          <a:p>
            <a:pPr algn="just"/>
            <a:r>
              <a:rPr lang="it-IT" sz="2400" dirty="0" smtClean="0">
                <a:latin typeface="Garamond" panose="02020404030301010803" pitchFamily="18" charset="0"/>
              </a:rPr>
              <a:t>Il libro è il dialogo immaginato tra questi due personaggi, o meglio: inizia con il lento riconoscimento tra i due, nel salotto del borghese </a:t>
            </a:r>
            <a:r>
              <a:rPr lang="it-IT" sz="2400" dirty="0" err="1" smtClean="0">
                <a:latin typeface="Garamond" panose="02020404030301010803" pitchFamily="18" charset="0"/>
              </a:rPr>
              <a:t>Merten</a:t>
            </a:r>
            <a:r>
              <a:rPr lang="it-IT" sz="2400" dirty="0" smtClean="0">
                <a:latin typeface="Garamond" panose="02020404030301010803" pitchFamily="18" charset="0"/>
              </a:rPr>
              <a:t>, e finisce con la lunga passeggiata sotto braccio, in una conversazione sempre più intima e alta. </a:t>
            </a:r>
          </a:p>
          <a:p>
            <a:pPr algn="just"/>
            <a:endParaRPr lang="it-IT" sz="1400" dirty="0">
              <a:latin typeface="Garamond" panose="02020404030301010803" pitchFamily="18" charset="0"/>
            </a:endParaRPr>
          </a:p>
          <a:p>
            <a:pPr algn="just"/>
            <a:r>
              <a:rPr lang="it-IT" sz="2400" dirty="0" smtClean="0">
                <a:latin typeface="Garamond" panose="02020404030301010803" pitchFamily="18" charset="0"/>
              </a:rPr>
              <a:t>Il contenuto: per entrambi i personaggi una scissione interiore (sentita come interiore, ma di origine sociale). Kleist: il seme di un frutto del </a:t>
            </a:r>
            <a:r>
              <a:rPr lang="it-IT" sz="2400" i="1" dirty="0" smtClean="0">
                <a:latin typeface="Garamond" panose="02020404030301010803" pitchFamily="18" charset="0"/>
              </a:rPr>
              <a:t>sud</a:t>
            </a:r>
            <a:r>
              <a:rPr lang="it-IT" sz="2400" dirty="0">
                <a:latin typeface="Garamond" panose="02020404030301010803" pitchFamily="18" charset="0"/>
              </a:rPr>
              <a:t> </a:t>
            </a:r>
            <a:r>
              <a:rPr lang="it-IT" sz="2400" dirty="0" smtClean="0">
                <a:latin typeface="Garamond" panose="02020404030301010803" pitchFamily="18" charset="0"/>
              </a:rPr>
              <a:t>in una terra del </a:t>
            </a:r>
            <a:r>
              <a:rPr lang="it-IT" sz="2400" i="1" dirty="0" smtClean="0">
                <a:latin typeface="Garamond" panose="02020404030301010803" pitchFamily="18" charset="0"/>
              </a:rPr>
              <a:t>nord</a:t>
            </a:r>
            <a:r>
              <a:rPr lang="it-IT" sz="2400" dirty="0" smtClean="0">
                <a:latin typeface="Garamond" panose="02020404030301010803" pitchFamily="18" charset="0"/>
              </a:rPr>
              <a:t>; </a:t>
            </a:r>
            <a:r>
              <a:rPr lang="it-IT" sz="2400" dirty="0" err="1" smtClean="0">
                <a:latin typeface="Garamond" panose="02020404030301010803" pitchFamily="18" charset="0"/>
              </a:rPr>
              <a:t>Günderrode</a:t>
            </a:r>
            <a:r>
              <a:rPr lang="it-IT" sz="2400" dirty="0" smtClean="0">
                <a:latin typeface="Garamond" panose="02020404030301010803" pitchFamily="18" charset="0"/>
              </a:rPr>
              <a:t>: i </a:t>
            </a:r>
            <a:r>
              <a:rPr lang="it-IT" sz="2400" i="1" dirty="0" smtClean="0">
                <a:latin typeface="Garamond" panose="02020404030301010803" pitchFamily="18" charset="0"/>
              </a:rPr>
              <a:t>due «io»</a:t>
            </a:r>
            <a:r>
              <a:rPr lang="it-IT" sz="2400" dirty="0" smtClean="0">
                <a:latin typeface="Garamond" panose="02020404030301010803" pitchFamily="18" charset="0"/>
              </a:rPr>
              <a:t> che si guardano l’un l’altro. Ma anche: </a:t>
            </a:r>
            <a:r>
              <a:rPr lang="it-IT" sz="2400" i="1" dirty="0" err="1" smtClean="0">
                <a:latin typeface="Garamond" panose="02020404030301010803" pitchFamily="18" charset="0"/>
              </a:rPr>
              <a:t>Herz</a:t>
            </a:r>
            <a:r>
              <a:rPr lang="it-IT" sz="2400" dirty="0" smtClean="0">
                <a:latin typeface="Garamond" panose="02020404030301010803" pitchFamily="18" charset="0"/>
              </a:rPr>
              <a:t> (lui) e </a:t>
            </a:r>
            <a:r>
              <a:rPr lang="it-IT" sz="2400" i="1" dirty="0" err="1" smtClean="0">
                <a:latin typeface="Garamond" panose="02020404030301010803" pitchFamily="18" charset="0"/>
              </a:rPr>
              <a:t>Sarg</a:t>
            </a:r>
            <a:r>
              <a:rPr lang="it-IT" sz="2400" i="1" dirty="0" smtClean="0">
                <a:latin typeface="Garamond" panose="02020404030301010803" pitchFamily="18" charset="0"/>
              </a:rPr>
              <a:t> </a:t>
            </a:r>
            <a:r>
              <a:rPr lang="it-IT" sz="2400" dirty="0" smtClean="0">
                <a:latin typeface="Garamond" panose="02020404030301010803" pitchFamily="18" charset="0"/>
              </a:rPr>
              <a:t>(lei). Non: amore e morte (generico! nel </a:t>
            </a:r>
            <a:r>
              <a:rPr lang="it-IT" sz="2400" dirty="0">
                <a:latin typeface="Garamond" panose="02020404030301010803" pitchFamily="18" charset="0"/>
              </a:rPr>
              <a:t>romanzo non è tematizzato l’amore infelice di </a:t>
            </a:r>
            <a:r>
              <a:rPr lang="it-IT" sz="2400" dirty="0" err="1" smtClean="0">
                <a:latin typeface="Garamond" panose="02020404030301010803" pitchFamily="18" charset="0"/>
              </a:rPr>
              <a:t>Günderrode</a:t>
            </a:r>
            <a:r>
              <a:rPr lang="it-IT" sz="2400" dirty="0" smtClean="0">
                <a:latin typeface="Garamond" panose="02020404030301010803" pitchFamily="18" charset="0"/>
              </a:rPr>
              <a:t>), ma: estraneità «utopica» di due artisti ai valori delle loro comunità - che li conduce alla morte.</a:t>
            </a:r>
            <a:endParaRPr lang="it-IT" sz="2400" i="1" dirty="0" smtClean="0">
              <a:latin typeface="Garamond" panose="02020404030301010803" pitchFamily="18" charset="0"/>
            </a:endParaRPr>
          </a:p>
          <a:p>
            <a:endParaRPr lang="it-IT" sz="1400" b="1" dirty="0" smtClean="0">
              <a:latin typeface="Garamond" panose="02020404030301010803" pitchFamily="18" charset="0"/>
            </a:endParaRPr>
          </a:p>
          <a:p>
            <a:pPr algn="just"/>
            <a:r>
              <a:rPr lang="it-IT" sz="2400" dirty="0">
                <a:latin typeface="Garamond" panose="02020404030301010803" pitchFamily="18" charset="0"/>
              </a:rPr>
              <a:t>Devono essere </a:t>
            </a:r>
            <a:r>
              <a:rPr lang="it-IT" sz="2400" i="1" dirty="0">
                <a:latin typeface="Garamond" panose="02020404030301010803" pitchFamily="18" charset="0"/>
              </a:rPr>
              <a:t>un uomo</a:t>
            </a:r>
            <a:r>
              <a:rPr lang="it-IT" sz="2400" dirty="0">
                <a:latin typeface="Garamond" panose="02020404030301010803" pitchFamily="18" charset="0"/>
              </a:rPr>
              <a:t> e </a:t>
            </a:r>
            <a:r>
              <a:rPr lang="it-IT" sz="2400" i="1" dirty="0">
                <a:latin typeface="Garamond" panose="02020404030301010803" pitchFamily="18" charset="0"/>
              </a:rPr>
              <a:t>una donna</a:t>
            </a:r>
            <a:r>
              <a:rPr lang="it-IT" sz="2400" dirty="0">
                <a:latin typeface="Garamond" panose="02020404030301010803" pitchFamily="18" charset="0"/>
              </a:rPr>
              <a:t>: per la tematica impostata dalla </a:t>
            </a:r>
            <a:r>
              <a:rPr lang="it-IT" sz="2400" dirty="0" err="1">
                <a:latin typeface="Garamond" panose="02020404030301010803" pitchFamily="18" charset="0"/>
              </a:rPr>
              <a:t>Wolf</a:t>
            </a:r>
            <a:r>
              <a:rPr lang="it-IT" sz="2400" dirty="0" smtClean="0">
                <a:latin typeface="Garamond" panose="02020404030301010803" pitchFamily="18" charset="0"/>
              </a:rPr>
              <a:t>. Che differenza sociale tra artista uomo e artista donna?</a:t>
            </a:r>
            <a:endParaRPr lang="it-IT" sz="2400" dirty="0">
              <a:latin typeface="Garamond" panose="02020404030301010803" pitchFamily="18" charset="0"/>
            </a:endParaRPr>
          </a:p>
          <a:p>
            <a:endParaRPr lang="it-IT" dirty="0"/>
          </a:p>
          <a:p>
            <a:endParaRPr lang="it-IT" dirty="0"/>
          </a:p>
        </p:txBody>
      </p:sp>
    </p:spTree>
    <p:extLst>
      <p:ext uri="{BB962C8B-B14F-4D97-AF65-F5344CB8AC3E}">
        <p14:creationId xmlns:p14="http://schemas.microsoft.com/office/powerpoint/2010/main" val="354632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TktKvF-Bz9o/TtfMldICjrI/AAAAAAAAAGA/1kEnCJI6-Jo/s1600/KeinOrtNirgen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197"/>
            <a:ext cx="8448617" cy="71014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zvab.com/member/u2459w/30494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
            <a:ext cx="2376264" cy="359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680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e 33"/>
          <p:cNvSpPr/>
          <p:nvPr/>
        </p:nvSpPr>
        <p:spPr>
          <a:xfrm>
            <a:off x="4772698" y="5144519"/>
            <a:ext cx="1358929" cy="522854"/>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33" name="Ovale 32"/>
          <p:cNvSpPr/>
          <p:nvPr/>
        </p:nvSpPr>
        <p:spPr>
          <a:xfrm>
            <a:off x="4772698" y="1009601"/>
            <a:ext cx="1358929" cy="522854"/>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29" name="Rettangolo 28"/>
          <p:cNvSpPr/>
          <p:nvPr/>
        </p:nvSpPr>
        <p:spPr>
          <a:xfrm>
            <a:off x="113580" y="5805264"/>
            <a:ext cx="6175867" cy="9233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7" name="Rettangolo 26"/>
          <p:cNvSpPr/>
          <p:nvPr/>
        </p:nvSpPr>
        <p:spPr>
          <a:xfrm>
            <a:off x="170468" y="4220392"/>
            <a:ext cx="2615569" cy="14773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6" name="Rettangolo 25"/>
          <p:cNvSpPr/>
          <p:nvPr/>
        </p:nvSpPr>
        <p:spPr>
          <a:xfrm>
            <a:off x="179743" y="1117390"/>
            <a:ext cx="2592057" cy="12003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4" name="Ovale 23"/>
          <p:cNvSpPr/>
          <p:nvPr/>
        </p:nvSpPr>
        <p:spPr>
          <a:xfrm>
            <a:off x="4772698" y="2224407"/>
            <a:ext cx="1348635" cy="492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4772698" y="3705819"/>
            <a:ext cx="1348635" cy="492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20"/>
          <p:cNvSpPr/>
          <p:nvPr/>
        </p:nvSpPr>
        <p:spPr>
          <a:xfrm>
            <a:off x="6327010" y="1063856"/>
            <a:ext cx="2016224" cy="53285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12" name="Rettangolo arrotondato 11"/>
          <p:cNvSpPr/>
          <p:nvPr/>
        </p:nvSpPr>
        <p:spPr>
          <a:xfrm>
            <a:off x="2915815" y="4574949"/>
            <a:ext cx="1944216" cy="6463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1" name="Rettangolo arrotondato 10"/>
          <p:cNvSpPr/>
          <p:nvPr/>
        </p:nvSpPr>
        <p:spPr>
          <a:xfrm>
            <a:off x="3414134" y="1449650"/>
            <a:ext cx="1224136" cy="6463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0" name="Rettangolo arrotondato 9"/>
          <p:cNvSpPr/>
          <p:nvPr/>
        </p:nvSpPr>
        <p:spPr>
          <a:xfrm>
            <a:off x="2771800" y="2741245"/>
            <a:ext cx="1656184" cy="914400"/>
          </a:xfrm>
          <a:prstGeom prst="roundRect">
            <a:avLst/>
          </a:prstGeom>
          <a:solidFill>
            <a:srgbClr val="FF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9" name="Ovale 8"/>
          <p:cNvSpPr/>
          <p:nvPr/>
        </p:nvSpPr>
        <p:spPr>
          <a:xfrm>
            <a:off x="170468" y="2674608"/>
            <a:ext cx="1686424" cy="114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13580" y="2773377"/>
            <a:ext cx="1800200" cy="1015663"/>
          </a:xfrm>
          <a:prstGeom prst="rect">
            <a:avLst/>
          </a:prstGeom>
          <a:noFill/>
        </p:spPr>
        <p:txBody>
          <a:bodyPr wrap="square" rtlCol="0">
            <a:spAutoFit/>
          </a:bodyPr>
          <a:lstStyle/>
          <a:p>
            <a:pPr algn="ctr"/>
            <a:r>
              <a:rPr lang="it-IT" sz="2000" dirty="0" smtClean="0">
                <a:latin typeface="Garamond" panose="02020404030301010803" pitchFamily="18" charset="0"/>
              </a:rPr>
              <a:t>AUTORE:</a:t>
            </a:r>
          </a:p>
          <a:p>
            <a:pPr algn="ctr"/>
            <a:r>
              <a:rPr lang="it-IT" sz="2000" dirty="0" smtClean="0">
                <a:latin typeface="Garamond" panose="02020404030301010803" pitchFamily="18" charset="0"/>
              </a:rPr>
              <a:t>CHRISTA </a:t>
            </a:r>
            <a:br>
              <a:rPr lang="it-IT" sz="2000" dirty="0" smtClean="0">
                <a:latin typeface="Garamond" panose="02020404030301010803" pitchFamily="18" charset="0"/>
              </a:rPr>
            </a:br>
            <a:r>
              <a:rPr lang="it-IT" sz="2000" dirty="0" smtClean="0">
                <a:latin typeface="Garamond" panose="02020404030301010803" pitchFamily="18" charset="0"/>
              </a:rPr>
              <a:t>WOLF</a:t>
            </a:r>
            <a:endParaRPr lang="it-IT" sz="2000" dirty="0">
              <a:latin typeface="Garamond" panose="02020404030301010803" pitchFamily="18" charset="0"/>
            </a:endParaRPr>
          </a:p>
        </p:txBody>
      </p:sp>
      <p:sp>
        <p:nvSpPr>
          <p:cNvPr id="4" name="CasellaDiTesto 3"/>
          <p:cNvSpPr txBox="1"/>
          <p:nvPr/>
        </p:nvSpPr>
        <p:spPr>
          <a:xfrm>
            <a:off x="2771800" y="2846838"/>
            <a:ext cx="1656184" cy="646331"/>
          </a:xfrm>
          <a:prstGeom prst="rect">
            <a:avLst/>
          </a:prstGeom>
          <a:noFill/>
        </p:spPr>
        <p:txBody>
          <a:bodyPr wrap="square" rtlCol="0">
            <a:spAutoFit/>
          </a:bodyPr>
          <a:lstStyle/>
          <a:p>
            <a:pPr algn="ctr"/>
            <a:r>
              <a:rPr lang="it-IT" dirty="0" smtClean="0">
                <a:latin typeface="Garamond" panose="02020404030301010803" pitchFamily="18" charset="0"/>
              </a:rPr>
              <a:t>NARRATORE:</a:t>
            </a:r>
          </a:p>
          <a:p>
            <a:pPr algn="ctr"/>
            <a:r>
              <a:rPr lang="it-IT" dirty="0" smtClean="0">
                <a:latin typeface="Garamond" panose="02020404030301010803" pitchFamily="18" charset="0"/>
              </a:rPr>
              <a:t>WIR</a:t>
            </a:r>
            <a:endParaRPr lang="it-IT" dirty="0">
              <a:latin typeface="Garamond" panose="02020404030301010803" pitchFamily="18" charset="0"/>
            </a:endParaRPr>
          </a:p>
        </p:txBody>
      </p:sp>
      <p:sp>
        <p:nvSpPr>
          <p:cNvPr id="6" name="CasellaDiTesto 5"/>
          <p:cNvSpPr txBox="1"/>
          <p:nvPr/>
        </p:nvSpPr>
        <p:spPr>
          <a:xfrm>
            <a:off x="3257853" y="1433952"/>
            <a:ext cx="1476164" cy="646331"/>
          </a:xfrm>
          <a:prstGeom prst="rect">
            <a:avLst/>
          </a:prstGeom>
          <a:noFill/>
        </p:spPr>
        <p:txBody>
          <a:bodyPr wrap="square" rtlCol="0">
            <a:spAutoFit/>
          </a:bodyPr>
          <a:lstStyle/>
          <a:p>
            <a:pPr algn="ctr"/>
            <a:r>
              <a:rPr lang="it-IT" dirty="0" smtClean="0">
                <a:latin typeface="Garamond" panose="02020404030301010803" pitchFamily="18" charset="0"/>
              </a:rPr>
              <a:t>ICH 1:</a:t>
            </a:r>
          </a:p>
          <a:p>
            <a:pPr algn="ctr"/>
            <a:r>
              <a:rPr lang="it-IT" dirty="0" smtClean="0">
                <a:latin typeface="Garamond" panose="02020404030301010803" pitchFamily="18" charset="0"/>
              </a:rPr>
              <a:t>KLEIST</a:t>
            </a:r>
            <a:endParaRPr lang="it-IT" dirty="0">
              <a:latin typeface="Garamond" panose="02020404030301010803" pitchFamily="18" charset="0"/>
            </a:endParaRPr>
          </a:p>
        </p:txBody>
      </p:sp>
      <p:sp>
        <p:nvSpPr>
          <p:cNvPr id="7" name="CasellaDiTesto 6"/>
          <p:cNvSpPr txBox="1"/>
          <p:nvPr/>
        </p:nvSpPr>
        <p:spPr>
          <a:xfrm>
            <a:off x="2858347" y="4545516"/>
            <a:ext cx="1944216" cy="646331"/>
          </a:xfrm>
          <a:prstGeom prst="rect">
            <a:avLst/>
          </a:prstGeom>
          <a:noFill/>
        </p:spPr>
        <p:txBody>
          <a:bodyPr wrap="square" rtlCol="0">
            <a:spAutoFit/>
          </a:bodyPr>
          <a:lstStyle/>
          <a:p>
            <a:pPr algn="ctr"/>
            <a:r>
              <a:rPr lang="it-IT" dirty="0" smtClean="0">
                <a:latin typeface="Garamond" panose="02020404030301010803" pitchFamily="18" charset="0"/>
              </a:rPr>
              <a:t>ICH 2:</a:t>
            </a:r>
          </a:p>
          <a:p>
            <a:pPr algn="ctr"/>
            <a:r>
              <a:rPr lang="it-IT" dirty="0" smtClean="0">
                <a:latin typeface="Garamond" panose="02020404030301010803" pitchFamily="18" charset="0"/>
              </a:rPr>
              <a:t>GÜNDERRODE</a:t>
            </a:r>
            <a:endParaRPr lang="it-IT" dirty="0"/>
          </a:p>
        </p:txBody>
      </p:sp>
      <p:sp>
        <p:nvSpPr>
          <p:cNvPr id="8" name="CasellaDiTesto 7"/>
          <p:cNvSpPr txBox="1"/>
          <p:nvPr/>
        </p:nvSpPr>
        <p:spPr>
          <a:xfrm>
            <a:off x="6372200" y="1086362"/>
            <a:ext cx="1971034" cy="5355312"/>
          </a:xfrm>
          <a:prstGeom prst="rect">
            <a:avLst/>
          </a:prstGeom>
          <a:noFill/>
        </p:spPr>
        <p:txBody>
          <a:bodyPr wrap="square" rtlCol="0">
            <a:spAutoFit/>
          </a:bodyPr>
          <a:lstStyle/>
          <a:p>
            <a:pPr algn="ctr"/>
            <a:r>
              <a:rPr lang="it-IT" dirty="0" smtClean="0">
                <a:latin typeface="Garamond" panose="02020404030301010803" pitchFamily="18" charset="0"/>
              </a:rPr>
              <a:t>OGGETTI DELLA</a:t>
            </a:r>
          </a:p>
          <a:p>
            <a:pPr algn="ctr"/>
            <a:r>
              <a:rPr lang="it-IT" dirty="0" smtClean="0">
                <a:latin typeface="Garamond" panose="02020404030301010803" pitchFamily="18" charset="0"/>
              </a:rPr>
              <a:t>NARRAZIONE</a:t>
            </a:r>
          </a:p>
          <a:p>
            <a:pPr algn="ctr"/>
            <a:endParaRPr lang="it-IT" dirty="0">
              <a:latin typeface="Garamond" panose="02020404030301010803" pitchFamily="18" charset="0"/>
            </a:endParaRPr>
          </a:p>
          <a:p>
            <a:pPr algn="ctr"/>
            <a:r>
              <a:rPr lang="it-IT" dirty="0" smtClean="0">
                <a:latin typeface="Garamond" panose="02020404030301010803" pitchFamily="18" charset="0"/>
              </a:rPr>
              <a:t>PERSONAGGI:</a:t>
            </a:r>
          </a:p>
          <a:p>
            <a:pPr algn="ctr"/>
            <a:r>
              <a:rPr lang="it-IT" dirty="0" smtClean="0">
                <a:latin typeface="Garamond" panose="02020404030301010803" pitchFamily="18" charset="0"/>
              </a:rPr>
              <a:t>(KLEIST)</a:t>
            </a:r>
          </a:p>
          <a:p>
            <a:pPr algn="ctr"/>
            <a:r>
              <a:rPr lang="it-IT" dirty="0" smtClean="0">
                <a:latin typeface="Garamond" panose="02020404030301010803" pitchFamily="18" charset="0"/>
              </a:rPr>
              <a:t>(GÜNDERRODE)</a:t>
            </a:r>
            <a:endParaRPr lang="it-IT" dirty="0">
              <a:latin typeface="Garamond" panose="02020404030301010803" pitchFamily="18" charset="0"/>
            </a:endParaRPr>
          </a:p>
          <a:p>
            <a:pPr algn="ctr"/>
            <a:r>
              <a:rPr lang="it-IT" dirty="0" smtClean="0">
                <a:latin typeface="Garamond" panose="02020404030301010803" pitchFamily="18" charset="0"/>
              </a:rPr>
              <a:t>SAVIGNY</a:t>
            </a:r>
          </a:p>
          <a:p>
            <a:pPr algn="ctr"/>
            <a:r>
              <a:rPr lang="it-IT" dirty="0" smtClean="0">
                <a:latin typeface="Garamond" panose="02020404030301010803" pitchFamily="18" charset="0"/>
              </a:rPr>
              <a:t>BRENTANO</a:t>
            </a:r>
          </a:p>
          <a:p>
            <a:pPr algn="ctr"/>
            <a:r>
              <a:rPr lang="it-IT" dirty="0" smtClean="0">
                <a:latin typeface="Garamond" panose="02020404030301010803" pitchFamily="18" charset="0"/>
              </a:rPr>
              <a:t>WEDEKIND</a:t>
            </a:r>
          </a:p>
          <a:p>
            <a:pPr algn="ctr"/>
            <a:r>
              <a:rPr lang="it-IT" dirty="0" smtClean="0">
                <a:latin typeface="Garamond" panose="02020404030301010803" pitchFamily="18" charset="0"/>
              </a:rPr>
              <a:t>GUNDA</a:t>
            </a:r>
          </a:p>
          <a:p>
            <a:pPr algn="ctr"/>
            <a:r>
              <a:rPr lang="it-IT" dirty="0" smtClean="0">
                <a:latin typeface="Garamond" panose="02020404030301010803" pitchFamily="18" charset="0"/>
              </a:rPr>
              <a:t>BETTINE</a:t>
            </a:r>
          </a:p>
          <a:p>
            <a:pPr algn="ctr"/>
            <a:r>
              <a:rPr lang="it-IT" dirty="0" smtClean="0">
                <a:latin typeface="Garamond" panose="02020404030301010803" pitchFamily="18" charset="0"/>
              </a:rPr>
              <a:t>LISETTE</a:t>
            </a:r>
          </a:p>
          <a:p>
            <a:pPr algn="ctr"/>
            <a:r>
              <a:rPr lang="it-IT" dirty="0" smtClean="0">
                <a:latin typeface="Garamond" panose="02020404030301010803" pitchFamily="18" charset="0"/>
              </a:rPr>
              <a:t>ECC.</a:t>
            </a:r>
          </a:p>
          <a:p>
            <a:pPr algn="ctr"/>
            <a:r>
              <a:rPr lang="it-IT" dirty="0" smtClean="0">
                <a:latin typeface="Garamond" panose="02020404030301010803" pitchFamily="18" charset="0"/>
              </a:rPr>
              <a:t>+ </a:t>
            </a:r>
          </a:p>
          <a:p>
            <a:pPr algn="ctr"/>
            <a:r>
              <a:rPr lang="it-IT" dirty="0" smtClean="0">
                <a:latin typeface="Garamond" panose="02020404030301010803" pitchFamily="18" charset="0"/>
              </a:rPr>
              <a:t>LUOGHI</a:t>
            </a:r>
          </a:p>
          <a:p>
            <a:pPr algn="ctr"/>
            <a:r>
              <a:rPr lang="it-IT" dirty="0" smtClean="0">
                <a:latin typeface="Garamond" panose="02020404030301010803" pitchFamily="18" charset="0"/>
              </a:rPr>
              <a:t>MOMENTI</a:t>
            </a:r>
          </a:p>
          <a:p>
            <a:pPr algn="ctr"/>
            <a:r>
              <a:rPr lang="it-IT" dirty="0" smtClean="0">
                <a:latin typeface="Garamond" panose="02020404030301010803" pitchFamily="18" charset="0"/>
              </a:rPr>
              <a:t>EVENTI</a:t>
            </a:r>
          </a:p>
          <a:p>
            <a:pPr algn="ctr"/>
            <a:r>
              <a:rPr lang="it-IT" dirty="0" smtClean="0">
                <a:latin typeface="Garamond" panose="02020404030301010803" pitchFamily="18" charset="0"/>
              </a:rPr>
              <a:t>ECC.</a:t>
            </a:r>
            <a:endParaRPr lang="it-IT" dirty="0">
              <a:latin typeface="Garamond" panose="02020404030301010803" pitchFamily="18" charset="0"/>
            </a:endParaRPr>
          </a:p>
        </p:txBody>
      </p:sp>
      <p:sp>
        <p:nvSpPr>
          <p:cNvPr id="14" name="Freccia a destra 13"/>
          <p:cNvSpPr/>
          <p:nvPr/>
        </p:nvSpPr>
        <p:spPr>
          <a:xfrm>
            <a:off x="5004048" y="3068960"/>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4755104" y="1640244"/>
            <a:ext cx="1257056" cy="395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5004048" y="4736531"/>
            <a:ext cx="1008112" cy="348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p:cNvSpPr/>
          <p:nvPr/>
        </p:nvSpPr>
        <p:spPr>
          <a:xfrm>
            <a:off x="3887924" y="3789040"/>
            <a:ext cx="25202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p:cNvSpPr/>
          <p:nvPr/>
        </p:nvSpPr>
        <p:spPr>
          <a:xfrm rot="10800000">
            <a:off x="3887924" y="2239179"/>
            <a:ext cx="216024" cy="432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bidirezionale orizzontale 21"/>
          <p:cNvSpPr/>
          <p:nvPr/>
        </p:nvSpPr>
        <p:spPr>
          <a:xfrm>
            <a:off x="1970356" y="3090259"/>
            <a:ext cx="657428" cy="3595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93980" y="4220392"/>
            <a:ext cx="2592057" cy="1477328"/>
          </a:xfrm>
          <a:prstGeom prst="rect">
            <a:avLst/>
          </a:prstGeom>
          <a:noFill/>
        </p:spPr>
        <p:txBody>
          <a:bodyPr wrap="square" rtlCol="0">
            <a:spAutoFit/>
          </a:bodyPr>
          <a:lstStyle/>
          <a:p>
            <a:pPr algn="just"/>
            <a:r>
              <a:rPr lang="it-IT" dirty="0" smtClean="0">
                <a:latin typeface="Garamond" panose="02020404030301010803" pitchFamily="18" charset="0"/>
              </a:rPr>
              <a:t>Cancellazione della </a:t>
            </a:r>
            <a:r>
              <a:rPr lang="it-IT" dirty="0" err="1" smtClean="0">
                <a:latin typeface="Garamond" panose="02020404030301010803" pitchFamily="18" charset="0"/>
              </a:rPr>
              <a:t>distan</a:t>
            </a:r>
            <a:r>
              <a:rPr lang="it-IT" dirty="0" smtClean="0">
                <a:latin typeface="Garamond" panose="02020404030301010803" pitchFamily="18" charset="0"/>
              </a:rPr>
              <a:t>-za fra autore (</a:t>
            </a:r>
            <a:r>
              <a:rPr lang="it-IT" dirty="0" err="1" smtClean="0">
                <a:latin typeface="Garamond" panose="02020404030301010803" pitchFamily="18" charset="0"/>
              </a:rPr>
              <a:t>Ch.W</a:t>
            </a:r>
            <a:r>
              <a:rPr lang="it-IT" dirty="0" smtClean="0">
                <a:latin typeface="Garamond" panose="02020404030301010803" pitchFamily="18" charset="0"/>
              </a:rPr>
              <a:t>.), narratore (</a:t>
            </a:r>
            <a:r>
              <a:rPr lang="it-IT" dirty="0" err="1" smtClean="0">
                <a:latin typeface="Garamond" panose="02020404030301010803" pitchFamily="18" charset="0"/>
              </a:rPr>
              <a:t>wir</a:t>
            </a:r>
            <a:r>
              <a:rPr lang="it-IT" dirty="0" smtClean="0">
                <a:latin typeface="Garamond" panose="02020404030301010803" pitchFamily="18" charset="0"/>
              </a:rPr>
              <a:t>), personaggi (K. &amp; G.) e lettori (</a:t>
            </a:r>
            <a:r>
              <a:rPr lang="it-IT" dirty="0" err="1" smtClean="0">
                <a:latin typeface="Garamond" panose="02020404030301010803" pitchFamily="18" charset="0"/>
              </a:rPr>
              <a:t>wir</a:t>
            </a:r>
            <a:r>
              <a:rPr lang="it-IT" dirty="0" smtClean="0">
                <a:latin typeface="Garamond" panose="02020404030301010803" pitchFamily="18" charset="0"/>
              </a:rPr>
              <a:t>). Cfr. </a:t>
            </a:r>
            <a:r>
              <a:rPr lang="de-DE" dirty="0">
                <a:latin typeface="Garamond" panose="02020404030301010803" pitchFamily="18" charset="0"/>
              </a:rPr>
              <a:t>Lukács</a:t>
            </a:r>
            <a:r>
              <a:rPr lang="it-IT" dirty="0" smtClean="0">
                <a:latin typeface="Garamond" panose="02020404030301010803" pitchFamily="18" charset="0"/>
              </a:rPr>
              <a:t> e </a:t>
            </a:r>
            <a:r>
              <a:rPr lang="it-IT" dirty="0" err="1" smtClean="0">
                <a:latin typeface="Garamond" panose="02020404030301010803" pitchFamily="18" charset="0"/>
              </a:rPr>
              <a:t>Auerbach</a:t>
            </a:r>
            <a:r>
              <a:rPr lang="it-IT" dirty="0" smtClean="0">
                <a:latin typeface="Garamond" panose="02020404030301010803" pitchFamily="18" charset="0"/>
              </a:rPr>
              <a:t>.</a:t>
            </a:r>
            <a:endParaRPr lang="it-IT" dirty="0">
              <a:latin typeface="Garamond" panose="02020404030301010803" pitchFamily="18" charset="0"/>
            </a:endParaRPr>
          </a:p>
        </p:txBody>
      </p:sp>
      <p:sp>
        <p:nvSpPr>
          <p:cNvPr id="15" name="CasellaDiTesto 14"/>
          <p:cNvSpPr txBox="1"/>
          <p:nvPr/>
        </p:nvSpPr>
        <p:spPr>
          <a:xfrm>
            <a:off x="4762940" y="2270537"/>
            <a:ext cx="1368152" cy="369332"/>
          </a:xfrm>
          <a:prstGeom prst="rect">
            <a:avLst/>
          </a:prstGeom>
          <a:noFill/>
        </p:spPr>
        <p:txBody>
          <a:bodyPr wrap="square" rtlCol="0">
            <a:spAutoFit/>
          </a:bodyPr>
          <a:lstStyle/>
          <a:p>
            <a:r>
              <a:rPr lang="it-IT" dirty="0" err="1">
                <a:latin typeface="Garamond" panose="02020404030301010803" pitchFamily="18" charset="0"/>
              </a:rPr>
              <a:t>e</a:t>
            </a:r>
            <a:r>
              <a:rPr lang="it-IT" dirty="0" err="1" smtClean="0">
                <a:latin typeface="Garamond" panose="02020404030301010803" pitchFamily="18" charset="0"/>
              </a:rPr>
              <a:t>rlebte</a:t>
            </a:r>
            <a:r>
              <a:rPr lang="it-IT" dirty="0" smtClean="0">
                <a:latin typeface="Garamond" panose="02020404030301010803" pitchFamily="18" charset="0"/>
              </a:rPr>
              <a:t> Rede</a:t>
            </a:r>
            <a:endParaRPr lang="it-IT" dirty="0">
              <a:latin typeface="Garamond" panose="02020404030301010803" pitchFamily="18" charset="0"/>
            </a:endParaRPr>
          </a:p>
        </p:txBody>
      </p:sp>
      <p:sp>
        <p:nvSpPr>
          <p:cNvPr id="23" name="CasellaDiTesto 22"/>
          <p:cNvSpPr txBox="1"/>
          <p:nvPr/>
        </p:nvSpPr>
        <p:spPr>
          <a:xfrm>
            <a:off x="4802563" y="3778553"/>
            <a:ext cx="1368152" cy="369332"/>
          </a:xfrm>
          <a:prstGeom prst="rect">
            <a:avLst/>
          </a:prstGeom>
          <a:noFill/>
        </p:spPr>
        <p:txBody>
          <a:bodyPr wrap="square" rtlCol="0">
            <a:spAutoFit/>
          </a:bodyPr>
          <a:lstStyle/>
          <a:p>
            <a:r>
              <a:rPr lang="it-IT" dirty="0" err="1">
                <a:latin typeface="Garamond" panose="02020404030301010803" pitchFamily="18" charset="0"/>
              </a:rPr>
              <a:t>e</a:t>
            </a:r>
            <a:r>
              <a:rPr lang="it-IT" dirty="0" err="1" smtClean="0">
                <a:latin typeface="Garamond" panose="02020404030301010803" pitchFamily="18" charset="0"/>
              </a:rPr>
              <a:t>rlebte</a:t>
            </a:r>
            <a:r>
              <a:rPr lang="it-IT" dirty="0" smtClean="0">
                <a:latin typeface="Garamond" panose="02020404030301010803" pitchFamily="18" charset="0"/>
              </a:rPr>
              <a:t> Rede</a:t>
            </a:r>
            <a:endParaRPr lang="it-IT" dirty="0">
              <a:latin typeface="Garamond" panose="02020404030301010803" pitchFamily="18" charset="0"/>
            </a:endParaRPr>
          </a:p>
        </p:txBody>
      </p:sp>
      <p:sp>
        <p:nvSpPr>
          <p:cNvPr id="25" name="CasellaDiTesto 24"/>
          <p:cNvSpPr txBox="1"/>
          <p:nvPr/>
        </p:nvSpPr>
        <p:spPr>
          <a:xfrm>
            <a:off x="179743" y="1117390"/>
            <a:ext cx="2592057" cy="1200329"/>
          </a:xfrm>
          <a:prstGeom prst="rect">
            <a:avLst/>
          </a:prstGeom>
          <a:noFill/>
        </p:spPr>
        <p:txBody>
          <a:bodyPr wrap="square" rtlCol="0">
            <a:spAutoFit/>
          </a:bodyPr>
          <a:lstStyle/>
          <a:p>
            <a:pPr algn="just"/>
            <a:r>
              <a:rPr lang="it-IT" b="1" dirty="0" smtClean="0">
                <a:latin typeface="Garamond" panose="02020404030301010803" pitchFamily="18" charset="0"/>
              </a:rPr>
              <a:t>Tempo </a:t>
            </a:r>
            <a:r>
              <a:rPr lang="it-IT" b="1" dirty="0">
                <a:latin typeface="Garamond" panose="02020404030301010803" pitchFamily="18" charset="0"/>
              </a:rPr>
              <a:t>della narrazione</a:t>
            </a:r>
            <a:r>
              <a:rPr lang="it-IT" dirty="0">
                <a:latin typeface="Garamond" panose="02020404030301010803" pitchFamily="18" charset="0"/>
              </a:rPr>
              <a:t>: rinuncia al potenziale distanziante del  passato</a:t>
            </a:r>
            <a:r>
              <a:rPr lang="it-IT" dirty="0" smtClean="0">
                <a:latin typeface="Garamond" panose="02020404030301010803" pitchFamily="18" charset="0"/>
              </a:rPr>
              <a:t>; </a:t>
            </a:r>
            <a:r>
              <a:rPr lang="it-IT" dirty="0">
                <a:latin typeface="Garamond" panose="02020404030301010803" pitchFamily="18" charset="0"/>
              </a:rPr>
              <a:t>tutto è al </a:t>
            </a:r>
            <a:r>
              <a:rPr lang="it-IT" dirty="0" smtClean="0">
                <a:latin typeface="Garamond" panose="02020404030301010803" pitchFamily="18" charset="0"/>
              </a:rPr>
              <a:t>presente</a:t>
            </a:r>
            <a:r>
              <a:rPr lang="it-IT" dirty="0">
                <a:latin typeface="Garamond" panose="02020404030301010803" pitchFamily="18" charset="0"/>
              </a:rPr>
              <a:t>.</a:t>
            </a:r>
            <a:endParaRPr lang="it-IT" dirty="0"/>
          </a:p>
        </p:txBody>
      </p:sp>
      <p:sp>
        <p:nvSpPr>
          <p:cNvPr id="28" name="CasellaDiTesto 27"/>
          <p:cNvSpPr txBox="1"/>
          <p:nvPr/>
        </p:nvSpPr>
        <p:spPr>
          <a:xfrm>
            <a:off x="113580" y="5805264"/>
            <a:ext cx="6175867" cy="923330"/>
          </a:xfrm>
          <a:prstGeom prst="rect">
            <a:avLst/>
          </a:prstGeom>
          <a:noFill/>
        </p:spPr>
        <p:txBody>
          <a:bodyPr wrap="square" rtlCol="0">
            <a:spAutoFit/>
          </a:bodyPr>
          <a:lstStyle/>
          <a:p>
            <a:pPr algn="just"/>
            <a:r>
              <a:rPr lang="it-IT" dirty="0" smtClean="0">
                <a:latin typeface="Garamond" panose="02020404030301010803" pitchFamily="18" charset="0"/>
              </a:rPr>
              <a:t>Attraverso questa focalizzazione tutti – narratore, protagonisti, lettore – vengono a trovarsi </a:t>
            </a:r>
            <a:r>
              <a:rPr lang="it-IT" i="1" dirty="0" smtClean="0">
                <a:latin typeface="Garamond" panose="02020404030301010803" pitchFamily="18" charset="0"/>
              </a:rPr>
              <a:t>dalla parte dell’utopia</a:t>
            </a:r>
            <a:r>
              <a:rPr lang="it-IT" dirty="0" smtClean="0">
                <a:latin typeface="Garamond" panose="02020404030301010803" pitchFamily="18" charset="0"/>
              </a:rPr>
              <a:t>, tra gli individui ai margini della comunità, che nel futuro ne saranno al centro.</a:t>
            </a:r>
            <a:endParaRPr lang="it-IT" dirty="0">
              <a:latin typeface="Garamond" panose="02020404030301010803" pitchFamily="18" charset="0"/>
            </a:endParaRPr>
          </a:p>
        </p:txBody>
      </p:sp>
      <p:sp>
        <p:nvSpPr>
          <p:cNvPr id="31" name="CasellaDiTesto 30"/>
          <p:cNvSpPr txBox="1"/>
          <p:nvPr/>
        </p:nvSpPr>
        <p:spPr>
          <a:xfrm>
            <a:off x="4802563" y="1086362"/>
            <a:ext cx="1329064" cy="369332"/>
          </a:xfrm>
          <a:prstGeom prst="rect">
            <a:avLst/>
          </a:prstGeom>
          <a:noFill/>
        </p:spPr>
        <p:txBody>
          <a:bodyPr wrap="square" rtlCol="0">
            <a:spAutoFit/>
          </a:bodyPr>
          <a:lstStyle/>
          <a:p>
            <a:r>
              <a:rPr lang="it-IT" dirty="0" err="1">
                <a:latin typeface="Garamond" panose="02020404030301010803" pitchFamily="18" charset="0"/>
              </a:rPr>
              <a:t>d</a:t>
            </a:r>
            <a:r>
              <a:rPr lang="it-IT" dirty="0" err="1" smtClean="0">
                <a:latin typeface="Garamond" panose="02020404030301010803" pitchFamily="18" charset="0"/>
              </a:rPr>
              <a:t>irekte</a:t>
            </a:r>
            <a:r>
              <a:rPr lang="it-IT" dirty="0" smtClean="0">
                <a:latin typeface="Garamond" panose="02020404030301010803" pitchFamily="18" charset="0"/>
              </a:rPr>
              <a:t> Rede</a:t>
            </a:r>
            <a:endParaRPr lang="it-IT" dirty="0">
              <a:latin typeface="Garamond" panose="02020404030301010803" pitchFamily="18" charset="0"/>
            </a:endParaRPr>
          </a:p>
        </p:txBody>
      </p:sp>
      <p:sp>
        <p:nvSpPr>
          <p:cNvPr id="32" name="CasellaDiTesto 31"/>
          <p:cNvSpPr txBox="1"/>
          <p:nvPr/>
        </p:nvSpPr>
        <p:spPr>
          <a:xfrm>
            <a:off x="4841651" y="5221280"/>
            <a:ext cx="1329064" cy="369332"/>
          </a:xfrm>
          <a:prstGeom prst="rect">
            <a:avLst/>
          </a:prstGeom>
          <a:noFill/>
        </p:spPr>
        <p:txBody>
          <a:bodyPr wrap="square" rtlCol="0">
            <a:spAutoFit/>
          </a:bodyPr>
          <a:lstStyle/>
          <a:p>
            <a:r>
              <a:rPr lang="it-IT" dirty="0" err="1">
                <a:latin typeface="Garamond" panose="02020404030301010803" pitchFamily="18" charset="0"/>
              </a:rPr>
              <a:t>d</a:t>
            </a:r>
            <a:r>
              <a:rPr lang="it-IT" dirty="0" err="1" smtClean="0">
                <a:latin typeface="Garamond" panose="02020404030301010803" pitchFamily="18" charset="0"/>
              </a:rPr>
              <a:t>irekte</a:t>
            </a:r>
            <a:r>
              <a:rPr lang="it-IT" dirty="0" smtClean="0">
                <a:latin typeface="Garamond" panose="02020404030301010803" pitchFamily="18" charset="0"/>
              </a:rPr>
              <a:t> Rede</a:t>
            </a:r>
            <a:endParaRPr lang="it-IT" dirty="0">
              <a:latin typeface="Garamond" panose="02020404030301010803" pitchFamily="18" charset="0"/>
            </a:endParaRPr>
          </a:p>
        </p:txBody>
      </p:sp>
      <p:sp>
        <p:nvSpPr>
          <p:cNvPr id="35" name="CasellaDiTesto 34"/>
          <p:cNvSpPr txBox="1"/>
          <p:nvPr/>
        </p:nvSpPr>
        <p:spPr>
          <a:xfrm>
            <a:off x="1439652" y="230832"/>
            <a:ext cx="5328592" cy="461665"/>
          </a:xfrm>
          <a:prstGeom prst="rect">
            <a:avLst/>
          </a:prstGeom>
          <a:noFill/>
        </p:spPr>
        <p:txBody>
          <a:bodyPr wrap="square" rtlCol="0">
            <a:spAutoFit/>
          </a:bodyPr>
          <a:lstStyle/>
          <a:p>
            <a:pPr algn="ctr"/>
            <a:r>
              <a:rPr lang="it-IT" sz="2400" b="1" dirty="0">
                <a:latin typeface="Garamond" panose="02020404030301010803" pitchFamily="18" charset="0"/>
              </a:rPr>
              <a:t>3. La </a:t>
            </a:r>
            <a:r>
              <a:rPr lang="it-IT" sz="2400" b="1" dirty="0" smtClean="0">
                <a:latin typeface="Garamond" panose="02020404030301010803" pitchFamily="18" charset="0"/>
              </a:rPr>
              <a:t>focalizzazione</a:t>
            </a:r>
            <a:endParaRPr lang="it-IT" sz="2400" b="1" dirty="0">
              <a:latin typeface="Garamond" panose="02020404030301010803" pitchFamily="18" charset="0"/>
            </a:endParaRPr>
          </a:p>
        </p:txBody>
      </p:sp>
      <p:sp>
        <p:nvSpPr>
          <p:cNvPr id="36" name="CasellaDiTesto 35"/>
          <p:cNvSpPr txBox="1"/>
          <p:nvPr/>
        </p:nvSpPr>
        <p:spPr>
          <a:xfrm>
            <a:off x="4283968" y="2317719"/>
            <a:ext cx="471136" cy="369332"/>
          </a:xfrm>
          <a:prstGeom prst="rect">
            <a:avLst/>
          </a:prstGeom>
          <a:noFill/>
        </p:spPr>
        <p:txBody>
          <a:bodyPr wrap="square" rtlCol="0">
            <a:spAutoFit/>
          </a:bodyPr>
          <a:lstStyle/>
          <a:p>
            <a:r>
              <a:rPr lang="it-IT" b="1" dirty="0" err="1" smtClean="0"/>
              <a:t>er</a:t>
            </a:r>
            <a:endParaRPr lang="it-IT" b="1" dirty="0"/>
          </a:p>
        </p:txBody>
      </p:sp>
      <p:sp>
        <p:nvSpPr>
          <p:cNvPr id="37" name="CasellaDiTesto 36"/>
          <p:cNvSpPr txBox="1"/>
          <p:nvPr/>
        </p:nvSpPr>
        <p:spPr>
          <a:xfrm>
            <a:off x="4262881" y="932724"/>
            <a:ext cx="471136" cy="369332"/>
          </a:xfrm>
          <a:prstGeom prst="rect">
            <a:avLst/>
          </a:prstGeom>
          <a:noFill/>
        </p:spPr>
        <p:txBody>
          <a:bodyPr wrap="square" rtlCol="0">
            <a:spAutoFit/>
          </a:bodyPr>
          <a:lstStyle/>
          <a:p>
            <a:r>
              <a:rPr lang="it-IT" b="1" dirty="0" err="1" smtClean="0"/>
              <a:t>ich</a:t>
            </a:r>
            <a:endParaRPr lang="it-IT" b="1" dirty="0"/>
          </a:p>
        </p:txBody>
      </p:sp>
      <p:sp>
        <p:nvSpPr>
          <p:cNvPr id="38" name="CasellaDiTesto 37"/>
          <p:cNvSpPr txBox="1"/>
          <p:nvPr/>
        </p:nvSpPr>
        <p:spPr>
          <a:xfrm>
            <a:off x="4224272" y="5298041"/>
            <a:ext cx="471136" cy="369332"/>
          </a:xfrm>
          <a:prstGeom prst="rect">
            <a:avLst/>
          </a:prstGeom>
          <a:noFill/>
        </p:spPr>
        <p:txBody>
          <a:bodyPr wrap="square" rtlCol="0">
            <a:spAutoFit/>
          </a:bodyPr>
          <a:lstStyle/>
          <a:p>
            <a:r>
              <a:rPr lang="it-IT" b="1" dirty="0" err="1" smtClean="0"/>
              <a:t>ich</a:t>
            </a:r>
            <a:endParaRPr lang="it-IT" b="1" dirty="0"/>
          </a:p>
        </p:txBody>
      </p:sp>
      <p:sp>
        <p:nvSpPr>
          <p:cNvPr id="39" name="CasellaDiTesto 38"/>
          <p:cNvSpPr txBox="1"/>
          <p:nvPr/>
        </p:nvSpPr>
        <p:spPr>
          <a:xfrm>
            <a:off x="4331427" y="4013393"/>
            <a:ext cx="471136" cy="369332"/>
          </a:xfrm>
          <a:prstGeom prst="rect">
            <a:avLst/>
          </a:prstGeom>
          <a:noFill/>
        </p:spPr>
        <p:txBody>
          <a:bodyPr wrap="square" rtlCol="0">
            <a:spAutoFit/>
          </a:bodyPr>
          <a:lstStyle/>
          <a:p>
            <a:r>
              <a:rPr lang="it-IT" b="1" dirty="0" err="1" smtClean="0"/>
              <a:t>sie</a:t>
            </a:r>
            <a:endParaRPr lang="it-IT" b="1" dirty="0"/>
          </a:p>
        </p:txBody>
      </p:sp>
      <p:sp>
        <p:nvSpPr>
          <p:cNvPr id="40" name="CasellaDiTesto 39"/>
          <p:cNvSpPr txBox="1"/>
          <p:nvPr/>
        </p:nvSpPr>
        <p:spPr>
          <a:xfrm>
            <a:off x="4508021" y="3059668"/>
            <a:ext cx="509837" cy="369332"/>
          </a:xfrm>
          <a:prstGeom prst="rect">
            <a:avLst/>
          </a:prstGeom>
          <a:noFill/>
        </p:spPr>
        <p:txBody>
          <a:bodyPr wrap="square" rtlCol="0">
            <a:spAutoFit/>
          </a:bodyPr>
          <a:lstStyle/>
          <a:p>
            <a:r>
              <a:rPr lang="it-IT" b="1" dirty="0" err="1" smtClean="0"/>
              <a:t>wir</a:t>
            </a:r>
            <a:endParaRPr lang="it-IT" b="1" dirty="0"/>
          </a:p>
        </p:txBody>
      </p:sp>
    </p:spTree>
    <p:extLst>
      <p:ext uri="{BB962C8B-B14F-4D97-AF65-F5344CB8AC3E}">
        <p14:creationId xmlns:p14="http://schemas.microsoft.com/office/powerpoint/2010/main" val="503790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37" y="836712"/>
            <a:ext cx="3240360" cy="4985980"/>
          </a:xfrm>
          <a:prstGeom prst="rect">
            <a:avLst/>
          </a:prstGeom>
          <a:noFill/>
        </p:spPr>
        <p:txBody>
          <a:bodyPr wrap="square" rtlCol="0">
            <a:spAutoFit/>
          </a:bodyPr>
          <a:lstStyle/>
          <a:p>
            <a:r>
              <a:rPr lang="de-DE" sz="2000" b="1" dirty="0" smtClean="0">
                <a:latin typeface="Garamond" panose="02020404030301010803" pitchFamily="18" charset="0"/>
              </a:rPr>
              <a:t>Karoline </a:t>
            </a:r>
            <a:r>
              <a:rPr lang="de-DE" sz="2000" b="1" dirty="0">
                <a:latin typeface="Garamond" panose="02020404030301010803" pitchFamily="18" charset="0"/>
              </a:rPr>
              <a:t>von </a:t>
            </a:r>
            <a:r>
              <a:rPr lang="de-DE" sz="2000" b="1" dirty="0" err="1">
                <a:latin typeface="Garamond" panose="02020404030301010803" pitchFamily="18" charset="0"/>
              </a:rPr>
              <a:t>Günderrode</a:t>
            </a:r>
            <a:r>
              <a:rPr lang="de-DE" sz="2000" dirty="0">
                <a:latin typeface="Garamond" panose="02020404030301010803" pitchFamily="18" charset="0"/>
              </a:rPr>
              <a:t/>
            </a:r>
            <a:br>
              <a:rPr lang="de-DE" sz="2000" dirty="0">
                <a:latin typeface="Garamond" panose="02020404030301010803" pitchFamily="18" charset="0"/>
              </a:rPr>
            </a:br>
            <a:r>
              <a:rPr lang="de-DE" sz="2000" dirty="0">
                <a:latin typeface="Garamond" panose="02020404030301010803" pitchFamily="18" charset="0"/>
              </a:rPr>
              <a:t>Karolines Bruder</a:t>
            </a:r>
            <a:br>
              <a:rPr lang="de-DE" sz="2000" dirty="0">
                <a:latin typeface="Garamond" panose="02020404030301010803" pitchFamily="18" charset="0"/>
              </a:rPr>
            </a:br>
            <a:r>
              <a:rPr lang="de-DE" sz="2000" dirty="0">
                <a:latin typeface="Garamond" panose="02020404030301010803" pitchFamily="18" charset="0"/>
              </a:rPr>
              <a:t>Carl von </a:t>
            </a:r>
            <a:r>
              <a:rPr lang="de-DE" sz="2000" dirty="0" err="1">
                <a:latin typeface="Garamond" panose="02020404030301010803" pitchFamily="18" charset="0"/>
              </a:rPr>
              <a:t>Savigny</a:t>
            </a:r>
            <a:r>
              <a:rPr lang="de-DE" sz="2000" dirty="0">
                <a:latin typeface="Garamond" panose="02020404030301010803" pitchFamily="18" charset="0"/>
              </a:rPr>
              <a:t/>
            </a:r>
            <a:br>
              <a:rPr lang="de-DE" sz="2000" dirty="0">
                <a:latin typeface="Garamond" panose="02020404030301010803" pitchFamily="18" charset="0"/>
              </a:rPr>
            </a:br>
            <a:r>
              <a:rPr lang="de-DE" sz="2000" dirty="0">
                <a:latin typeface="Garamond" panose="02020404030301010803" pitchFamily="18" charset="0"/>
              </a:rPr>
              <a:t>Gunda von </a:t>
            </a:r>
            <a:r>
              <a:rPr lang="de-DE" sz="2000" dirty="0" err="1">
                <a:latin typeface="Garamond" panose="02020404030301010803" pitchFamily="18" charset="0"/>
              </a:rPr>
              <a:t>Savigny</a:t>
            </a:r>
            <a:r>
              <a:rPr lang="de-DE" sz="2000" dirty="0">
                <a:latin typeface="Garamond" panose="02020404030301010803" pitchFamily="18" charset="0"/>
              </a:rPr>
              <a:t> </a:t>
            </a:r>
            <a:r>
              <a:rPr lang="de-DE" sz="2000" dirty="0" smtClean="0">
                <a:latin typeface="Garamond" panose="02020404030301010803" pitchFamily="18" charset="0"/>
              </a:rPr>
              <a:t/>
            </a:r>
            <a:br>
              <a:rPr lang="de-DE" sz="2000" dirty="0" smtClean="0">
                <a:latin typeface="Garamond" panose="02020404030301010803" pitchFamily="18" charset="0"/>
              </a:rPr>
            </a:br>
            <a:r>
              <a:rPr lang="de-DE" sz="2000" dirty="0" smtClean="0">
                <a:latin typeface="Garamond" panose="02020404030301010803" pitchFamily="18" charset="0"/>
              </a:rPr>
              <a:t>    (</a:t>
            </a:r>
            <a:r>
              <a:rPr lang="de-DE" sz="2000" dirty="0">
                <a:latin typeface="Garamond" panose="02020404030301010803" pitchFamily="18" charset="0"/>
              </a:rPr>
              <a:t>geb. Brentano)</a:t>
            </a:r>
            <a:br>
              <a:rPr lang="de-DE" sz="2000" dirty="0">
                <a:latin typeface="Garamond" panose="02020404030301010803" pitchFamily="18" charset="0"/>
              </a:rPr>
            </a:br>
            <a:r>
              <a:rPr lang="de-DE" sz="2000" dirty="0">
                <a:latin typeface="Garamond" panose="02020404030301010803" pitchFamily="18" charset="0"/>
              </a:rPr>
              <a:t>Bettina Brentano</a:t>
            </a:r>
            <a:br>
              <a:rPr lang="de-DE" sz="2000" dirty="0">
                <a:latin typeface="Garamond" panose="02020404030301010803" pitchFamily="18" charset="0"/>
              </a:rPr>
            </a:br>
            <a:r>
              <a:rPr lang="de-DE" sz="2000" dirty="0">
                <a:latin typeface="Garamond" panose="02020404030301010803" pitchFamily="18" charset="0"/>
              </a:rPr>
              <a:t>Clemens Brentano</a:t>
            </a:r>
            <a:br>
              <a:rPr lang="de-DE" sz="2000" dirty="0">
                <a:latin typeface="Garamond" panose="02020404030301010803" pitchFamily="18" charset="0"/>
              </a:rPr>
            </a:br>
            <a:r>
              <a:rPr lang="de-DE" sz="2000" dirty="0">
                <a:latin typeface="Garamond" panose="02020404030301010803" pitchFamily="18" charset="0"/>
              </a:rPr>
              <a:t>Sophie Brentano </a:t>
            </a:r>
            <a:r>
              <a:rPr lang="de-DE" sz="2000" dirty="0" smtClean="0">
                <a:latin typeface="Garamond" panose="02020404030301010803" pitchFamily="18" charset="0"/>
              </a:rPr>
              <a:t/>
            </a:r>
            <a:br>
              <a:rPr lang="de-DE" sz="2000" dirty="0" smtClean="0">
                <a:latin typeface="Garamond" panose="02020404030301010803" pitchFamily="18" charset="0"/>
              </a:rPr>
            </a:br>
            <a:r>
              <a:rPr lang="de-DE" sz="2000" dirty="0" smtClean="0">
                <a:latin typeface="Garamond" panose="02020404030301010803" pitchFamily="18" charset="0"/>
              </a:rPr>
              <a:t>    (</a:t>
            </a:r>
            <a:r>
              <a:rPr lang="de-DE" sz="2000" dirty="0">
                <a:latin typeface="Garamond" panose="02020404030301010803" pitchFamily="18" charset="0"/>
              </a:rPr>
              <a:t>früher </a:t>
            </a:r>
            <a:r>
              <a:rPr lang="de-DE" sz="2000" dirty="0" err="1">
                <a:latin typeface="Garamond" panose="02020404030301010803" pitchFamily="18" charset="0"/>
              </a:rPr>
              <a:t>Mereau</a:t>
            </a:r>
            <a:r>
              <a:rPr lang="de-DE" sz="2000" dirty="0">
                <a:latin typeface="Garamond" panose="02020404030301010803" pitchFamily="18" charset="0"/>
              </a:rPr>
              <a:t>)</a:t>
            </a:r>
            <a:br>
              <a:rPr lang="de-DE" sz="2000" dirty="0">
                <a:latin typeface="Garamond" panose="02020404030301010803" pitchFamily="18" charset="0"/>
              </a:rPr>
            </a:br>
            <a:r>
              <a:rPr lang="de-DE" sz="2000" dirty="0">
                <a:latin typeface="Garamond" panose="02020404030301010803" pitchFamily="18" charset="0"/>
              </a:rPr>
              <a:t>Paula &amp; Charlotte </a:t>
            </a:r>
            <a:r>
              <a:rPr lang="de-DE" sz="2000" dirty="0" err="1">
                <a:latin typeface="Garamond" panose="02020404030301010803" pitchFamily="18" charset="0"/>
              </a:rPr>
              <a:t>Servière</a:t>
            </a:r>
            <a:r>
              <a:rPr lang="de-DE" sz="2000" dirty="0">
                <a:latin typeface="Garamond" panose="02020404030301010803" pitchFamily="18" charset="0"/>
              </a:rPr>
              <a:t/>
            </a:r>
            <a:br>
              <a:rPr lang="de-DE" sz="2000" dirty="0">
                <a:latin typeface="Garamond" panose="02020404030301010803" pitchFamily="18" charset="0"/>
              </a:rPr>
            </a:br>
            <a:r>
              <a:rPr lang="de-DE" sz="2000" dirty="0">
                <a:latin typeface="Garamond" panose="02020404030301010803" pitchFamily="18" charset="0"/>
              </a:rPr>
              <a:t>Christian </a:t>
            </a:r>
            <a:r>
              <a:rPr lang="de-DE" sz="2000" dirty="0" err="1">
                <a:latin typeface="Garamond" panose="02020404030301010803" pitchFamily="18" charset="0"/>
              </a:rPr>
              <a:t>Nees</a:t>
            </a:r>
            <a:r>
              <a:rPr lang="de-DE" sz="2000" dirty="0">
                <a:latin typeface="Garamond" panose="02020404030301010803" pitchFamily="18" charset="0"/>
              </a:rPr>
              <a:t> von </a:t>
            </a:r>
            <a:r>
              <a:rPr lang="de-DE" sz="2000" dirty="0" err="1">
                <a:latin typeface="Garamond" panose="02020404030301010803" pitchFamily="18" charset="0"/>
              </a:rPr>
              <a:t>Esenbeck</a:t>
            </a:r>
            <a:r>
              <a:rPr lang="de-DE" sz="2000" dirty="0">
                <a:latin typeface="Garamond" panose="02020404030301010803" pitchFamily="18" charset="0"/>
              </a:rPr>
              <a:t/>
            </a:r>
            <a:br>
              <a:rPr lang="de-DE" sz="2000" dirty="0">
                <a:latin typeface="Garamond" panose="02020404030301010803" pitchFamily="18" charset="0"/>
              </a:rPr>
            </a:br>
            <a:r>
              <a:rPr lang="de-DE" sz="2000" dirty="0">
                <a:latin typeface="Garamond" panose="02020404030301010803" pitchFamily="18" charset="0"/>
              </a:rPr>
              <a:t>Lisette </a:t>
            </a:r>
            <a:r>
              <a:rPr lang="de-DE" sz="2000" dirty="0" err="1">
                <a:latin typeface="Garamond" panose="02020404030301010803" pitchFamily="18" charset="0"/>
              </a:rPr>
              <a:t>Nees</a:t>
            </a:r>
            <a:r>
              <a:rPr lang="de-DE" sz="2000" dirty="0">
                <a:latin typeface="Garamond" panose="02020404030301010803" pitchFamily="18" charset="0"/>
              </a:rPr>
              <a:t> von </a:t>
            </a:r>
            <a:r>
              <a:rPr lang="de-DE" sz="2000" dirty="0" err="1">
                <a:latin typeface="Garamond" panose="02020404030301010803" pitchFamily="18" charset="0"/>
              </a:rPr>
              <a:t>Esenbeck</a:t>
            </a:r>
            <a:r>
              <a:rPr lang="de-DE" sz="2000" dirty="0">
                <a:latin typeface="Garamond" panose="02020404030301010803" pitchFamily="18" charset="0"/>
              </a:rPr>
              <a:t> </a:t>
            </a:r>
            <a:r>
              <a:rPr lang="de-DE" sz="2000" dirty="0" smtClean="0">
                <a:latin typeface="Garamond" panose="02020404030301010803" pitchFamily="18" charset="0"/>
              </a:rPr>
              <a:t/>
            </a:r>
            <a:br>
              <a:rPr lang="de-DE" sz="2000" dirty="0" smtClean="0">
                <a:latin typeface="Garamond" panose="02020404030301010803" pitchFamily="18" charset="0"/>
              </a:rPr>
            </a:br>
            <a:r>
              <a:rPr lang="de-DE" sz="2000" dirty="0" smtClean="0">
                <a:latin typeface="Garamond" panose="02020404030301010803" pitchFamily="18" charset="0"/>
              </a:rPr>
              <a:t>    (</a:t>
            </a:r>
            <a:r>
              <a:rPr lang="de-DE" sz="2000" dirty="0">
                <a:latin typeface="Garamond" panose="02020404030301010803" pitchFamily="18" charset="0"/>
              </a:rPr>
              <a:t>geb. von Ditfurth)</a:t>
            </a:r>
            <a:br>
              <a:rPr lang="de-DE" sz="2000" dirty="0">
                <a:latin typeface="Garamond" panose="02020404030301010803" pitchFamily="18" charset="0"/>
              </a:rPr>
            </a:br>
            <a:r>
              <a:rPr lang="de-DE" sz="2000" dirty="0">
                <a:latin typeface="Garamond" panose="02020404030301010803" pitchFamily="18" charset="0"/>
              </a:rPr>
              <a:t>Junger </a:t>
            </a:r>
            <a:r>
              <a:rPr lang="de-DE" sz="2000" dirty="0" smtClean="0">
                <a:latin typeface="Garamond" panose="02020404030301010803" pitchFamily="18" charset="0"/>
              </a:rPr>
              <a:t>Mann </a:t>
            </a:r>
            <a:br>
              <a:rPr lang="de-DE" sz="2000" dirty="0" smtClean="0">
                <a:latin typeface="Garamond" panose="02020404030301010803" pitchFamily="18" charset="0"/>
              </a:rPr>
            </a:br>
            <a:r>
              <a:rPr lang="de-DE" sz="2000" dirty="0" smtClean="0">
                <a:latin typeface="Garamond" panose="02020404030301010803" pitchFamily="18" charset="0"/>
              </a:rPr>
              <a:t>    (bei </a:t>
            </a:r>
            <a:r>
              <a:rPr lang="de-DE" sz="2000" dirty="0">
                <a:latin typeface="Garamond" panose="02020404030301010803" pitchFamily="18" charset="0"/>
              </a:rPr>
              <a:t>den </a:t>
            </a:r>
            <a:r>
              <a:rPr lang="de-DE" sz="2000" dirty="0" smtClean="0">
                <a:latin typeface="Garamond" panose="02020404030301010803" pitchFamily="18" charset="0"/>
              </a:rPr>
              <a:t>Leonhard)</a:t>
            </a:r>
            <a:endParaRPr lang="it-IT" sz="2000" dirty="0">
              <a:latin typeface="Garamond" panose="02020404030301010803" pitchFamily="18" charset="0"/>
            </a:endParaRPr>
          </a:p>
          <a:p>
            <a:endParaRPr lang="it-IT" dirty="0"/>
          </a:p>
        </p:txBody>
      </p:sp>
      <p:sp>
        <p:nvSpPr>
          <p:cNvPr id="3" name="CasellaDiTesto 2"/>
          <p:cNvSpPr txBox="1"/>
          <p:nvPr/>
        </p:nvSpPr>
        <p:spPr>
          <a:xfrm>
            <a:off x="5952937" y="836712"/>
            <a:ext cx="2880320" cy="5324535"/>
          </a:xfrm>
          <a:prstGeom prst="rect">
            <a:avLst/>
          </a:prstGeom>
          <a:noFill/>
        </p:spPr>
        <p:txBody>
          <a:bodyPr wrap="square" rtlCol="0">
            <a:spAutoFit/>
          </a:bodyPr>
          <a:lstStyle/>
          <a:p>
            <a:r>
              <a:rPr lang="de-DE" sz="2000" b="1" dirty="0" smtClean="0">
                <a:latin typeface="Garamond" panose="02020404030301010803" pitchFamily="18" charset="0"/>
              </a:rPr>
              <a:t>Heinrich </a:t>
            </a:r>
            <a:r>
              <a:rPr lang="de-DE" sz="2000" b="1" dirty="0">
                <a:latin typeface="Garamond" panose="02020404030301010803" pitchFamily="18" charset="0"/>
              </a:rPr>
              <a:t>von Kleist</a:t>
            </a:r>
            <a:r>
              <a:rPr lang="de-DE" sz="2000" dirty="0">
                <a:latin typeface="Garamond" panose="02020404030301010803" pitchFamily="18" charset="0"/>
              </a:rPr>
              <a:t/>
            </a:r>
            <a:br>
              <a:rPr lang="de-DE" sz="2000" dirty="0">
                <a:latin typeface="Garamond" panose="02020404030301010803" pitchFamily="18" charset="0"/>
              </a:rPr>
            </a:br>
            <a:r>
              <a:rPr lang="de-DE" sz="2000" dirty="0">
                <a:latin typeface="Garamond" panose="02020404030301010803" pitchFamily="18" charset="0"/>
              </a:rPr>
              <a:t>Ulrike von Kleist</a:t>
            </a:r>
            <a:br>
              <a:rPr lang="de-DE" sz="2000" dirty="0">
                <a:latin typeface="Garamond" panose="02020404030301010803" pitchFamily="18" charset="0"/>
              </a:rPr>
            </a:br>
            <a:r>
              <a:rPr lang="de-DE" sz="2000" dirty="0">
                <a:latin typeface="Garamond" panose="02020404030301010803" pitchFamily="18" charset="0"/>
              </a:rPr>
              <a:t>Wilhelmine von </a:t>
            </a:r>
            <a:r>
              <a:rPr lang="de-DE" sz="2000" dirty="0" err="1">
                <a:latin typeface="Garamond" panose="02020404030301010803" pitchFamily="18" charset="0"/>
              </a:rPr>
              <a:t>Zenge</a:t>
            </a:r>
            <a:r>
              <a:rPr lang="de-DE" sz="2000" dirty="0">
                <a:latin typeface="Garamond" panose="02020404030301010803" pitchFamily="18" charset="0"/>
              </a:rPr>
              <a:t/>
            </a:r>
            <a:br>
              <a:rPr lang="de-DE" sz="2000" dirty="0">
                <a:latin typeface="Garamond" panose="02020404030301010803" pitchFamily="18" charset="0"/>
              </a:rPr>
            </a:br>
            <a:r>
              <a:rPr lang="de-DE" sz="2000" dirty="0" err="1">
                <a:latin typeface="Garamond" panose="02020404030301010803" pitchFamily="18" charset="0"/>
              </a:rPr>
              <a:t>Pfuel</a:t>
            </a:r>
            <a:r>
              <a:rPr lang="de-DE" sz="2000" dirty="0">
                <a:latin typeface="Garamond" panose="02020404030301010803" pitchFamily="18" charset="0"/>
              </a:rPr>
              <a:t>, Freund von K.</a:t>
            </a:r>
            <a:br>
              <a:rPr lang="de-DE" sz="2000" dirty="0">
                <a:latin typeface="Garamond" panose="02020404030301010803" pitchFamily="18" charset="0"/>
              </a:rPr>
            </a:br>
            <a:r>
              <a:rPr lang="de-DE" sz="2000" dirty="0">
                <a:latin typeface="Garamond" panose="02020404030301010803" pitchFamily="18" charset="0"/>
              </a:rPr>
              <a:t>Hofrat Wedekind</a:t>
            </a:r>
            <a:br>
              <a:rPr lang="de-DE" sz="2000" dirty="0">
                <a:latin typeface="Garamond" panose="02020404030301010803" pitchFamily="18" charset="0"/>
              </a:rPr>
            </a:br>
            <a:r>
              <a:rPr lang="de-DE" sz="2000" dirty="0">
                <a:latin typeface="Garamond" panose="02020404030301010803" pitchFamily="18" charset="0"/>
              </a:rPr>
              <a:t>Frau Wedekind</a:t>
            </a:r>
            <a:br>
              <a:rPr lang="de-DE" sz="2000" dirty="0">
                <a:latin typeface="Garamond" panose="02020404030301010803" pitchFamily="18" charset="0"/>
              </a:rPr>
            </a:br>
            <a:r>
              <a:rPr lang="de-DE" sz="2000" dirty="0" smtClean="0">
                <a:latin typeface="Garamond" panose="02020404030301010803" pitchFamily="18" charset="0"/>
              </a:rPr>
              <a:t>Pfarrer </a:t>
            </a:r>
            <a:r>
              <a:rPr lang="de-DE" sz="2000" dirty="0">
                <a:latin typeface="Garamond" panose="02020404030301010803" pitchFamily="18" charset="0"/>
              </a:rPr>
              <a:t>von Wiesbaden</a:t>
            </a:r>
            <a:br>
              <a:rPr lang="de-DE" sz="2000" dirty="0">
                <a:latin typeface="Garamond" panose="02020404030301010803" pitchFamily="18" charset="0"/>
              </a:rPr>
            </a:br>
            <a:r>
              <a:rPr lang="de-DE" sz="2000" dirty="0" smtClean="0">
                <a:latin typeface="Garamond" panose="02020404030301010803" pitchFamily="18" charset="0"/>
              </a:rPr>
              <a:t>Marianne, seine Tochter</a:t>
            </a:r>
          </a:p>
          <a:p>
            <a:endParaRPr lang="de-DE" sz="2000" dirty="0">
              <a:latin typeface="Garamond" panose="02020404030301010803" pitchFamily="18" charset="0"/>
            </a:endParaRPr>
          </a:p>
          <a:p>
            <a:endParaRPr lang="de-DE" sz="2000" dirty="0" smtClean="0">
              <a:latin typeface="Garamond" panose="02020404030301010803" pitchFamily="18" charset="0"/>
            </a:endParaRPr>
          </a:p>
          <a:p>
            <a:endParaRPr lang="de-DE" sz="2000" dirty="0">
              <a:latin typeface="Garamond" panose="02020404030301010803" pitchFamily="18" charset="0"/>
            </a:endParaRPr>
          </a:p>
          <a:p>
            <a:endParaRPr lang="de-DE" sz="2000" dirty="0" smtClean="0">
              <a:latin typeface="Garamond" panose="02020404030301010803" pitchFamily="18" charset="0"/>
            </a:endParaRPr>
          </a:p>
          <a:p>
            <a:endParaRPr lang="de-DE" sz="2000" dirty="0">
              <a:latin typeface="Garamond" panose="02020404030301010803" pitchFamily="18" charset="0"/>
            </a:endParaRPr>
          </a:p>
          <a:p>
            <a:endParaRPr lang="de-DE" sz="2000" b="1" dirty="0" smtClean="0">
              <a:latin typeface="Garamond" panose="02020404030301010803" pitchFamily="18" charset="0"/>
            </a:endParaRPr>
          </a:p>
          <a:p>
            <a:endParaRPr lang="de-DE" sz="2000" b="1" dirty="0">
              <a:latin typeface="Garamond" panose="02020404030301010803" pitchFamily="18" charset="0"/>
            </a:endParaRPr>
          </a:p>
          <a:p>
            <a:r>
              <a:rPr lang="de-DE" sz="2000" b="1" dirty="0" smtClean="0">
                <a:solidFill>
                  <a:srgbClr val="00B050"/>
                </a:solidFill>
                <a:latin typeface="Garamond" panose="02020404030301010803" pitchFamily="18" charset="0"/>
              </a:rPr>
              <a:t>Ich/Wir</a:t>
            </a:r>
          </a:p>
          <a:p>
            <a:r>
              <a:rPr lang="de-DE" sz="2000" dirty="0" smtClean="0">
                <a:solidFill>
                  <a:srgbClr val="00B050"/>
                </a:solidFill>
                <a:latin typeface="Garamond" panose="02020404030301010803" pitchFamily="18" charset="0"/>
              </a:rPr>
              <a:t>(</a:t>
            </a:r>
            <a:r>
              <a:rPr lang="de-DE" sz="2000" dirty="0" err="1" smtClean="0">
                <a:solidFill>
                  <a:srgbClr val="00B050"/>
                </a:solidFill>
                <a:latin typeface="Garamond" panose="02020404030301010803" pitchFamily="18" charset="0"/>
              </a:rPr>
              <a:t>io</a:t>
            </a:r>
            <a:r>
              <a:rPr lang="de-DE" sz="2000" dirty="0" smtClean="0">
                <a:solidFill>
                  <a:srgbClr val="00B050"/>
                </a:solidFill>
                <a:latin typeface="Garamond" panose="02020404030301010803" pitchFamily="18" charset="0"/>
              </a:rPr>
              <a:t> </a:t>
            </a:r>
            <a:r>
              <a:rPr lang="de-DE" sz="2000" dirty="0" err="1" smtClean="0">
                <a:solidFill>
                  <a:srgbClr val="00B050"/>
                </a:solidFill>
                <a:latin typeface="Garamond" panose="02020404030301010803" pitchFamily="18" charset="0"/>
              </a:rPr>
              <a:t>narrante</a:t>
            </a:r>
            <a:r>
              <a:rPr lang="de-DE" sz="2000" dirty="0" smtClean="0">
                <a:solidFill>
                  <a:srgbClr val="00B050"/>
                </a:solidFill>
                <a:latin typeface="Garamond" panose="02020404030301010803" pitchFamily="18" charset="0"/>
              </a:rPr>
              <a:t>)</a:t>
            </a:r>
            <a:endParaRPr lang="it-IT" sz="2000" dirty="0">
              <a:solidFill>
                <a:srgbClr val="00B050"/>
              </a:solidFill>
              <a:latin typeface="Garamond" panose="02020404030301010803" pitchFamily="18" charset="0"/>
            </a:endParaRPr>
          </a:p>
        </p:txBody>
      </p:sp>
      <p:sp>
        <p:nvSpPr>
          <p:cNvPr id="4" name="CasellaDiTesto 3"/>
          <p:cNvSpPr txBox="1"/>
          <p:nvPr/>
        </p:nvSpPr>
        <p:spPr>
          <a:xfrm>
            <a:off x="3059832" y="836712"/>
            <a:ext cx="2880320" cy="6217087"/>
          </a:xfrm>
          <a:prstGeom prst="rect">
            <a:avLst/>
          </a:prstGeom>
          <a:noFill/>
        </p:spPr>
        <p:txBody>
          <a:bodyPr wrap="square" rtlCol="0">
            <a:spAutoFit/>
          </a:bodyPr>
          <a:lstStyle/>
          <a:p>
            <a:r>
              <a:rPr lang="de-DE" sz="2000" dirty="0" smtClean="0">
                <a:latin typeface="Garamond" panose="02020404030301010803" pitchFamily="18" charset="0"/>
              </a:rPr>
              <a:t>Joseph </a:t>
            </a:r>
            <a:r>
              <a:rPr lang="de-DE" sz="2000" dirty="0">
                <a:latin typeface="Garamond" panose="02020404030301010803" pitchFamily="18" charset="0"/>
              </a:rPr>
              <a:t>Merten</a:t>
            </a:r>
            <a:br>
              <a:rPr lang="de-DE" sz="2000" dirty="0">
                <a:latin typeface="Garamond" panose="02020404030301010803" pitchFamily="18" charset="0"/>
              </a:rPr>
            </a:br>
            <a:r>
              <a:rPr lang="de-DE" sz="2000" dirty="0">
                <a:latin typeface="Garamond" panose="02020404030301010803" pitchFamily="18" charset="0"/>
              </a:rPr>
              <a:t>Marie (Dienstmädchen</a:t>
            </a:r>
            <a:r>
              <a:rPr lang="de-DE" sz="2000" dirty="0" smtClean="0">
                <a:latin typeface="Garamond" panose="02020404030301010803" pitchFamily="18" charset="0"/>
              </a:rPr>
              <a:t>)</a:t>
            </a:r>
            <a:br>
              <a:rPr lang="de-DE" sz="2000" dirty="0" smtClean="0">
                <a:latin typeface="Garamond" panose="02020404030301010803" pitchFamily="18" charset="0"/>
              </a:rPr>
            </a:br>
            <a:endParaRPr lang="it-IT" sz="2000" dirty="0">
              <a:latin typeface="Garamond" panose="02020404030301010803" pitchFamily="18" charset="0"/>
            </a:endParaRPr>
          </a:p>
          <a:p>
            <a:r>
              <a:rPr lang="de-DE" sz="2000" dirty="0">
                <a:latin typeface="Garamond" panose="02020404030301010803" pitchFamily="18" charset="0"/>
              </a:rPr>
              <a:t>Napoleon Bonaparte</a:t>
            </a:r>
            <a:br>
              <a:rPr lang="de-DE" sz="2000" dirty="0">
                <a:latin typeface="Garamond" panose="02020404030301010803" pitchFamily="18" charset="0"/>
              </a:rPr>
            </a:br>
            <a:r>
              <a:rPr lang="de-DE" sz="2000" dirty="0">
                <a:latin typeface="Garamond" panose="02020404030301010803" pitchFamily="18" charset="0"/>
              </a:rPr>
              <a:t>Carl August von </a:t>
            </a:r>
            <a:r>
              <a:rPr lang="de-DE" sz="2000" dirty="0" err="1">
                <a:latin typeface="Garamond" panose="02020404030301010803" pitchFamily="18" charset="0"/>
              </a:rPr>
              <a:t>Struensee</a:t>
            </a:r>
            <a:endParaRPr lang="it-IT" sz="2000" dirty="0">
              <a:latin typeface="Garamond" panose="02020404030301010803" pitchFamily="18" charset="0"/>
            </a:endParaRPr>
          </a:p>
          <a:p>
            <a:r>
              <a:rPr lang="de-DE" sz="2000" dirty="0" smtClean="0">
                <a:latin typeface="Garamond" panose="02020404030301010803" pitchFamily="18" charset="0"/>
              </a:rPr>
              <a:t/>
            </a:r>
            <a:br>
              <a:rPr lang="de-DE" sz="2000" dirty="0" smtClean="0">
                <a:latin typeface="Garamond" panose="02020404030301010803" pitchFamily="18" charset="0"/>
              </a:rPr>
            </a:br>
            <a:r>
              <a:rPr lang="de-DE" sz="2000" b="1" dirty="0">
                <a:latin typeface="Garamond" panose="02020404030301010803" pitchFamily="18" charset="0"/>
              </a:rPr>
              <a:t>Johann Wolfgang Goethe </a:t>
            </a:r>
            <a:r>
              <a:rPr lang="de-DE" sz="2000" dirty="0" smtClean="0">
                <a:latin typeface="Garamond" panose="02020404030301010803" pitchFamily="18" charset="0"/>
              </a:rPr>
              <a:t>Christoph </a:t>
            </a:r>
            <a:r>
              <a:rPr lang="de-DE" sz="2000" dirty="0">
                <a:latin typeface="Garamond" panose="02020404030301010803" pitchFamily="18" charset="0"/>
              </a:rPr>
              <a:t>Martin Wieland</a:t>
            </a:r>
            <a:br>
              <a:rPr lang="de-DE" sz="2000" dirty="0">
                <a:latin typeface="Garamond" panose="02020404030301010803" pitchFamily="18" charset="0"/>
              </a:rPr>
            </a:br>
            <a:r>
              <a:rPr lang="de-DE" sz="2000" dirty="0">
                <a:latin typeface="Garamond" panose="02020404030301010803" pitchFamily="18" charset="0"/>
              </a:rPr>
              <a:t>Shakespeare</a:t>
            </a:r>
            <a:br>
              <a:rPr lang="de-DE" sz="2000" dirty="0">
                <a:latin typeface="Garamond" panose="02020404030301010803" pitchFamily="18" charset="0"/>
              </a:rPr>
            </a:br>
            <a:r>
              <a:rPr lang="de-DE" sz="2000" dirty="0">
                <a:latin typeface="Garamond" panose="02020404030301010803" pitchFamily="18" charset="0"/>
              </a:rPr>
              <a:t>Friedrich Schlegel</a:t>
            </a:r>
            <a:br>
              <a:rPr lang="de-DE" sz="2000" dirty="0">
                <a:latin typeface="Garamond" panose="02020404030301010803" pitchFamily="18" charset="0"/>
              </a:rPr>
            </a:br>
            <a:r>
              <a:rPr lang="de-DE" sz="2000" dirty="0" smtClean="0">
                <a:latin typeface="Garamond" panose="02020404030301010803" pitchFamily="18" charset="0"/>
              </a:rPr>
              <a:t>Jean-Jacques </a:t>
            </a:r>
            <a:r>
              <a:rPr lang="de-DE" sz="2000" dirty="0">
                <a:latin typeface="Garamond" panose="02020404030301010803" pitchFamily="18" charset="0"/>
              </a:rPr>
              <a:t>Rousseau</a:t>
            </a:r>
            <a:br>
              <a:rPr lang="de-DE" sz="2000" dirty="0">
                <a:latin typeface="Garamond" panose="02020404030301010803" pitchFamily="18" charset="0"/>
              </a:rPr>
            </a:br>
            <a:r>
              <a:rPr lang="de-DE" sz="2000" dirty="0">
                <a:latin typeface="Garamond" panose="02020404030301010803" pitchFamily="18" charset="0"/>
              </a:rPr>
              <a:t>Johann Heinrich Voss</a:t>
            </a:r>
            <a:br>
              <a:rPr lang="de-DE" sz="2000" dirty="0">
                <a:latin typeface="Garamond" panose="02020404030301010803" pitchFamily="18" charset="0"/>
              </a:rPr>
            </a:br>
            <a:r>
              <a:rPr lang="de-DE" sz="2000" dirty="0">
                <a:latin typeface="Garamond" panose="02020404030301010803" pitchFamily="18" charset="0"/>
              </a:rPr>
              <a:t>Johannes von Müller</a:t>
            </a:r>
            <a:br>
              <a:rPr lang="de-DE" sz="2000" dirty="0">
                <a:latin typeface="Garamond" panose="02020404030301010803" pitchFamily="18" charset="0"/>
              </a:rPr>
            </a:br>
            <a:r>
              <a:rPr lang="de-DE" sz="2000" dirty="0">
                <a:latin typeface="Garamond" panose="02020404030301010803" pitchFamily="18" charset="0"/>
              </a:rPr>
              <a:t>Friedrich Schelling</a:t>
            </a:r>
            <a:br>
              <a:rPr lang="de-DE" sz="2000" dirty="0">
                <a:latin typeface="Garamond" panose="02020404030301010803" pitchFamily="18" charset="0"/>
              </a:rPr>
            </a:br>
            <a:r>
              <a:rPr lang="de-DE" sz="2000" dirty="0">
                <a:latin typeface="Garamond" panose="02020404030301010803" pitchFamily="18" charset="0"/>
              </a:rPr>
              <a:t>(Friedrich Hölderlin</a:t>
            </a:r>
            <a:r>
              <a:rPr lang="de-DE" sz="2000" dirty="0" smtClean="0">
                <a:latin typeface="Garamond" panose="02020404030301010803" pitchFamily="18" charset="0"/>
              </a:rPr>
              <a:t>)</a:t>
            </a:r>
          </a:p>
          <a:p>
            <a:endParaRPr lang="it-IT" sz="2000" dirty="0">
              <a:latin typeface="Garamond" panose="02020404030301010803" pitchFamily="18" charset="0"/>
            </a:endParaRPr>
          </a:p>
          <a:p>
            <a:r>
              <a:rPr lang="de-DE" sz="2000" dirty="0">
                <a:latin typeface="Garamond" panose="02020404030301010803" pitchFamily="18" charset="0"/>
              </a:rPr>
              <a:t>Bello, der </a:t>
            </a:r>
            <a:r>
              <a:rPr lang="de-DE" sz="2000" dirty="0" smtClean="0">
                <a:latin typeface="Garamond" panose="02020404030301010803" pitchFamily="18" charset="0"/>
              </a:rPr>
              <a:t>Hund</a:t>
            </a:r>
          </a:p>
          <a:p>
            <a:endParaRPr lang="it-IT" sz="2000" dirty="0">
              <a:latin typeface="Garamond" panose="02020404030301010803" pitchFamily="18" charset="0"/>
            </a:endParaRPr>
          </a:p>
          <a:p>
            <a:r>
              <a:rPr lang="de-DE" sz="2000" dirty="0">
                <a:latin typeface="Garamond" panose="02020404030301010803" pitchFamily="18" charset="0"/>
              </a:rPr>
              <a:t>Alten, Kinder, Leute</a:t>
            </a:r>
            <a:endParaRPr lang="it-IT" sz="2000" dirty="0">
              <a:latin typeface="Garamond" panose="02020404030301010803" pitchFamily="18" charset="0"/>
            </a:endParaRPr>
          </a:p>
          <a:p>
            <a:endParaRPr lang="it-IT" dirty="0"/>
          </a:p>
        </p:txBody>
      </p:sp>
      <p:sp>
        <p:nvSpPr>
          <p:cNvPr id="5" name="CasellaDiTesto 4"/>
          <p:cNvSpPr txBox="1"/>
          <p:nvPr/>
        </p:nvSpPr>
        <p:spPr>
          <a:xfrm>
            <a:off x="646762" y="198428"/>
            <a:ext cx="7056784" cy="461665"/>
          </a:xfrm>
          <a:prstGeom prst="rect">
            <a:avLst/>
          </a:prstGeom>
          <a:noFill/>
        </p:spPr>
        <p:txBody>
          <a:bodyPr wrap="square" rtlCol="0">
            <a:spAutoFit/>
          </a:bodyPr>
          <a:lstStyle/>
          <a:p>
            <a:pPr algn="ctr"/>
            <a:r>
              <a:rPr lang="it-IT" sz="2400" b="1" dirty="0" smtClean="0">
                <a:latin typeface="Garamond" panose="02020404030301010803" pitchFamily="18" charset="0"/>
              </a:rPr>
              <a:t>6. Il sistema dei personaggi</a:t>
            </a:r>
            <a:endParaRPr lang="it-IT" sz="2400" b="1" dirty="0">
              <a:latin typeface="Garamond" panose="02020404030301010803" pitchFamily="18" charset="0"/>
            </a:endParaRPr>
          </a:p>
        </p:txBody>
      </p:sp>
    </p:spTree>
    <p:extLst>
      <p:ext uri="{BB962C8B-B14F-4D97-AF65-F5344CB8AC3E}">
        <p14:creationId xmlns:p14="http://schemas.microsoft.com/office/powerpoint/2010/main" val="1209210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875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17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1274" y="332656"/>
            <a:ext cx="8568952" cy="6063198"/>
          </a:xfrm>
          <a:prstGeom prst="rect">
            <a:avLst/>
          </a:prstGeom>
        </p:spPr>
        <p:txBody>
          <a:bodyPr wrap="square">
            <a:spAutoFit/>
          </a:bodyPr>
          <a:lstStyle/>
          <a:p>
            <a:pPr algn="ctr"/>
            <a:r>
              <a:rPr lang="it-IT" sz="2800" b="1" dirty="0">
                <a:latin typeface="Garamond" panose="02020404030301010803" pitchFamily="18" charset="0"/>
              </a:rPr>
              <a:t>Dall’Illuminismo al ’48</a:t>
            </a:r>
            <a:r>
              <a:rPr lang="it-IT" sz="2400" dirty="0">
                <a:latin typeface="Garamond" panose="02020404030301010803" pitchFamily="18" charset="0"/>
              </a:rPr>
              <a:t> </a:t>
            </a:r>
            <a:endParaRPr lang="it-IT" sz="2400" dirty="0" smtClean="0">
              <a:latin typeface="Garamond" panose="02020404030301010803" pitchFamily="18" charset="0"/>
            </a:endParaRPr>
          </a:p>
          <a:p>
            <a:pPr algn="ctr"/>
            <a:r>
              <a:rPr lang="it-IT" sz="2000" dirty="0" smtClean="0">
                <a:latin typeface="Garamond" panose="02020404030301010803" pitchFamily="18" charset="0"/>
              </a:rPr>
              <a:t>(NB. Le ‘etichette’ sono di comodo!)</a:t>
            </a:r>
            <a:endParaRPr lang="it-IT" sz="2400" dirty="0">
              <a:latin typeface="Garamond" panose="02020404030301010803" pitchFamily="18" charset="0"/>
            </a:endParaRPr>
          </a:p>
          <a:p>
            <a:endParaRPr lang="it-IT" sz="2400" dirty="0">
              <a:latin typeface="Garamond" panose="02020404030301010803" pitchFamily="18" charset="0"/>
            </a:endParaRPr>
          </a:p>
          <a:p>
            <a:r>
              <a:rPr lang="it-IT" sz="2400" b="1" dirty="0" smtClean="0">
                <a:solidFill>
                  <a:srgbClr val="00B050"/>
                </a:solidFill>
                <a:latin typeface="Garamond" panose="02020404030301010803" pitchFamily="18" charset="0"/>
              </a:rPr>
              <a:t>1771-1785</a:t>
            </a:r>
            <a:r>
              <a:rPr lang="it-IT" sz="2400" dirty="0">
                <a:solidFill>
                  <a:srgbClr val="00B050"/>
                </a:solidFill>
                <a:latin typeface="Garamond" panose="02020404030301010803" pitchFamily="18" charset="0"/>
              </a:rPr>
              <a:t>: </a:t>
            </a:r>
            <a:r>
              <a:rPr lang="it-IT" sz="2400" i="1" dirty="0">
                <a:solidFill>
                  <a:srgbClr val="00B050"/>
                </a:solidFill>
                <a:latin typeface="Garamond" panose="02020404030301010803" pitchFamily="18" charset="0"/>
              </a:rPr>
              <a:t>Sturm und Drang</a:t>
            </a:r>
            <a:endParaRPr lang="it-IT" sz="2400" dirty="0">
              <a:solidFill>
                <a:srgbClr val="00B050"/>
              </a:solidFill>
              <a:latin typeface="Garamond" panose="02020404030301010803" pitchFamily="18" charset="0"/>
            </a:endParaRPr>
          </a:p>
          <a:p>
            <a:r>
              <a:rPr lang="it-IT" sz="2400" b="1" dirty="0">
                <a:solidFill>
                  <a:srgbClr val="FF0000"/>
                </a:solidFill>
                <a:latin typeface="Garamond" panose="02020404030301010803" pitchFamily="18" charset="0"/>
              </a:rPr>
              <a:t>1789</a:t>
            </a:r>
            <a:r>
              <a:rPr lang="it-IT" sz="2400" dirty="0">
                <a:solidFill>
                  <a:srgbClr val="FF0000"/>
                </a:solidFill>
                <a:latin typeface="Garamond" panose="02020404030301010803" pitchFamily="18" charset="0"/>
              </a:rPr>
              <a:t>: Rivoluzione francese</a:t>
            </a:r>
          </a:p>
          <a:p>
            <a:r>
              <a:rPr lang="de-DE" sz="2400" b="1" dirty="0">
                <a:solidFill>
                  <a:srgbClr val="00B050"/>
                </a:solidFill>
                <a:latin typeface="Garamond" panose="02020404030301010803" pitchFamily="18" charset="0"/>
              </a:rPr>
              <a:t>1785-1805</a:t>
            </a:r>
            <a:r>
              <a:rPr lang="de-DE" sz="2400" dirty="0">
                <a:solidFill>
                  <a:srgbClr val="00B050"/>
                </a:solidFill>
                <a:latin typeface="Garamond" panose="02020404030301010803" pitchFamily="18" charset="0"/>
              </a:rPr>
              <a:t>: </a:t>
            </a:r>
            <a:r>
              <a:rPr lang="de-DE" sz="2400" i="1" dirty="0">
                <a:solidFill>
                  <a:srgbClr val="00B050"/>
                </a:solidFill>
                <a:latin typeface="Garamond" panose="02020404030301010803" pitchFamily="18" charset="0"/>
              </a:rPr>
              <a:t>Weimarer Klassik</a:t>
            </a:r>
            <a:endParaRPr lang="it-IT" sz="2400" dirty="0">
              <a:solidFill>
                <a:srgbClr val="00B050"/>
              </a:solidFill>
              <a:latin typeface="Garamond" panose="02020404030301010803" pitchFamily="18" charset="0"/>
            </a:endParaRPr>
          </a:p>
          <a:p>
            <a:r>
              <a:rPr lang="de-DE" sz="2400" b="1" dirty="0">
                <a:solidFill>
                  <a:srgbClr val="0070C0"/>
                </a:solidFill>
                <a:latin typeface="Garamond" panose="02020404030301010803" pitchFamily="18" charset="0"/>
              </a:rPr>
              <a:t>1795</a:t>
            </a:r>
            <a:r>
              <a:rPr lang="de-DE" sz="2400" dirty="0">
                <a:solidFill>
                  <a:srgbClr val="0070C0"/>
                </a:solidFill>
                <a:latin typeface="Garamond" panose="02020404030301010803" pitchFamily="18" charset="0"/>
              </a:rPr>
              <a:t>: J. W. Goethe, </a:t>
            </a:r>
            <a:r>
              <a:rPr lang="de-DE" sz="2400" i="1" dirty="0">
                <a:solidFill>
                  <a:srgbClr val="0070C0"/>
                </a:solidFill>
                <a:latin typeface="Garamond" panose="02020404030301010803" pitchFamily="18" charset="0"/>
              </a:rPr>
              <a:t>Wilhelm Meisters Lehrjahre </a:t>
            </a:r>
            <a:r>
              <a:rPr lang="de-DE" sz="2400" dirty="0">
                <a:solidFill>
                  <a:srgbClr val="0070C0"/>
                </a:solidFill>
                <a:latin typeface="Garamond" panose="02020404030301010803" pitchFamily="18" charset="0"/>
              </a:rPr>
              <a:t>(Bildungsroman</a:t>
            </a:r>
            <a:r>
              <a:rPr lang="de-DE" sz="2400" dirty="0" smtClean="0">
                <a:solidFill>
                  <a:srgbClr val="0070C0"/>
                </a:solidFill>
                <a:latin typeface="Garamond" panose="02020404030301010803" pitchFamily="18" charset="0"/>
              </a:rPr>
              <a:t>)</a:t>
            </a:r>
          </a:p>
          <a:p>
            <a:r>
              <a:rPr lang="de-DE" sz="2400" b="1" dirty="0">
                <a:solidFill>
                  <a:srgbClr val="0070C0"/>
                </a:solidFill>
                <a:latin typeface="Garamond" panose="02020404030301010803" pitchFamily="18" charset="0"/>
              </a:rPr>
              <a:t>1797</a:t>
            </a:r>
            <a:r>
              <a:rPr lang="de-DE" sz="2400" dirty="0">
                <a:solidFill>
                  <a:srgbClr val="0070C0"/>
                </a:solidFill>
                <a:latin typeface="Garamond" panose="02020404030301010803" pitchFamily="18" charset="0"/>
              </a:rPr>
              <a:t>: </a:t>
            </a:r>
            <a:r>
              <a:rPr lang="it-IT" sz="2400" dirty="0" err="1">
                <a:solidFill>
                  <a:srgbClr val="0070C0"/>
                </a:solidFill>
                <a:latin typeface="Garamond" panose="02020404030301010803" pitchFamily="18" charset="0"/>
              </a:rPr>
              <a:t>Hölderlin</a:t>
            </a:r>
            <a:r>
              <a:rPr lang="it-IT" sz="2400" dirty="0">
                <a:solidFill>
                  <a:srgbClr val="0070C0"/>
                </a:solidFill>
                <a:latin typeface="Garamond" panose="02020404030301010803" pitchFamily="18" charset="0"/>
              </a:rPr>
              <a:t>, </a:t>
            </a:r>
            <a:r>
              <a:rPr lang="it-IT" sz="2400" i="1" dirty="0">
                <a:solidFill>
                  <a:srgbClr val="0070C0"/>
                </a:solidFill>
                <a:latin typeface="Garamond" panose="02020404030301010803" pitchFamily="18" charset="0"/>
              </a:rPr>
              <a:t>Hyperion</a:t>
            </a:r>
            <a:r>
              <a:rPr lang="de-DE" sz="2400" i="1" dirty="0">
                <a:solidFill>
                  <a:srgbClr val="0070C0"/>
                </a:solidFill>
                <a:latin typeface="Garamond" panose="02020404030301010803" pitchFamily="18" charset="0"/>
              </a:rPr>
              <a:t> </a:t>
            </a:r>
            <a:endParaRPr lang="it-IT" sz="2400" i="1" dirty="0">
              <a:solidFill>
                <a:srgbClr val="0070C0"/>
              </a:solidFill>
              <a:latin typeface="Garamond" panose="02020404030301010803" pitchFamily="18" charset="0"/>
            </a:endParaRPr>
          </a:p>
          <a:p>
            <a:r>
              <a:rPr lang="de-DE" sz="2400" b="1" dirty="0">
                <a:solidFill>
                  <a:srgbClr val="00B050"/>
                </a:solidFill>
                <a:latin typeface="Garamond" panose="02020404030301010803" pitchFamily="18" charset="0"/>
              </a:rPr>
              <a:t>1798-1830</a:t>
            </a:r>
            <a:r>
              <a:rPr lang="de-DE" sz="2400" dirty="0">
                <a:solidFill>
                  <a:srgbClr val="00B050"/>
                </a:solidFill>
                <a:latin typeface="Garamond" panose="02020404030301010803" pitchFamily="18" charset="0"/>
              </a:rPr>
              <a:t>: </a:t>
            </a:r>
            <a:r>
              <a:rPr lang="de-DE" sz="2400" i="1" dirty="0">
                <a:solidFill>
                  <a:srgbClr val="00B050"/>
                </a:solidFill>
                <a:latin typeface="Garamond" panose="02020404030301010803" pitchFamily="18" charset="0"/>
              </a:rPr>
              <a:t>Romantik</a:t>
            </a:r>
            <a:endParaRPr lang="it-IT" sz="2400" dirty="0">
              <a:solidFill>
                <a:srgbClr val="00B050"/>
              </a:solidFill>
              <a:latin typeface="Garamond" panose="02020404030301010803" pitchFamily="18" charset="0"/>
            </a:endParaRPr>
          </a:p>
          <a:p>
            <a:r>
              <a:rPr lang="de-DE" sz="2400" b="1" dirty="0">
                <a:solidFill>
                  <a:srgbClr val="FF0000"/>
                </a:solidFill>
                <a:latin typeface="Garamond" panose="02020404030301010803" pitchFamily="18" charset="0"/>
              </a:rPr>
              <a:t>1806</a:t>
            </a:r>
            <a:r>
              <a:rPr lang="de-DE" sz="2400" dirty="0">
                <a:solidFill>
                  <a:srgbClr val="FF0000"/>
                </a:solidFill>
                <a:latin typeface="Garamond" panose="02020404030301010803" pitchFamily="18" charset="0"/>
              </a:rPr>
              <a:t>: Battaglia di Jena</a:t>
            </a:r>
            <a:endParaRPr lang="it-IT" sz="2400" dirty="0">
              <a:solidFill>
                <a:srgbClr val="FF0000"/>
              </a:solidFill>
              <a:latin typeface="Garamond" panose="02020404030301010803" pitchFamily="18" charset="0"/>
            </a:endParaRPr>
          </a:p>
          <a:p>
            <a:r>
              <a:rPr lang="de-DE" sz="2400" b="1" dirty="0">
                <a:solidFill>
                  <a:srgbClr val="0070C0"/>
                </a:solidFill>
                <a:latin typeface="Garamond" panose="02020404030301010803" pitchFamily="18" charset="0"/>
              </a:rPr>
              <a:t>1810</a:t>
            </a:r>
            <a:r>
              <a:rPr lang="de-DE" sz="2400" dirty="0">
                <a:solidFill>
                  <a:srgbClr val="0070C0"/>
                </a:solidFill>
                <a:latin typeface="Garamond" panose="02020404030301010803" pitchFamily="18" charset="0"/>
              </a:rPr>
              <a:t>: Heinrich von Kleist, </a:t>
            </a:r>
            <a:r>
              <a:rPr lang="de-DE" sz="2400" i="1" dirty="0">
                <a:solidFill>
                  <a:srgbClr val="0070C0"/>
                </a:solidFill>
                <a:latin typeface="Garamond" panose="02020404030301010803" pitchFamily="18" charset="0"/>
              </a:rPr>
              <a:t>Michael Kohlhaas</a:t>
            </a:r>
            <a:endParaRPr lang="it-IT" sz="2400" dirty="0">
              <a:solidFill>
                <a:srgbClr val="0070C0"/>
              </a:solidFill>
              <a:latin typeface="Garamond" panose="02020404030301010803" pitchFamily="18" charset="0"/>
            </a:endParaRPr>
          </a:p>
          <a:p>
            <a:r>
              <a:rPr lang="de-DE" sz="2400" b="1" dirty="0">
                <a:solidFill>
                  <a:srgbClr val="0070C0"/>
                </a:solidFill>
                <a:latin typeface="Garamond" panose="02020404030301010803" pitchFamily="18" charset="0"/>
              </a:rPr>
              <a:t>1816</a:t>
            </a:r>
            <a:r>
              <a:rPr lang="de-DE" sz="2400" dirty="0">
                <a:solidFill>
                  <a:srgbClr val="0070C0"/>
                </a:solidFill>
                <a:latin typeface="Garamond" panose="02020404030301010803" pitchFamily="18" charset="0"/>
              </a:rPr>
              <a:t>: E.T.A. Hoffmann, </a:t>
            </a:r>
            <a:r>
              <a:rPr lang="de-DE" sz="2400" i="1" dirty="0">
                <a:solidFill>
                  <a:srgbClr val="0070C0"/>
                </a:solidFill>
                <a:latin typeface="Garamond" panose="02020404030301010803" pitchFamily="18" charset="0"/>
              </a:rPr>
              <a:t>Der Sandmann </a:t>
            </a:r>
            <a:r>
              <a:rPr lang="de-DE" sz="2400" dirty="0">
                <a:solidFill>
                  <a:srgbClr val="0070C0"/>
                </a:solidFill>
                <a:latin typeface="Garamond" panose="02020404030301010803" pitchFamily="18" charset="0"/>
              </a:rPr>
              <a:t>(da </a:t>
            </a:r>
            <a:r>
              <a:rPr lang="de-DE" sz="2400" i="1" dirty="0">
                <a:solidFill>
                  <a:srgbClr val="0070C0"/>
                </a:solidFill>
                <a:latin typeface="Garamond" panose="02020404030301010803" pitchFamily="18" charset="0"/>
              </a:rPr>
              <a:t>Nachtstücke</a:t>
            </a:r>
            <a:r>
              <a:rPr lang="de-DE" sz="2400" dirty="0" smtClean="0">
                <a:solidFill>
                  <a:srgbClr val="0070C0"/>
                </a:solidFill>
                <a:latin typeface="Garamond" panose="02020404030301010803" pitchFamily="18" charset="0"/>
              </a:rPr>
              <a:t>)</a:t>
            </a:r>
            <a:r>
              <a:rPr lang="it-IT" sz="2400" dirty="0">
                <a:solidFill>
                  <a:srgbClr val="0070C0"/>
                </a:solidFill>
              </a:rPr>
              <a:t> </a:t>
            </a:r>
            <a:endParaRPr lang="it-IT" sz="2400" dirty="0" smtClean="0">
              <a:solidFill>
                <a:srgbClr val="0070C0"/>
              </a:solidFill>
            </a:endParaRPr>
          </a:p>
          <a:p>
            <a:r>
              <a:rPr lang="it-IT" sz="2400" b="1" dirty="0" smtClean="0">
                <a:solidFill>
                  <a:srgbClr val="FF0000"/>
                </a:solidFill>
                <a:latin typeface="Garamond" panose="02020404030301010803" pitchFamily="18" charset="0"/>
              </a:rPr>
              <a:t>1830</a:t>
            </a:r>
            <a:r>
              <a:rPr lang="it-IT" sz="2400" dirty="0">
                <a:solidFill>
                  <a:srgbClr val="FF0000"/>
                </a:solidFill>
                <a:latin typeface="Garamond" panose="02020404030301010803" pitchFamily="18" charset="0"/>
              </a:rPr>
              <a:t>: Rivoluzione di </a:t>
            </a:r>
            <a:r>
              <a:rPr lang="it-IT" sz="2400" dirty="0" smtClean="0">
                <a:solidFill>
                  <a:srgbClr val="FF0000"/>
                </a:solidFill>
                <a:latin typeface="Garamond" panose="02020404030301010803" pitchFamily="18" charset="0"/>
              </a:rPr>
              <a:t>luglio in Francia</a:t>
            </a:r>
            <a:endParaRPr lang="it-IT" sz="2400" dirty="0">
              <a:solidFill>
                <a:srgbClr val="FF0000"/>
              </a:solidFill>
              <a:latin typeface="Garamond" panose="02020404030301010803" pitchFamily="18" charset="0"/>
            </a:endParaRPr>
          </a:p>
          <a:p>
            <a:r>
              <a:rPr lang="it-IT" sz="2400" b="1" dirty="0">
                <a:solidFill>
                  <a:srgbClr val="00B050"/>
                </a:solidFill>
                <a:latin typeface="Garamond" panose="02020404030301010803" pitchFamily="18" charset="0"/>
              </a:rPr>
              <a:t>1830-1848</a:t>
            </a:r>
            <a:r>
              <a:rPr lang="it-IT" sz="2400" dirty="0">
                <a:solidFill>
                  <a:srgbClr val="00B050"/>
                </a:solidFill>
                <a:latin typeface="Garamond" panose="02020404030301010803" pitchFamily="18" charset="0"/>
              </a:rPr>
              <a:t>: </a:t>
            </a:r>
            <a:r>
              <a:rPr lang="it-IT" sz="2400" i="1" dirty="0" err="1">
                <a:solidFill>
                  <a:srgbClr val="00B050"/>
                </a:solidFill>
                <a:latin typeface="Garamond" panose="02020404030301010803" pitchFamily="18" charset="0"/>
              </a:rPr>
              <a:t>Vormärz</a:t>
            </a:r>
            <a:endParaRPr lang="it-IT" sz="2400" dirty="0">
              <a:solidFill>
                <a:srgbClr val="00B050"/>
              </a:solidFill>
              <a:latin typeface="Garamond" panose="02020404030301010803" pitchFamily="18" charset="0"/>
            </a:endParaRPr>
          </a:p>
          <a:p>
            <a:r>
              <a:rPr lang="it-IT" sz="2400" b="1" dirty="0">
                <a:solidFill>
                  <a:srgbClr val="0070C0"/>
                </a:solidFill>
                <a:latin typeface="Garamond" panose="02020404030301010803" pitchFamily="18" charset="0"/>
              </a:rPr>
              <a:t>1837</a:t>
            </a:r>
            <a:r>
              <a:rPr lang="it-IT" sz="2400" dirty="0">
                <a:solidFill>
                  <a:srgbClr val="0070C0"/>
                </a:solidFill>
                <a:latin typeface="Garamond" panose="02020404030301010803" pitchFamily="18" charset="0"/>
              </a:rPr>
              <a:t>: Georg </a:t>
            </a:r>
            <a:r>
              <a:rPr lang="it-IT" sz="2400" dirty="0" err="1">
                <a:solidFill>
                  <a:srgbClr val="0070C0"/>
                </a:solidFill>
                <a:latin typeface="Garamond" panose="02020404030301010803" pitchFamily="18" charset="0"/>
              </a:rPr>
              <a:t>Büchner</a:t>
            </a:r>
            <a:r>
              <a:rPr lang="it-IT" sz="2400" dirty="0">
                <a:solidFill>
                  <a:srgbClr val="0070C0"/>
                </a:solidFill>
                <a:latin typeface="Garamond" panose="02020404030301010803" pitchFamily="18" charset="0"/>
              </a:rPr>
              <a:t>, </a:t>
            </a:r>
            <a:r>
              <a:rPr lang="it-IT" sz="2400" i="1" dirty="0" err="1">
                <a:solidFill>
                  <a:srgbClr val="0070C0"/>
                </a:solidFill>
                <a:latin typeface="Garamond" panose="02020404030301010803" pitchFamily="18" charset="0"/>
              </a:rPr>
              <a:t>Lenz</a:t>
            </a:r>
            <a:endParaRPr lang="it-IT" sz="2400" dirty="0">
              <a:solidFill>
                <a:srgbClr val="0070C0"/>
              </a:solidFill>
              <a:latin typeface="Garamond" panose="02020404030301010803" pitchFamily="18" charset="0"/>
            </a:endParaRPr>
          </a:p>
          <a:p>
            <a:r>
              <a:rPr lang="it-IT" sz="2400" b="1" dirty="0">
                <a:solidFill>
                  <a:srgbClr val="FF0000"/>
                </a:solidFill>
                <a:latin typeface="Garamond" panose="02020404030301010803" pitchFamily="18" charset="0"/>
              </a:rPr>
              <a:t>1848</a:t>
            </a:r>
            <a:r>
              <a:rPr lang="it-IT" sz="2400" dirty="0">
                <a:solidFill>
                  <a:srgbClr val="FF0000"/>
                </a:solidFill>
                <a:latin typeface="Garamond" panose="02020404030301010803" pitchFamily="18" charset="0"/>
              </a:rPr>
              <a:t>: Moti liberali in </a:t>
            </a:r>
            <a:r>
              <a:rPr lang="it-IT" sz="2400" dirty="0" smtClean="0">
                <a:solidFill>
                  <a:srgbClr val="FF0000"/>
                </a:solidFill>
                <a:latin typeface="Garamond" panose="02020404030301010803" pitchFamily="18" charset="0"/>
              </a:rPr>
              <a:t>Germania e in tutta Europa </a:t>
            </a:r>
          </a:p>
        </p:txBody>
      </p:sp>
    </p:spTree>
    <p:extLst>
      <p:ext uri="{BB962C8B-B14F-4D97-AF65-F5344CB8AC3E}">
        <p14:creationId xmlns:p14="http://schemas.microsoft.com/office/powerpoint/2010/main" val="312439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e 33"/>
          <p:cNvSpPr/>
          <p:nvPr/>
        </p:nvSpPr>
        <p:spPr>
          <a:xfrm>
            <a:off x="4772698" y="5144519"/>
            <a:ext cx="1358929" cy="522854"/>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33" name="Ovale 32"/>
          <p:cNvSpPr/>
          <p:nvPr/>
        </p:nvSpPr>
        <p:spPr>
          <a:xfrm>
            <a:off x="4772698" y="1009601"/>
            <a:ext cx="1358929" cy="522854"/>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29" name="Rettangolo 28"/>
          <p:cNvSpPr/>
          <p:nvPr/>
        </p:nvSpPr>
        <p:spPr>
          <a:xfrm>
            <a:off x="113580" y="5805264"/>
            <a:ext cx="6175867" cy="9233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7" name="Rettangolo 26"/>
          <p:cNvSpPr/>
          <p:nvPr/>
        </p:nvSpPr>
        <p:spPr>
          <a:xfrm>
            <a:off x="170468" y="4220392"/>
            <a:ext cx="2615569" cy="14773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6" name="Rettangolo 25"/>
          <p:cNvSpPr/>
          <p:nvPr/>
        </p:nvSpPr>
        <p:spPr>
          <a:xfrm>
            <a:off x="179743" y="1117390"/>
            <a:ext cx="2592057" cy="12003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4" name="Ovale 23"/>
          <p:cNvSpPr/>
          <p:nvPr/>
        </p:nvSpPr>
        <p:spPr>
          <a:xfrm>
            <a:off x="4772698" y="2224407"/>
            <a:ext cx="1348635" cy="492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4772698" y="3705819"/>
            <a:ext cx="1348635" cy="492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20"/>
          <p:cNvSpPr/>
          <p:nvPr/>
        </p:nvSpPr>
        <p:spPr>
          <a:xfrm>
            <a:off x="6327010" y="1063856"/>
            <a:ext cx="2016224" cy="53285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12" name="Rettangolo arrotondato 11"/>
          <p:cNvSpPr/>
          <p:nvPr/>
        </p:nvSpPr>
        <p:spPr>
          <a:xfrm>
            <a:off x="2915815" y="4574949"/>
            <a:ext cx="1944216" cy="6463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1" name="Rettangolo arrotondato 10"/>
          <p:cNvSpPr/>
          <p:nvPr/>
        </p:nvSpPr>
        <p:spPr>
          <a:xfrm>
            <a:off x="3414134" y="1449650"/>
            <a:ext cx="1224136" cy="6463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0" name="Rettangolo arrotondato 9"/>
          <p:cNvSpPr/>
          <p:nvPr/>
        </p:nvSpPr>
        <p:spPr>
          <a:xfrm>
            <a:off x="2771800" y="2741245"/>
            <a:ext cx="1656184" cy="914400"/>
          </a:xfrm>
          <a:prstGeom prst="roundRect">
            <a:avLst/>
          </a:prstGeom>
          <a:solidFill>
            <a:srgbClr val="FF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9" name="Ovale 8"/>
          <p:cNvSpPr/>
          <p:nvPr/>
        </p:nvSpPr>
        <p:spPr>
          <a:xfrm>
            <a:off x="170468" y="2674608"/>
            <a:ext cx="1686424" cy="1148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13580" y="2773377"/>
            <a:ext cx="1800200" cy="1015663"/>
          </a:xfrm>
          <a:prstGeom prst="rect">
            <a:avLst/>
          </a:prstGeom>
          <a:noFill/>
        </p:spPr>
        <p:txBody>
          <a:bodyPr wrap="square" rtlCol="0">
            <a:spAutoFit/>
          </a:bodyPr>
          <a:lstStyle/>
          <a:p>
            <a:pPr algn="ctr"/>
            <a:r>
              <a:rPr lang="it-IT" sz="2000" dirty="0" smtClean="0">
                <a:latin typeface="Garamond" panose="02020404030301010803" pitchFamily="18" charset="0"/>
              </a:rPr>
              <a:t>AUTORE:</a:t>
            </a:r>
          </a:p>
          <a:p>
            <a:pPr algn="ctr"/>
            <a:r>
              <a:rPr lang="it-IT" sz="2000" dirty="0" smtClean="0">
                <a:latin typeface="Garamond" panose="02020404030301010803" pitchFamily="18" charset="0"/>
              </a:rPr>
              <a:t>CHRISTA </a:t>
            </a:r>
            <a:br>
              <a:rPr lang="it-IT" sz="2000" dirty="0" smtClean="0">
                <a:latin typeface="Garamond" panose="02020404030301010803" pitchFamily="18" charset="0"/>
              </a:rPr>
            </a:br>
            <a:r>
              <a:rPr lang="it-IT" sz="2000" dirty="0" smtClean="0">
                <a:latin typeface="Garamond" panose="02020404030301010803" pitchFamily="18" charset="0"/>
              </a:rPr>
              <a:t>WOLF</a:t>
            </a:r>
            <a:endParaRPr lang="it-IT" sz="2000" dirty="0">
              <a:latin typeface="Garamond" panose="02020404030301010803" pitchFamily="18" charset="0"/>
            </a:endParaRPr>
          </a:p>
        </p:txBody>
      </p:sp>
      <p:sp>
        <p:nvSpPr>
          <p:cNvPr id="4" name="CasellaDiTesto 3"/>
          <p:cNvSpPr txBox="1"/>
          <p:nvPr/>
        </p:nvSpPr>
        <p:spPr>
          <a:xfrm>
            <a:off x="2771800" y="2846838"/>
            <a:ext cx="1656184" cy="646331"/>
          </a:xfrm>
          <a:prstGeom prst="rect">
            <a:avLst/>
          </a:prstGeom>
          <a:noFill/>
        </p:spPr>
        <p:txBody>
          <a:bodyPr wrap="square" rtlCol="0">
            <a:spAutoFit/>
          </a:bodyPr>
          <a:lstStyle/>
          <a:p>
            <a:pPr algn="ctr"/>
            <a:r>
              <a:rPr lang="it-IT" dirty="0" smtClean="0">
                <a:latin typeface="Garamond" panose="02020404030301010803" pitchFamily="18" charset="0"/>
              </a:rPr>
              <a:t>NARRATORE:</a:t>
            </a:r>
          </a:p>
          <a:p>
            <a:pPr algn="ctr"/>
            <a:r>
              <a:rPr lang="it-IT" dirty="0" smtClean="0">
                <a:latin typeface="Garamond" panose="02020404030301010803" pitchFamily="18" charset="0"/>
              </a:rPr>
              <a:t>WIR</a:t>
            </a:r>
            <a:endParaRPr lang="it-IT" dirty="0">
              <a:latin typeface="Garamond" panose="02020404030301010803" pitchFamily="18" charset="0"/>
            </a:endParaRPr>
          </a:p>
        </p:txBody>
      </p:sp>
      <p:sp>
        <p:nvSpPr>
          <p:cNvPr id="6" name="CasellaDiTesto 5"/>
          <p:cNvSpPr txBox="1"/>
          <p:nvPr/>
        </p:nvSpPr>
        <p:spPr>
          <a:xfrm>
            <a:off x="3257853" y="1433952"/>
            <a:ext cx="1476164" cy="646331"/>
          </a:xfrm>
          <a:prstGeom prst="rect">
            <a:avLst/>
          </a:prstGeom>
          <a:noFill/>
        </p:spPr>
        <p:txBody>
          <a:bodyPr wrap="square" rtlCol="0">
            <a:spAutoFit/>
          </a:bodyPr>
          <a:lstStyle/>
          <a:p>
            <a:pPr algn="ctr"/>
            <a:r>
              <a:rPr lang="it-IT" dirty="0" smtClean="0">
                <a:latin typeface="Garamond" panose="02020404030301010803" pitchFamily="18" charset="0"/>
              </a:rPr>
              <a:t>ICH 1:</a:t>
            </a:r>
          </a:p>
          <a:p>
            <a:pPr algn="ctr"/>
            <a:r>
              <a:rPr lang="it-IT" dirty="0" smtClean="0">
                <a:latin typeface="Garamond" panose="02020404030301010803" pitchFamily="18" charset="0"/>
              </a:rPr>
              <a:t>KLEIST</a:t>
            </a:r>
            <a:endParaRPr lang="it-IT" dirty="0">
              <a:latin typeface="Garamond" panose="02020404030301010803" pitchFamily="18" charset="0"/>
            </a:endParaRPr>
          </a:p>
        </p:txBody>
      </p:sp>
      <p:sp>
        <p:nvSpPr>
          <p:cNvPr id="7" name="CasellaDiTesto 6"/>
          <p:cNvSpPr txBox="1"/>
          <p:nvPr/>
        </p:nvSpPr>
        <p:spPr>
          <a:xfrm>
            <a:off x="2858347" y="4545516"/>
            <a:ext cx="1944216" cy="646331"/>
          </a:xfrm>
          <a:prstGeom prst="rect">
            <a:avLst/>
          </a:prstGeom>
          <a:noFill/>
        </p:spPr>
        <p:txBody>
          <a:bodyPr wrap="square" rtlCol="0">
            <a:spAutoFit/>
          </a:bodyPr>
          <a:lstStyle/>
          <a:p>
            <a:pPr algn="ctr"/>
            <a:r>
              <a:rPr lang="it-IT" dirty="0" smtClean="0">
                <a:latin typeface="Garamond" panose="02020404030301010803" pitchFamily="18" charset="0"/>
              </a:rPr>
              <a:t>ICH 2:</a:t>
            </a:r>
          </a:p>
          <a:p>
            <a:pPr algn="ctr"/>
            <a:r>
              <a:rPr lang="it-IT" dirty="0" smtClean="0">
                <a:latin typeface="Garamond" panose="02020404030301010803" pitchFamily="18" charset="0"/>
              </a:rPr>
              <a:t>GÜNDERRODE</a:t>
            </a:r>
            <a:endParaRPr lang="it-IT" dirty="0"/>
          </a:p>
        </p:txBody>
      </p:sp>
      <p:sp>
        <p:nvSpPr>
          <p:cNvPr id="8" name="CasellaDiTesto 7"/>
          <p:cNvSpPr txBox="1"/>
          <p:nvPr/>
        </p:nvSpPr>
        <p:spPr>
          <a:xfrm>
            <a:off x="6372200" y="1086362"/>
            <a:ext cx="1971034" cy="5355312"/>
          </a:xfrm>
          <a:prstGeom prst="rect">
            <a:avLst/>
          </a:prstGeom>
          <a:noFill/>
        </p:spPr>
        <p:txBody>
          <a:bodyPr wrap="square" rtlCol="0">
            <a:spAutoFit/>
          </a:bodyPr>
          <a:lstStyle/>
          <a:p>
            <a:pPr algn="ctr"/>
            <a:r>
              <a:rPr lang="it-IT" dirty="0" smtClean="0">
                <a:latin typeface="Garamond" panose="02020404030301010803" pitchFamily="18" charset="0"/>
              </a:rPr>
              <a:t>OGGETTI DELLA</a:t>
            </a:r>
          </a:p>
          <a:p>
            <a:pPr algn="ctr"/>
            <a:r>
              <a:rPr lang="it-IT" dirty="0" smtClean="0">
                <a:latin typeface="Garamond" panose="02020404030301010803" pitchFamily="18" charset="0"/>
              </a:rPr>
              <a:t>NARRAZIONE</a:t>
            </a:r>
          </a:p>
          <a:p>
            <a:pPr algn="ctr"/>
            <a:endParaRPr lang="it-IT" dirty="0">
              <a:latin typeface="Garamond" panose="02020404030301010803" pitchFamily="18" charset="0"/>
            </a:endParaRPr>
          </a:p>
          <a:p>
            <a:pPr algn="ctr"/>
            <a:r>
              <a:rPr lang="it-IT" dirty="0" smtClean="0">
                <a:latin typeface="Garamond" panose="02020404030301010803" pitchFamily="18" charset="0"/>
              </a:rPr>
              <a:t>PERSONAGGI:</a:t>
            </a:r>
          </a:p>
          <a:p>
            <a:pPr algn="ctr"/>
            <a:r>
              <a:rPr lang="it-IT" dirty="0" smtClean="0">
                <a:latin typeface="Garamond" panose="02020404030301010803" pitchFamily="18" charset="0"/>
              </a:rPr>
              <a:t>(KLEIST)</a:t>
            </a:r>
          </a:p>
          <a:p>
            <a:pPr algn="ctr"/>
            <a:r>
              <a:rPr lang="it-IT" dirty="0" smtClean="0">
                <a:latin typeface="Garamond" panose="02020404030301010803" pitchFamily="18" charset="0"/>
              </a:rPr>
              <a:t>(GÜNDERRODE)</a:t>
            </a:r>
            <a:endParaRPr lang="it-IT" dirty="0">
              <a:latin typeface="Garamond" panose="02020404030301010803" pitchFamily="18" charset="0"/>
            </a:endParaRPr>
          </a:p>
          <a:p>
            <a:pPr algn="ctr"/>
            <a:r>
              <a:rPr lang="it-IT" dirty="0" smtClean="0">
                <a:latin typeface="Garamond" panose="02020404030301010803" pitchFamily="18" charset="0"/>
              </a:rPr>
              <a:t>SAVIGNY</a:t>
            </a:r>
          </a:p>
          <a:p>
            <a:pPr algn="ctr"/>
            <a:r>
              <a:rPr lang="it-IT" dirty="0" smtClean="0">
                <a:latin typeface="Garamond" panose="02020404030301010803" pitchFamily="18" charset="0"/>
              </a:rPr>
              <a:t>BRENTANO</a:t>
            </a:r>
          </a:p>
          <a:p>
            <a:pPr algn="ctr"/>
            <a:r>
              <a:rPr lang="it-IT" dirty="0" smtClean="0">
                <a:latin typeface="Garamond" panose="02020404030301010803" pitchFamily="18" charset="0"/>
              </a:rPr>
              <a:t>WEDEKIND</a:t>
            </a:r>
          </a:p>
          <a:p>
            <a:pPr algn="ctr"/>
            <a:r>
              <a:rPr lang="it-IT" dirty="0" smtClean="0">
                <a:latin typeface="Garamond" panose="02020404030301010803" pitchFamily="18" charset="0"/>
              </a:rPr>
              <a:t>GUNDA</a:t>
            </a:r>
          </a:p>
          <a:p>
            <a:pPr algn="ctr"/>
            <a:r>
              <a:rPr lang="it-IT" dirty="0" smtClean="0">
                <a:latin typeface="Garamond" panose="02020404030301010803" pitchFamily="18" charset="0"/>
              </a:rPr>
              <a:t>BETTINE</a:t>
            </a:r>
          </a:p>
          <a:p>
            <a:pPr algn="ctr"/>
            <a:r>
              <a:rPr lang="it-IT" dirty="0" smtClean="0">
                <a:latin typeface="Garamond" panose="02020404030301010803" pitchFamily="18" charset="0"/>
              </a:rPr>
              <a:t>LISETTE</a:t>
            </a:r>
          </a:p>
          <a:p>
            <a:pPr algn="ctr"/>
            <a:r>
              <a:rPr lang="it-IT" dirty="0" smtClean="0">
                <a:latin typeface="Garamond" panose="02020404030301010803" pitchFamily="18" charset="0"/>
              </a:rPr>
              <a:t>ECC.</a:t>
            </a:r>
          </a:p>
          <a:p>
            <a:pPr algn="ctr"/>
            <a:r>
              <a:rPr lang="it-IT" dirty="0" smtClean="0">
                <a:latin typeface="Garamond" panose="02020404030301010803" pitchFamily="18" charset="0"/>
              </a:rPr>
              <a:t>+ </a:t>
            </a:r>
          </a:p>
          <a:p>
            <a:pPr algn="ctr"/>
            <a:r>
              <a:rPr lang="it-IT" dirty="0" smtClean="0">
                <a:latin typeface="Garamond" panose="02020404030301010803" pitchFamily="18" charset="0"/>
              </a:rPr>
              <a:t>LUOGHI</a:t>
            </a:r>
          </a:p>
          <a:p>
            <a:pPr algn="ctr"/>
            <a:r>
              <a:rPr lang="it-IT" dirty="0" smtClean="0">
                <a:latin typeface="Garamond" panose="02020404030301010803" pitchFamily="18" charset="0"/>
              </a:rPr>
              <a:t>MOMENTI</a:t>
            </a:r>
          </a:p>
          <a:p>
            <a:pPr algn="ctr"/>
            <a:r>
              <a:rPr lang="it-IT" dirty="0" smtClean="0">
                <a:latin typeface="Garamond" panose="02020404030301010803" pitchFamily="18" charset="0"/>
              </a:rPr>
              <a:t>EVENTI</a:t>
            </a:r>
          </a:p>
          <a:p>
            <a:pPr algn="ctr"/>
            <a:r>
              <a:rPr lang="it-IT" dirty="0" smtClean="0">
                <a:latin typeface="Garamond" panose="02020404030301010803" pitchFamily="18" charset="0"/>
              </a:rPr>
              <a:t>ECC.</a:t>
            </a:r>
            <a:endParaRPr lang="it-IT" dirty="0">
              <a:latin typeface="Garamond" panose="02020404030301010803" pitchFamily="18" charset="0"/>
            </a:endParaRPr>
          </a:p>
        </p:txBody>
      </p:sp>
      <p:sp>
        <p:nvSpPr>
          <p:cNvPr id="14" name="Freccia a destra 13"/>
          <p:cNvSpPr/>
          <p:nvPr/>
        </p:nvSpPr>
        <p:spPr>
          <a:xfrm>
            <a:off x="5004048" y="3068960"/>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4755104" y="1640244"/>
            <a:ext cx="1257056" cy="395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5004048" y="4736531"/>
            <a:ext cx="1008112" cy="348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p:cNvSpPr/>
          <p:nvPr/>
        </p:nvSpPr>
        <p:spPr>
          <a:xfrm>
            <a:off x="3887924" y="3789040"/>
            <a:ext cx="25202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in giù 19"/>
          <p:cNvSpPr/>
          <p:nvPr/>
        </p:nvSpPr>
        <p:spPr>
          <a:xfrm rot="10800000">
            <a:off x="3887924" y="2239179"/>
            <a:ext cx="216024" cy="432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bidirezionale orizzontale 21"/>
          <p:cNvSpPr/>
          <p:nvPr/>
        </p:nvSpPr>
        <p:spPr>
          <a:xfrm>
            <a:off x="1970356" y="3090259"/>
            <a:ext cx="657428" cy="3595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93980" y="4220392"/>
            <a:ext cx="2592057" cy="1477328"/>
          </a:xfrm>
          <a:prstGeom prst="rect">
            <a:avLst/>
          </a:prstGeom>
          <a:noFill/>
        </p:spPr>
        <p:txBody>
          <a:bodyPr wrap="square" rtlCol="0">
            <a:spAutoFit/>
          </a:bodyPr>
          <a:lstStyle/>
          <a:p>
            <a:pPr algn="just"/>
            <a:r>
              <a:rPr lang="it-IT" dirty="0" smtClean="0">
                <a:latin typeface="Garamond" panose="02020404030301010803" pitchFamily="18" charset="0"/>
              </a:rPr>
              <a:t>Cancellazione della </a:t>
            </a:r>
            <a:r>
              <a:rPr lang="it-IT" dirty="0" err="1" smtClean="0">
                <a:latin typeface="Garamond" panose="02020404030301010803" pitchFamily="18" charset="0"/>
              </a:rPr>
              <a:t>distan</a:t>
            </a:r>
            <a:r>
              <a:rPr lang="it-IT" dirty="0" smtClean="0">
                <a:latin typeface="Garamond" panose="02020404030301010803" pitchFamily="18" charset="0"/>
              </a:rPr>
              <a:t>-za fra autore (</a:t>
            </a:r>
            <a:r>
              <a:rPr lang="it-IT" dirty="0" err="1" smtClean="0">
                <a:latin typeface="Garamond" panose="02020404030301010803" pitchFamily="18" charset="0"/>
              </a:rPr>
              <a:t>Ch.W</a:t>
            </a:r>
            <a:r>
              <a:rPr lang="it-IT" dirty="0" smtClean="0">
                <a:latin typeface="Garamond" panose="02020404030301010803" pitchFamily="18" charset="0"/>
              </a:rPr>
              <a:t>.), narratore (</a:t>
            </a:r>
            <a:r>
              <a:rPr lang="it-IT" dirty="0" err="1" smtClean="0">
                <a:latin typeface="Garamond" panose="02020404030301010803" pitchFamily="18" charset="0"/>
              </a:rPr>
              <a:t>wir</a:t>
            </a:r>
            <a:r>
              <a:rPr lang="it-IT" dirty="0" smtClean="0">
                <a:latin typeface="Garamond" panose="02020404030301010803" pitchFamily="18" charset="0"/>
              </a:rPr>
              <a:t>), personaggi (K. &amp; G.) e lettori (</a:t>
            </a:r>
            <a:r>
              <a:rPr lang="it-IT" dirty="0" err="1" smtClean="0">
                <a:latin typeface="Garamond" panose="02020404030301010803" pitchFamily="18" charset="0"/>
              </a:rPr>
              <a:t>wir</a:t>
            </a:r>
            <a:r>
              <a:rPr lang="it-IT" dirty="0" smtClean="0">
                <a:latin typeface="Garamond" panose="02020404030301010803" pitchFamily="18" charset="0"/>
              </a:rPr>
              <a:t>). Cfr. </a:t>
            </a:r>
            <a:r>
              <a:rPr lang="de-DE" dirty="0">
                <a:latin typeface="Garamond" panose="02020404030301010803" pitchFamily="18" charset="0"/>
              </a:rPr>
              <a:t>Lukács</a:t>
            </a:r>
            <a:r>
              <a:rPr lang="it-IT" dirty="0" smtClean="0">
                <a:latin typeface="Garamond" panose="02020404030301010803" pitchFamily="18" charset="0"/>
              </a:rPr>
              <a:t> e </a:t>
            </a:r>
            <a:r>
              <a:rPr lang="it-IT" dirty="0" err="1" smtClean="0">
                <a:latin typeface="Garamond" panose="02020404030301010803" pitchFamily="18" charset="0"/>
              </a:rPr>
              <a:t>Auerbach</a:t>
            </a:r>
            <a:r>
              <a:rPr lang="it-IT" dirty="0" smtClean="0">
                <a:latin typeface="Garamond" panose="02020404030301010803" pitchFamily="18" charset="0"/>
              </a:rPr>
              <a:t>.</a:t>
            </a:r>
            <a:endParaRPr lang="it-IT" dirty="0">
              <a:latin typeface="Garamond" panose="02020404030301010803" pitchFamily="18" charset="0"/>
            </a:endParaRPr>
          </a:p>
        </p:txBody>
      </p:sp>
      <p:sp>
        <p:nvSpPr>
          <p:cNvPr id="15" name="CasellaDiTesto 14"/>
          <p:cNvSpPr txBox="1"/>
          <p:nvPr/>
        </p:nvSpPr>
        <p:spPr>
          <a:xfrm>
            <a:off x="4762940" y="2270537"/>
            <a:ext cx="1368152" cy="369332"/>
          </a:xfrm>
          <a:prstGeom prst="rect">
            <a:avLst/>
          </a:prstGeom>
          <a:noFill/>
        </p:spPr>
        <p:txBody>
          <a:bodyPr wrap="square" rtlCol="0">
            <a:spAutoFit/>
          </a:bodyPr>
          <a:lstStyle/>
          <a:p>
            <a:r>
              <a:rPr lang="it-IT" dirty="0" err="1">
                <a:latin typeface="Garamond" panose="02020404030301010803" pitchFamily="18" charset="0"/>
              </a:rPr>
              <a:t>e</a:t>
            </a:r>
            <a:r>
              <a:rPr lang="it-IT" dirty="0" err="1" smtClean="0">
                <a:latin typeface="Garamond" panose="02020404030301010803" pitchFamily="18" charset="0"/>
              </a:rPr>
              <a:t>rlebte</a:t>
            </a:r>
            <a:r>
              <a:rPr lang="it-IT" dirty="0" smtClean="0">
                <a:latin typeface="Garamond" panose="02020404030301010803" pitchFamily="18" charset="0"/>
              </a:rPr>
              <a:t> Rede</a:t>
            </a:r>
            <a:endParaRPr lang="it-IT" dirty="0">
              <a:latin typeface="Garamond" panose="02020404030301010803" pitchFamily="18" charset="0"/>
            </a:endParaRPr>
          </a:p>
        </p:txBody>
      </p:sp>
      <p:sp>
        <p:nvSpPr>
          <p:cNvPr id="23" name="CasellaDiTesto 22"/>
          <p:cNvSpPr txBox="1"/>
          <p:nvPr/>
        </p:nvSpPr>
        <p:spPr>
          <a:xfrm>
            <a:off x="4802563" y="3778553"/>
            <a:ext cx="1368152" cy="369332"/>
          </a:xfrm>
          <a:prstGeom prst="rect">
            <a:avLst/>
          </a:prstGeom>
          <a:noFill/>
        </p:spPr>
        <p:txBody>
          <a:bodyPr wrap="square" rtlCol="0">
            <a:spAutoFit/>
          </a:bodyPr>
          <a:lstStyle/>
          <a:p>
            <a:r>
              <a:rPr lang="it-IT" dirty="0" err="1">
                <a:latin typeface="Garamond" panose="02020404030301010803" pitchFamily="18" charset="0"/>
              </a:rPr>
              <a:t>e</a:t>
            </a:r>
            <a:r>
              <a:rPr lang="it-IT" dirty="0" err="1" smtClean="0">
                <a:latin typeface="Garamond" panose="02020404030301010803" pitchFamily="18" charset="0"/>
              </a:rPr>
              <a:t>rlebte</a:t>
            </a:r>
            <a:r>
              <a:rPr lang="it-IT" dirty="0" smtClean="0">
                <a:latin typeface="Garamond" panose="02020404030301010803" pitchFamily="18" charset="0"/>
              </a:rPr>
              <a:t> Rede</a:t>
            </a:r>
            <a:endParaRPr lang="it-IT" dirty="0">
              <a:latin typeface="Garamond" panose="02020404030301010803" pitchFamily="18" charset="0"/>
            </a:endParaRPr>
          </a:p>
        </p:txBody>
      </p:sp>
      <p:sp>
        <p:nvSpPr>
          <p:cNvPr id="25" name="CasellaDiTesto 24"/>
          <p:cNvSpPr txBox="1"/>
          <p:nvPr/>
        </p:nvSpPr>
        <p:spPr>
          <a:xfrm>
            <a:off x="179743" y="1117390"/>
            <a:ext cx="2592057" cy="1200329"/>
          </a:xfrm>
          <a:prstGeom prst="rect">
            <a:avLst/>
          </a:prstGeom>
          <a:noFill/>
        </p:spPr>
        <p:txBody>
          <a:bodyPr wrap="square" rtlCol="0">
            <a:spAutoFit/>
          </a:bodyPr>
          <a:lstStyle/>
          <a:p>
            <a:pPr algn="just"/>
            <a:r>
              <a:rPr lang="it-IT" b="1" dirty="0" smtClean="0">
                <a:latin typeface="Garamond" panose="02020404030301010803" pitchFamily="18" charset="0"/>
              </a:rPr>
              <a:t>Tempo </a:t>
            </a:r>
            <a:r>
              <a:rPr lang="it-IT" b="1" dirty="0">
                <a:latin typeface="Garamond" panose="02020404030301010803" pitchFamily="18" charset="0"/>
              </a:rPr>
              <a:t>della narrazione</a:t>
            </a:r>
            <a:r>
              <a:rPr lang="it-IT" dirty="0">
                <a:latin typeface="Garamond" panose="02020404030301010803" pitchFamily="18" charset="0"/>
              </a:rPr>
              <a:t>: rinuncia al potenziale distanziante del  passato</a:t>
            </a:r>
            <a:r>
              <a:rPr lang="it-IT" dirty="0" smtClean="0">
                <a:latin typeface="Garamond" panose="02020404030301010803" pitchFamily="18" charset="0"/>
              </a:rPr>
              <a:t>; </a:t>
            </a:r>
            <a:r>
              <a:rPr lang="it-IT" dirty="0">
                <a:latin typeface="Garamond" panose="02020404030301010803" pitchFamily="18" charset="0"/>
              </a:rPr>
              <a:t>tutto è al </a:t>
            </a:r>
            <a:r>
              <a:rPr lang="it-IT" dirty="0" smtClean="0">
                <a:latin typeface="Garamond" panose="02020404030301010803" pitchFamily="18" charset="0"/>
              </a:rPr>
              <a:t>presente</a:t>
            </a:r>
            <a:r>
              <a:rPr lang="it-IT" dirty="0">
                <a:latin typeface="Garamond" panose="02020404030301010803" pitchFamily="18" charset="0"/>
              </a:rPr>
              <a:t>.</a:t>
            </a:r>
            <a:endParaRPr lang="it-IT" dirty="0"/>
          </a:p>
        </p:txBody>
      </p:sp>
      <p:sp>
        <p:nvSpPr>
          <p:cNvPr id="28" name="CasellaDiTesto 27"/>
          <p:cNvSpPr txBox="1"/>
          <p:nvPr/>
        </p:nvSpPr>
        <p:spPr>
          <a:xfrm>
            <a:off x="113580" y="5805264"/>
            <a:ext cx="6175867" cy="923330"/>
          </a:xfrm>
          <a:prstGeom prst="rect">
            <a:avLst/>
          </a:prstGeom>
          <a:noFill/>
        </p:spPr>
        <p:txBody>
          <a:bodyPr wrap="square" rtlCol="0">
            <a:spAutoFit/>
          </a:bodyPr>
          <a:lstStyle/>
          <a:p>
            <a:pPr algn="just"/>
            <a:r>
              <a:rPr lang="it-IT" dirty="0" smtClean="0">
                <a:latin typeface="Garamond" panose="02020404030301010803" pitchFamily="18" charset="0"/>
              </a:rPr>
              <a:t>Attraverso questa focalizzazione tutti – narratore, protagonisti, lettore – vengono a trovarsi </a:t>
            </a:r>
            <a:r>
              <a:rPr lang="it-IT" i="1" dirty="0" smtClean="0">
                <a:latin typeface="Garamond" panose="02020404030301010803" pitchFamily="18" charset="0"/>
              </a:rPr>
              <a:t>dalla parte dell’utopia</a:t>
            </a:r>
            <a:r>
              <a:rPr lang="it-IT" dirty="0" smtClean="0">
                <a:latin typeface="Garamond" panose="02020404030301010803" pitchFamily="18" charset="0"/>
              </a:rPr>
              <a:t>, tra gli individui ai margini della comunità, che nel futuro ne saranno al centro.</a:t>
            </a:r>
            <a:endParaRPr lang="it-IT" dirty="0">
              <a:latin typeface="Garamond" panose="02020404030301010803" pitchFamily="18" charset="0"/>
            </a:endParaRPr>
          </a:p>
        </p:txBody>
      </p:sp>
      <p:sp>
        <p:nvSpPr>
          <p:cNvPr id="31" name="CasellaDiTesto 30"/>
          <p:cNvSpPr txBox="1"/>
          <p:nvPr/>
        </p:nvSpPr>
        <p:spPr>
          <a:xfrm>
            <a:off x="4802563" y="1086362"/>
            <a:ext cx="1329064" cy="369332"/>
          </a:xfrm>
          <a:prstGeom prst="rect">
            <a:avLst/>
          </a:prstGeom>
          <a:noFill/>
        </p:spPr>
        <p:txBody>
          <a:bodyPr wrap="square" rtlCol="0">
            <a:spAutoFit/>
          </a:bodyPr>
          <a:lstStyle/>
          <a:p>
            <a:r>
              <a:rPr lang="it-IT" dirty="0" err="1">
                <a:latin typeface="Garamond" panose="02020404030301010803" pitchFamily="18" charset="0"/>
              </a:rPr>
              <a:t>d</a:t>
            </a:r>
            <a:r>
              <a:rPr lang="it-IT" dirty="0" err="1" smtClean="0">
                <a:latin typeface="Garamond" panose="02020404030301010803" pitchFamily="18" charset="0"/>
              </a:rPr>
              <a:t>irekte</a:t>
            </a:r>
            <a:r>
              <a:rPr lang="it-IT" dirty="0" smtClean="0">
                <a:latin typeface="Garamond" panose="02020404030301010803" pitchFamily="18" charset="0"/>
              </a:rPr>
              <a:t> Rede</a:t>
            </a:r>
            <a:endParaRPr lang="it-IT" dirty="0">
              <a:latin typeface="Garamond" panose="02020404030301010803" pitchFamily="18" charset="0"/>
            </a:endParaRPr>
          </a:p>
        </p:txBody>
      </p:sp>
      <p:sp>
        <p:nvSpPr>
          <p:cNvPr id="32" name="CasellaDiTesto 31"/>
          <p:cNvSpPr txBox="1"/>
          <p:nvPr/>
        </p:nvSpPr>
        <p:spPr>
          <a:xfrm>
            <a:off x="4841651" y="5221280"/>
            <a:ext cx="1329064" cy="369332"/>
          </a:xfrm>
          <a:prstGeom prst="rect">
            <a:avLst/>
          </a:prstGeom>
          <a:noFill/>
        </p:spPr>
        <p:txBody>
          <a:bodyPr wrap="square" rtlCol="0">
            <a:spAutoFit/>
          </a:bodyPr>
          <a:lstStyle/>
          <a:p>
            <a:r>
              <a:rPr lang="it-IT" dirty="0" err="1">
                <a:latin typeface="Garamond" panose="02020404030301010803" pitchFamily="18" charset="0"/>
              </a:rPr>
              <a:t>d</a:t>
            </a:r>
            <a:r>
              <a:rPr lang="it-IT" dirty="0" err="1" smtClean="0">
                <a:latin typeface="Garamond" panose="02020404030301010803" pitchFamily="18" charset="0"/>
              </a:rPr>
              <a:t>irekte</a:t>
            </a:r>
            <a:r>
              <a:rPr lang="it-IT" dirty="0" smtClean="0">
                <a:latin typeface="Garamond" panose="02020404030301010803" pitchFamily="18" charset="0"/>
              </a:rPr>
              <a:t> Rede</a:t>
            </a:r>
            <a:endParaRPr lang="it-IT" dirty="0">
              <a:latin typeface="Garamond" panose="02020404030301010803" pitchFamily="18" charset="0"/>
            </a:endParaRPr>
          </a:p>
        </p:txBody>
      </p:sp>
      <p:sp>
        <p:nvSpPr>
          <p:cNvPr id="35" name="CasellaDiTesto 34"/>
          <p:cNvSpPr txBox="1"/>
          <p:nvPr/>
        </p:nvSpPr>
        <p:spPr>
          <a:xfrm>
            <a:off x="1439652" y="230832"/>
            <a:ext cx="5328592" cy="461665"/>
          </a:xfrm>
          <a:prstGeom prst="rect">
            <a:avLst/>
          </a:prstGeom>
          <a:noFill/>
        </p:spPr>
        <p:txBody>
          <a:bodyPr wrap="square" rtlCol="0">
            <a:spAutoFit/>
          </a:bodyPr>
          <a:lstStyle/>
          <a:p>
            <a:pPr algn="ctr"/>
            <a:r>
              <a:rPr lang="it-IT" sz="2400" b="1" dirty="0">
                <a:latin typeface="Garamond" panose="02020404030301010803" pitchFamily="18" charset="0"/>
              </a:rPr>
              <a:t>3. La </a:t>
            </a:r>
            <a:r>
              <a:rPr lang="it-IT" sz="2400" b="1" dirty="0" smtClean="0">
                <a:latin typeface="Garamond" panose="02020404030301010803" pitchFamily="18" charset="0"/>
              </a:rPr>
              <a:t>focalizzazione</a:t>
            </a:r>
            <a:endParaRPr lang="it-IT" sz="2400" b="1" dirty="0">
              <a:latin typeface="Garamond" panose="02020404030301010803" pitchFamily="18" charset="0"/>
            </a:endParaRPr>
          </a:p>
        </p:txBody>
      </p:sp>
      <p:sp>
        <p:nvSpPr>
          <p:cNvPr id="36" name="CasellaDiTesto 35"/>
          <p:cNvSpPr txBox="1"/>
          <p:nvPr/>
        </p:nvSpPr>
        <p:spPr>
          <a:xfrm>
            <a:off x="4283968" y="2317719"/>
            <a:ext cx="471136" cy="369332"/>
          </a:xfrm>
          <a:prstGeom prst="rect">
            <a:avLst/>
          </a:prstGeom>
          <a:noFill/>
        </p:spPr>
        <p:txBody>
          <a:bodyPr wrap="square" rtlCol="0">
            <a:spAutoFit/>
          </a:bodyPr>
          <a:lstStyle/>
          <a:p>
            <a:r>
              <a:rPr lang="it-IT" b="1" dirty="0" err="1" smtClean="0"/>
              <a:t>er</a:t>
            </a:r>
            <a:endParaRPr lang="it-IT" b="1" dirty="0"/>
          </a:p>
        </p:txBody>
      </p:sp>
      <p:sp>
        <p:nvSpPr>
          <p:cNvPr id="37" name="CasellaDiTesto 36"/>
          <p:cNvSpPr txBox="1"/>
          <p:nvPr/>
        </p:nvSpPr>
        <p:spPr>
          <a:xfrm>
            <a:off x="4262881" y="932724"/>
            <a:ext cx="471136" cy="369332"/>
          </a:xfrm>
          <a:prstGeom prst="rect">
            <a:avLst/>
          </a:prstGeom>
          <a:noFill/>
        </p:spPr>
        <p:txBody>
          <a:bodyPr wrap="square" rtlCol="0">
            <a:spAutoFit/>
          </a:bodyPr>
          <a:lstStyle/>
          <a:p>
            <a:r>
              <a:rPr lang="it-IT" b="1" dirty="0" err="1" smtClean="0"/>
              <a:t>ich</a:t>
            </a:r>
            <a:endParaRPr lang="it-IT" b="1" dirty="0"/>
          </a:p>
        </p:txBody>
      </p:sp>
      <p:sp>
        <p:nvSpPr>
          <p:cNvPr id="38" name="CasellaDiTesto 37"/>
          <p:cNvSpPr txBox="1"/>
          <p:nvPr/>
        </p:nvSpPr>
        <p:spPr>
          <a:xfrm>
            <a:off x="4224272" y="5298041"/>
            <a:ext cx="471136" cy="369332"/>
          </a:xfrm>
          <a:prstGeom prst="rect">
            <a:avLst/>
          </a:prstGeom>
          <a:noFill/>
        </p:spPr>
        <p:txBody>
          <a:bodyPr wrap="square" rtlCol="0">
            <a:spAutoFit/>
          </a:bodyPr>
          <a:lstStyle/>
          <a:p>
            <a:r>
              <a:rPr lang="it-IT" b="1" dirty="0" err="1" smtClean="0"/>
              <a:t>ich</a:t>
            </a:r>
            <a:endParaRPr lang="it-IT" b="1" dirty="0"/>
          </a:p>
        </p:txBody>
      </p:sp>
      <p:sp>
        <p:nvSpPr>
          <p:cNvPr id="39" name="CasellaDiTesto 38"/>
          <p:cNvSpPr txBox="1"/>
          <p:nvPr/>
        </p:nvSpPr>
        <p:spPr>
          <a:xfrm>
            <a:off x="4331427" y="4013393"/>
            <a:ext cx="471136" cy="369332"/>
          </a:xfrm>
          <a:prstGeom prst="rect">
            <a:avLst/>
          </a:prstGeom>
          <a:noFill/>
        </p:spPr>
        <p:txBody>
          <a:bodyPr wrap="square" rtlCol="0">
            <a:spAutoFit/>
          </a:bodyPr>
          <a:lstStyle/>
          <a:p>
            <a:r>
              <a:rPr lang="it-IT" b="1" dirty="0" err="1" smtClean="0"/>
              <a:t>sie</a:t>
            </a:r>
            <a:endParaRPr lang="it-IT" b="1" dirty="0"/>
          </a:p>
        </p:txBody>
      </p:sp>
      <p:sp>
        <p:nvSpPr>
          <p:cNvPr id="40" name="CasellaDiTesto 39"/>
          <p:cNvSpPr txBox="1"/>
          <p:nvPr/>
        </p:nvSpPr>
        <p:spPr>
          <a:xfrm>
            <a:off x="4508021" y="3059668"/>
            <a:ext cx="509837" cy="369332"/>
          </a:xfrm>
          <a:prstGeom prst="rect">
            <a:avLst/>
          </a:prstGeom>
          <a:noFill/>
        </p:spPr>
        <p:txBody>
          <a:bodyPr wrap="square" rtlCol="0">
            <a:spAutoFit/>
          </a:bodyPr>
          <a:lstStyle/>
          <a:p>
            <a:r>
              <a:rPr lang="it-IT" b="1" dirty="0" err="1" smtClean="0"/>
              <a:t>wir</a:t>
            </a:r>
            <a:endParaRPr lang="it-IT" b="1" dirty="0"/>
          </a:p>
        </p:txBody>
      </p:sp>
    </p:spTree>
    <p:extLst>
      <p:ext uri="{BB962C8B-B14F-4D97-AF65-F5344CB8AC3E}">
        <p14:creationId xmlns:p14="http://schemas.microsoft.com/office/powerpoint/2010/main" val="3359437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512" y="41711"/>
            <a:ext cx="8136904" cy="7078861"/>
          </a:xfrm>
          <a:prstGeom prst="rect">
            <a:avLst/>
          </a:prstGeom>
          <a:noFill/>
        </p:spPr>
        <p:txBody>
          <a:bodyPr wrap="square" rtlCol="0">
            <a:spAutoFit/>
          </a:bodyPr>
          <a:lstStyle/>
          <a:p>
            <a:pPr algn="just"/>
            <a:r>
              <a:rPr lang="it-IT" sz="2200" b="1" i="1" dirty="0" err="1" smtClean="0">
                <a:latin typeface="Garamond" panose="02020404030301010803" pitchFamily="18" charset="0"/>
              </a:rPr>
              <a:t>Wer</a:t>
            </a:r>
            <a:r>
              <a:rPr lang="it-IT" sz="2200" b="1" i="1" dirty="0" smtClean="0">
                <a:latin typeface="Garamond" panose="02020404030301010803" pitchFamily="18" charset="0"/>
              </a:rPr>
              <a:t> </a:t>
            </a:r>
            <a:r>
              <a:rPr lang="it-IT" sz="2200" b="1" i="1" dirty="0" err="1">
                <a:latin typeface="Garamond" panose="02020404030301010803" pitchFamily="18" charset="0"/>
              </a:rPr>
              <a:t>spricht</a:t>
            </a:r>
            <a:r>
              <a:rPr lang="it-IT" sz="2200" b="1" i="1" dirty="0">
                <a:latin typeface="Garamond" panose="02020404030301010803" pitchFamily="18" charset="0"/>
              </a:rPr>
              <a:t>? </a:t>
            </a:r>
            <a:r>
              <a:rPr lang="it-IT" sz="2200" i="1" dirty="0" smtClean="0">
                <a:latin typeface="Garamond" panose="02020404030301010803" pitchFamily="18" charset="0"/>
              </a:rPr>
              <a:t>(p. 6) Fin </a:t>
            </a:r>
            <a:r>
              <a:rPr lang="it-IT" sz="2200" i="1" dirty="0">
                <a:latin typeface="Garamond" panose="02020404030301010803" pitchFamily="18" charset="0"/>
              </a:rPr>
              <a:t>dall’inizio </a:t>
            </a:r>
            <a:r>
              <a:rPr lang="it-IT" sz="2200" i="1" dirty="0" smtClean="0">
                <a:latin typeface="Garamond" panose="02020404030301010803" pitchFamily="18" charset="0"/>
              </a:rPr>
              <a:t>la difficoltà di capire chi sta parlando, a chi sta parlando è enunciata come una caratteristica fondamentale del testo. Le frasi spesso rimangono sospese in uno spazio comunicativo indeterminato, ma sempre riferito alle tre voci principali: Kleist, </a:t>
            </a:r>
            <a:r>
              <a:rPr lang="it-IT" sz="2200" i="1" dirty="0" err="1" smtClean="0">
                <a:latin typeface="Garamond" panose="02020404030301010803" pitchFamily="18" charset="0"/>
              </a:rPr>
              <a:t>Günderrode</a:t>
            </a:r>
            <a:r>
              <a:rPr lang="it-IT" sz="2200" i="1" dirty="0" smtClean="0">
                <a:latin typeface="Garamond" panose="02020404030301010803" pitchFamily="18" charset="0"/>
              </a:rPr>
              <a:t> e il «noi» narrante. Le tre «coscienze» vengono così unificate dagli stessi pensieri, come in una comunanza di spirito e di visione del mondo. Vediamo un tipico caso di transizione.</a:t>
            </a:r>
          </a:p>
          <a:p>
            <a:endParaRPr lang="it-IT" dirty="0">
              <a:latin typeface="Garamond" panose="02020404030301010803" pitchFamily="18" charset="0"/>
            </a:endParaRPr>
          </a:p>
          <a:p>
            <a:pPr algn="just"/>
            <a:r>
              <a:rPr lang="de-DE" sz="2200" dirty="0" smtClean="0">
                <a:latin typeface="Garamond" panose="02020404030301010803" pitchFamily="18" charset="0"/>
              </a:rPr>
              <a:t>(a) Das </a:t>
            </a:r>
            <a:r>
              <a:rPr lang="de-DE" sz="2200" dirty="0">
                <a:latin typeface="Garamond" panose="02020404030301010803" pitchFamily="18" charset="0"/>
              </a:rPr>
              <a:t>Fräulein am Fenster verstellt </a:t>
            </a:r>
            <a:r>
              <a:rPr lang="de-DE" sz="2200" b="1" dirty="0">
                <a:latin typeface="Garamond" panose="02020404030301010803" pitchFamily="18" charset="0"/>
              </a:rPr>
              <a:t>mir</a:t>
            </a:r>
            <a:r>
              <a:rPr lang="de-DE" sz="2200" dirty="0">
                <a:latin typeface="Garamond" panose="02020404030301010803" pitchFamily="18" charset="0"/>
              </a:rPr>
              <a:t> den Blick auf die Landschaft.</a:t>
            </a:r>
            <a:endParaRPr lang="it-IT" sz="2200" dirty="0">
              <a:latin typeface="Garamond" panose="02020404030301010803" pitchFamily="18" charset="0"/>
            </a:endParaRPr>
          </a:p>
          <a:p>
            <a:pPr algn="just"/>
            <a:r>
              <a:rPr lang="de-DE" sz="2200" dirty="0" smtClean="0">
                <a:latin typeface="Garamond" panose="02020404030301010803" pitchFamily="18" charset="0"/>
              </a:rPr>
              <a:t>(b) </a:t>
            </a:r>
            <a:r>
              <a:rPr lang="de-DE" sz="2200" dirty="0">
                <a:latin typeface="Garamond" panose="02020404030301010803" pitchFamily="18" charset="0"/>
              </a:rPr>
              <a:t>Ja: die unbedingte Richtigkeit der Natur. </a:t>
            </a:r>
            <a:r>
              <a:rPr lang="de-DE" sz="2200" dirty="0" smtClean="0">
                <a:latin typeface="Garamond" panose="02020404030301010803" pitchFamily="18" charset="0"/>
              </a:rPr>
              <a:t>(c) </a:t>
            </a:r>
            <a:r>
              <a:rPr lang="de-DE" sz="2200" b="1" dirty="0">
                <a:latin typeface="Garamond" panose="02020404030301010803" pitchFamily="18" charset="0"/>
              </a:rPr>
              <a:t>Die </a:t>
            </a:r>
            <a:r>
              <a:rPr lang="de-DE" sz="2200" b="1" dirty="0" err="1">
                <a:latin typeface="Garamond" panose="02020404030301010803" pitchFamily="18" charset="0"/>
              </a:rPr>
              <a:t>Günderrode</a:t>
            </a:r>
            <a:r>
              <a:rPr lang="de-DE" sz="2200" dirty="0">
                <a:latin typeface="Garamond" panose="02020404030301010803" pitchFamily="18" charset="0"/>
              </a:rPr>
              <a:t>, überempfindlich gegen das Licht, bedeckt die Augen mit der Hand, tritt hinter den Vorhang. </a:t>
            </a:r>
            <a:r>
              <a:rPr lang="de-DE" sz="2200" dirty="0" smtClean="0">
                <a:latin typeface="Garamond" panose="02020404030301010803" pitchFamily="18" charset="0"/>
              </a:rPr>
              <a:t>(d) </a:t>
            </a:r>
            <a:r>
              <a:rPr lang="de-DE" sz="2200" dirty="0">
                <a:latin typeface="Garamond" panose="02020404030301010803" pitchFamily="18" charset="0"/>
              </a:rPr>
              <a:t>Wert ist der Schmerz, am Herzen der Menschen zu liegen, und dein Vertrauter zu sein, o Natur! </a:t>
            </a:r>
            <a:r>
              <a:rPr lang="de-DE" sz="2200" dirty="0" smtClean="0">
                <a:latin typeface="Garamond" panose="02020404030301010803" pitchFamily="18" charset="0"/>
              </a:rPr>
              <a:t>(e) </a:t>
            </a:r>
            <a:r>
              <a:rPr lang="de-DE" sz="2200" dirty="0">
                <a:latin typeface="Garamond" panose="02020404030301010803" pitchFamily="18" charset="0"/>
              </a:rPr>
              <a:t>All die Tage über geht </a:t>
            </a:r>
            <a:r>
              <a:rPr lang="de-DE" sz="2200" b="1" dirty="0">
                <a:latin typeface="Garamond" panose="02020404030301010803" pitchFamily="18" charset="0"/>
              </a:rPr>
              <a:t>mir</a:t>
            </a:r>
            <a:r>
              <a:rPr lang="de-DE" sz="2200" dirty="0">
                <a:latin typeface="Garamond" panose="02020404030301010803" pitchFamily="18" charset="0"/>
              </a:rPr>
              <a:t> die Zeile nicht aus dem Kopf. Der verrückte Dichter. Zuspruch suchen bei einem Wahnsinnigen - als </a:t>
            </a:r>
            <a:r>
              <a:rPr lang="de-DE" sz="2200" dirty="0" smtClean="0">
                <a:latin typeface="Garamond" panose="02020404030301010803" pitchFamily="18" charset="0"/>
              </a:rPr>
              <a:t>wüst</a:t>
            </a:r>
            <a:r>
              <a:rPr lang="it-IT" sz="2200" dirty="0">
                <a:latin typeface="Garamond" panose="02020404030301010803" pitchFamily="18" charset="0"/>
              </a:rPr>
              <a:t>’</a:t>
            </a:r>
            <a:r>
              <a:rPr lang="de-DE" sz="2200" dirty="0" smtClean="0">
                <a:latin typeface="Garamond" panose="02020404030301010803" pitchFamily="18" charset="0"/>
              </a:rPr>
              <a:t> </a:t>
            </a:r>
            <a:r>
              <a:rPr lang="de-DE" sz="2200" b="1" dirty="0">
                <a:latin typeface="Garamond" panose="02020404030301010803" pitchFamily="18" charset="0"/>
              </a:rPr>
              <a:t>ich</a:t>
            </a:r>
            <a:r>
              <a:rPr lang="de-DE" sz="2200" dirty="0">
                <a:latin typeface="Garamond" panose="02020404030301010803" pitchFamily="18" charset="0"/>
              </a:rPr>
              <a:t> nicht, was das bedeutet. </a:t>
            </a:r>
            <a:endParaRPr lang="de-DE" sz="2200" dirty="0" smtClean="0">
              <a:latin typeface="Garamond" panose="02020404030301010803" pitchFamily="18" charset="0"/>
            </a:endParaRPr>
          </a:p>
          <a:p>
            <a:pPr algn="just"/>
            <a:endParaRPr lang="de-DE" sz="2000" dirty="0">
              <a:latin typeface="Garamond" panose="02020404030301010803" pitchFamily="18" charset="0"/>
            </a:endParaRPr>
          </a:p>
          <a:p>
            <a:pPr marL="342900" indent="-342900">
              <a:buAutoNum type="alphaLcParenBoth"/>
            </a:pPr>
            <a:r>
              <a:rPr lang="de-DE" sz="2200" dirty="0" err="1" smtClean="0">
                <a:latin typeface="Garamond" panose="02020404030301010803" pitchFamily="18" charset="0"/>
              </a:rPr>
              <a:t>parla</a:t>
            </a:r>
            <a:r>
              <a:rPr lang="de-DE" sz="2200" dirty="0" smtClean="0">
                <a:latin typeface="Garamond" panose="02020404030301010803" pitchFamily="18" charset="0"/>
              </a:rPr>
              <a:t> Kleist (</a:t>
            </a:r>
            <a:r>
              <a:rPr lang="de-DE" sz="2200" b="1" dirty="0" smtClean="0">
                <a:latin typeface="Garamond" panose="02020404030301010803" pitchFamily="18" charset="0"/>
              </a:rPr>
              <a:t>ich</a:t>
            </a:r>
            <a:r>
              <a:rPr lang="de-DE" sz="2200" dirty="0" smtClean="0">
                <a:latin typeface="Garamond" panose="02020404030301010803" pitchFamily="18" charset="0"/>
              </a:rPr>
              <a:t>)</a:t>
            </a:r>
          </a:p>
          <a:p>
            <a:pPr marL="342900" indent="-342900">
              <a:buAutoNum type="alphaLcParenBoth"/>
            </a:pPr>
            <a:r>
              <a:rPr lang="de-DE" sz="2200" dirty="0" err="1" smtClean="0">
                <a:latin typeface="Garamond" panose="02020404030301010803" pitchFamily="18" charset="0"/>
              </a:rPr>
              <a:t>parla</a:t>
            </a:r>
            <a:r>
              <a:rPr lang="de-DE" sz="2200" dirty="0" smtClean="0">
                <a:latin typeface="Garamond" panose="02020404030301010803" pitchFamily="18" charset="0"/>
              </a:rPr>
              <a:t> Kleist, </a:t>
            </a:r>
            <a:r>
              <a:rPr lang="it-IT" sz="2200" dirty="0" err="1" smtClean="0">
                <a:latin typeface="Garamond" panose="02020404030301010803" pitchFamily="18" charset="0"/>
              </a:rPr>
              <a:t>Günderrode</a:t>
            </a:r>
            <a:r>
              <a:rPr lang="it-IT" sz="2200" dirty="0" smtClean="0">
                <a:latin typeface="Garamond" panose="02020404030301010803" pitchFamily="18" charset="0"/>
              </a:rPr>
              <a:t> o il </a:t>
            </a:r>
            <a:r>
              <a:rPr lang="it-IT" sz="2200" dirty="0">
                <a:latin typeface="Garamond" panose="02020404030301010803" pitchFamily="18" charset="0"/>
              </a:rPr>
              <a:t>«noi»</a:t>
            </a:r>
            <a:r>
              <a:rPr lang="de-DE" sz="2200" dirty="0" smtClean="0">
                <a:latin typeface="Garamond" panose="02020404030301010803" pitchFamily="18" charset="0"/>
              </a:rPr>
              <a:t>? (</a:t>
            </a:r>
            <a:r>
              <a:rPr lang="de-DE" sz="2200" dirty="0" err="1" smtClean="0">
                <a:latin typeface="Garamond" panose="02020404030301010803" pitchFamily="18" charset="0"/>
              </a:rPr>
              <a:t>frase</a:t>
            </a:r>
            <a:r>
              <a:rPr lang="de-DE" sz="2200" dirty="0" smtClean="0">
                <a:latin typeface="Garamond" panose="02020404030301010803" pitchFamily="18" charset="0"/>
              </a:rPr>
              <a:t> nominale)</a:t>
            </a:r>
          </a:p>
          <a:p>
            <a:pPr marL="342900" indent="-342900">
              <a:buAutoNum type="alphaLcParenBoth"/>
            </a:pPr>
            <a:r>
              <a:rPr lang="de-DE" sz="2200" dirty="0" err="1" smtClean="0">
                <a:latin typeface="Garamond" panose="02020404030301010803" pitchFamily="18" charset="0"/>
              </a:rPr>
              <a:t>parla</a:t>
            </a:r>
            <a:r>
              <a:rPr lang="de-DE" sz="2200" dirty="0" smtClean="0">
                <a:latin typeface="Garamond" panose="02020404030301010803" pitchFamily="18" charset="0"/>
              </a:rPr>
              <a:t> </a:t>
            </a:r>
            <a:r>
              <a:rPr lang="de-DE" sz="2200" dirty="0" err="1" smtClean="0">
                <a:latin typeface="Garamond" panose="02020404030301010803" pitchFamily="18" charset="0"/>
              </a:rPr>
              <a:t>il</a:t>
            </a:r>
            <a:r>
              <a:rPr lang="de-DE" sz="2200" dirty="0" smtClean="0">
                <a:latin typeface="Garamond" panose="02020404030301010803" pitchFamily="18" charset="0"/>
              </a:rPr>
              <a:t> </a:t>
            </a:r>
            <a:r>
              <a:rPr lang="it-IT" sz="2200" dirty="0">
                <a:latin typeface="Garamond" panose="02020404030301010803" pitchFamily="18" charset="0"/>
              </a:rPr>
              <a:t>«noi</a:t>
            </a:r>
            <a:r>
              <a:rPr lang="it-IT" sz="2200" dirty="0" smtClean="0">
                <a:latin typeface="Garamond" panose="02020404030301010803" pitchFamily="18" charset="0"/>
              </a:rPr>
              <a:t>» (</a:t>
            </a:r>
            <a:r>
              <a:rPr lang="it-IT" sz="2200" b="1" dirty="0" err="1" smtClean="0">
                <a:latin typeface="Garamond" panose="02020404030301010803" pitchFamily="18" charset="0"/>
              </a:rPr>
              <a:t>sie</a:t>
            </a:r>
            <a:r>
              <a:rPr lang="it-IT" sz="2200" dirty="0" smtClean="0">
                <a:latin typeface="Garamond" panose="02020404030301010803" pitchFamily="18" charset="0"/>
              </a:rPr>
              <a:t>)</a:t>
            </a:r>
          </a:p>
          <a:p>
            <a:pPr marL="342900" indent="-342900">
              <a:buAutoNum type="alphaLcParenBoth"/>
            </a:pPr>
            <a:r>
              <a:rPr lang="it-IT" sz="2200" dirty="0" smtClean="0">
                <a:latin typeface="Garamond" panose="02020404030301010803" pitchFamily="18" charset="0"/>
              </a:rPr>
              <a:t>parla </a:t>
            </a:r>
            <a:r>
              <a:rPr lang="it-IT" sz="2200" dirty="0" err="1" smtClean="0">
                <a:latin typeface="Garamond" panose="02020404030301010803" pitchFamily="18" charset="0"/>
              </a:rPr>
              <a:t>Günderrode</a:t>
            </a:r>
            <a:r>
              <a:rPr lang="it-IT" sz="2200" dirty="0" smtClean="0">
                <a:latin typeface="Garamond" panose="02020404030301010803" pitchFamily="18" charset="0"/>
              </a:rPr>
              <a:t>: citazione </a:t>
            </a:r>
            <a:r>
              <a:rPr lang="it-IT" sz="2200" dirty="0">
                <a:latin typeface="Garamond" panose="02020404030301010803" pitchFamily="18" charset="0"/>
              </a:rPr>
              <a:t>da H</a:t>
            </a:r>
            <a:r>
              <a:rPr lang="de-DE" sz="2200" dirty="0">
                <a:latin typeface="Garamond" panose="02020404030301010803" pitchFamily="18" charset="0"/>
              </a:rPr>
              <a:t>ö</a:t>
            </a:r>
            <a:r>
              <a:rPr lang="it-IT" sz="2200" dirty="0" err="1" smtClean="0">
                <a:latin typeface="Garamond" panose="02020404030301010803" pitchFamily="18" charset="0"/>
              </a:rPr>
              <a:t>lderlin</a:t>
            </a:r>
            <a:r>
              <a:rPr lang="it-IT" sz="2200" dirty="0" smtClean="0">
                <a:latin typeface="Garamond" panose="02020404030301010803" pitchFamily="18" charset="0"/>
              </a:rPr>
              <a:t> (frase vocativa)</a:t>
            </a:r>
            <a:endParaRPr lang="it-IT" sz="2200" dirty="0">
              <a:latin typeface="Garamond" panose="02020404030301010803" pitchFamily="18" charset="0"/>
            </a:endParaRPr>
          </a:p>
          <a:p>
            <a:pPr marL="342900" indent="-342900">
              <a:buAutoNum type="alphaLcParenBoth"/>
            </a:pPr>
            <a:r>
              <a:rPr lang="it-IT" sz="2200" dirty="0" smtClean="0">
                <a:latin typeface="Garamond" panose="02020404030301010803" pitchFamily="18" charset="0"/>
              </a:rPr>
              <a:t>parla </a:t>
            </a:r>
            <a:r>
              <a:rPr lang="it-IT" sz="2200" dirty="0" err="1" smtClean="0">
                <a:latin typeface="Garamond" panose="02020404030301010803" pitchFamily="18" charset="0"/>
              </a:rPr>
              <a:t>Günderrode</a:t>
            </a:r>
            <a:r>
              <a:rPr lang="it-IT" sz="2200" dirty="0" smtClean="0">
                <a:latin typeface="Garamond" panose="02020404030301010803" pitchFamily="18" charset="0"/>
              </a:rPr>
              <a:t> (</a:t>
            </a:r>
            <a:r>
              <a:rPr lang="it-IT" sz="2200" b="1" dirty="0" err="1" smtClean="0">
                <a:latin typeface="Garamond" panose="02020404030301010803" pitchFamily="18" charset="0"/>
              </a:rPr>
              <a:t>ich</a:t>
            </a:r>
            <a:r>
              <a:rPr lang="it-IT" sz="2200" dirty="0" smtClean="0">
                <a:latin typeface="Garamond" panose="02020404030301010803" pitchFamily="18" charset="0"/>
              </a:rPr>
              <a:t>)</a:t>
            </a:r>
            <a:endParaRPr lang="it-IT" sz="2200" dirty="0">
              <a:latin typeface="Garamond" panose="02020404030301010803" pitchFamily="18" charset="0"/>
            </a:endParaRPr>
          </a:p>
          <a:p>
            <a:endParaRPr lang="it-IT" dirty="0"/>
          </a:p>
        </p:txBody>
      </p:sp>
    </p:spTree>
    <p:extLst>
      <p:ext uri="{BB962C8B-B14F-4D97-AF65-F5344CB8AC3E}">
        <p14:creationId xmlns:p14="http://schemas.microsoft.com/office/powerpoint/2010/main" val="69292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280920" cy="6647974"/>
          </a:xfrm>
          <a:prstGeom prst="rect">
            <a:avLst/>
          </a:prstGeom>
          <a:noFill/>
        </p:spPr>
        <p:txBody>
          <a:bodyPr wrap="square" rtlCol="0">
            <a:spAutoFit/>
          </a:bodyPr>
          <a:lstStyle/>
          <a:p>
            <a:pPr algn="ctr"/>
            <a:r>
              <a:rPr lang="it-IT" sz="2400" b="1" dirty="0" smtClean="0">
                <a:latin typeface="Garamond" panose="02020404030301010803" pitchFamily="18" charset="0"/>
              </a:rPr>
              <a:t>4. L’architettura del racconto</a:t>
            </a:r>
          </a:p>
          <a:p>
            <a:pPr algn="ctr"/>
            <a:endParaRPr lang="it-IT" sz="1400" dirty="0">
              <a:latin typeface="Garamond" panose="02020404030301010803" pitchFamily="18" charset="0"/>
            </a:endParaRPr>
          </a:p>
          <a:p>
            <a:pPr algn="ctr"/>
            <a:r>
              <a:rPr lang="it-IT" sz="2200" dirty="0" smtClean="0">
                <a:latin typeface="Garamond" panose="02020404030301010803" pitchFamily="18" charset="0"/>
              </a:rPr>
              <a:t>Prologo:</a:t>
            </a:r>
            <a:br>
              <a:rPr lang="it-IT" sz="2200" dirty="0" smtClean="0">
                <a:latin typeface="Garamond" panose="02020404030301010803" pitchFamily="18" charset="0"/>
              </a:rPr>
            </a:br>
            <a:r>
              <a:rPr lang="it-IT" sz="2200" dirty="0" smtClean="0">
                <a:latin typeface="Garamond" panose="02020404030301010803" pitchFamily="18" charset="0"/>
              </a:rPr>
              <a:t>l’</a:t>
            </a:r>
            <a:r>
              <a:rPr lang="it-IT" sz="2200" b="1" dirty="0" smtClean="0">
                <a:solidFill>
                  <a:srgbClr val="00B050"/>
                </a:solidFill>
                <a:latin typeface="Garamond" panose="02020404030301010803" pitchFamily="18" charset="0"/>
              </a:rPr>
              <a:t>io narrante</a:t>
            </a:r>
            <a:r>
              <a:rPr lang="it-IT" sz="2200" dirty="0" smtClean="0">
                <a:latin typeface="Garamond" panose="02020404030301010803" pitchFamily="18" charset="0"/>
              </a:rPr>
              <a:t> evoca le figure di Kleist e </a:t>
            </a:r>
            <a:r>
              <a:rPr lang="it-IT" sz="2200" dirty="0" err="1" smtClean="0">
                <a:latin typeface="Garamond" panose="02020404030301010803" pitchFamily="18" charset="0"/>
              </a:rPr>
              <a:t>Günderrode</a:t>
            </a:r>
            <a:endParaRPr lang="it-IT" sz="2200" dirty="0" smtClean="0">
              <a:latin typeface="Garamond" panose="02020404030301010803" pitchFamily="18" charset="0"/>
            </a:endParaRPr>
          </a:p>
          <a:p>
            <a:pPr algn="ctr"/>
            <a:endParaRPr lang="it-IT" sz="1400" dirty="0">
              <a:latin typeface="Garamond" panose="02020404030301010803" pitchFamily="18" charset="0"/>
            </a:endParaRPr>
          </a:p>
          <a:p>
            <a:pPr algn="ctr"/>
            <a:r>
              <a:rPr lang="it-IT" sz="2200" dirty="0" smtClean="0">
                <a:latin typeface="Garamond" panose="02020404030301010803" pitchFamily="18" charset="0"/>
              </a:rPr>
              <a:t>Prima sezione: </a:t>
            </a:r>
            <a:r>
              <a:rPr lang="it-IT" sz="2200" dirty="0">
                <a:latin typeface="Garamond" panose="02020404030301010803" pitchFamily="18" charset="0"/>
              </a:rPr>
              <a:t/>
            </a:r>
            <a:br>
              <a:rPr lang="it-IT" sz="2200" dirty="0">
                <a:latin typeface="Garamond" panose="02020404030301010803" pitchFamily="18" charset="0"/>
              </a:rPr>
            </a:br>
            <a:r>
              <a:rPr lang="it-IT" sz="2200" dirty="0">
                <a:latin typeface="Garamond" panose="02020404030301010803" pitchFamily="18" charset="0"/>
              </a:rPr>
              <a:t>l’io narrante </a:t>
            </a:r>
            <a:r>
              <a:rPr lang="it-IT" sz="2200" dirty="0" smtClean="0">
                <a:latin typeface="Garamond" panose="02020404030301010803" pitchFamily="18" charset="0"/>
              </a:rPr>
              <a:t>assume </a:t>
            </a:r>
            <a:r>
              <a:rPr lang="it-IT" sz="2200" dirty="0">
                <a:latin typeface="Garamond" panose="02020404030301010803" pitchFamily="18" charset="0"/>
              </a:rPr>
              <a:t>alternativamente </a:t>
            </a:r>
            <a:r>
              <a:rPr lang="it-IT" sz="2200" dirty="0" smtClean="0">
                <a:latin typeface="Garamond" panose="02020404030301010803" pitchFamily="18" charset="0"/>
              </a:rPr>
              <a:t>il </a:t>
            </a:r>
            <a:r>
              <a:rPr lang="it-IT" sz="2200" dirty="0">
                <a:latin typeface="Garamond" panose="02020404030301010803" pitchFamily="18" charset="0"/>
              </a:rPr>
              <a:t>punto di vista </a:t>
            </a:r>
            <a:r>
              <a:rPr lang="it-IT" sz="2200" dirty="0" smtClean="0">
                <a:latin typeface="Garamond" panose="02020404030301010803" pitchFamily="18" charset="0"/>
              </a:rPr>
              <a:t/>
            </a:r>
            <a:br>
              <a:rPr lang="it-IT" sz="2200" dirty="0" smtClean="0">
                <a:latin typeface="Garamond" panose="02020404030301010803" pitchFamily="18" charset="0"/>
              </a:rPr>
            </a:br>
            <a:r>
              <a:rPr lang="it-IT" sz="2200" dirty="0" smtClean="0">
                <a:latin typeface="Garamond" panose="02020404030301010803" pitchFamily="18" charset="0"/>
              </a:rPr>
              <a:t>di </a:t>
            </a:r>
            <a:r>
              <a:rPr lang="it-IT" sz="2200" b="1" dirty="0">
                <a:solidFill>
                  <a:srgbClr val="0070C0"/>
                </a:solidFill>
                <a:latin typeface="Garamond" panose="02020404030301010803" pitchFamily="18" charset="0"/>
              </a:rPr>
              <a:t>Kleist</a:t>
            </a:r>
            <a:r>
              <a:rPr lang="it-IT" sz="2200" dirty="0">
                <a:latin typeface="Garamond" panose="02020404030301010803" pitchFamily="18" charset="0"/>
              </a:rPr>
              <a:t> o di </a:t>
            </a:r>
            <a:r>
              <a:rPr lang="it-IT" sz="2200" b="1" dirty="0" err="1">
                <a:solidFill>
                  <a:srgbClr val="C00000"/>
                </a:solidFill>
                <a:latin typeface="Garamond" panose="02020404030301010803" pitchFamily="18" charset="0"/>
              </a:rPr>
              <a:t>Günderrode</a:t>
            </a:r>
            <a:r>
              <a:rPr lang="it-IT" sz="2200" dirty="0">
                <a:latin typeface="Garamond" panose="02020404030301010803" pitchFamily="18" charset="0"/>
              </a:rPr>
              <a:t/>
            </a:r>
            <a:br>
              <a:rPr lang="it-IT" sz="2200" dirty="0">
                <a:latin typeface="Garamond" panose="02020404030301010803" pitchFamily="18" charset="0"/>
              </a:rPr>
            </a:br>
            <a:r>
              <a:rPr lang="it-IT" sz="2200" dirty="0">
                <a:latin typeface="Garamond" panose="02020404030301010803" pitchFamily="18" charset="0"/>
              </a:rPr>
              <a:t>(gli io di Kleist e </a:t>
            </a:r>
            <a:r>
              <a:rPr lang="it-IT" sz="2200" dirty="0" err="1">
                <a:latin typeface="Garamond" panose="02020404030301010803" pitchFamily="18" charset="0"/>
              </a:rPr>
              <a:t>Günderrode</a:t>
            </a:r>
            <a:r>
              <a:rPr lang="it-IT" sz="2200" dirty="0">
                <a:latin typeface="Garamond" panose="02020404030301010803" pitchFamily="18" charset="0"/>
              </a:rPr>
              <a:t> sono </a:t>
            </a:r>
            <a:r>
              <a:rPr lang="it-IT" sz="2200" dirty="0" smtClean="0">
                <a:latin typeface="Garamond" panose="02020404030301010803" pitchFamily="18" charset="0"/>
              </a:rPr>
              <a:t>isolati e marginali - dominati)</a:t>
            </a:r>
            <a:endParaRPr lang="it-IT" sz="2200" dirty="0">
              <a:latin typeface="Garamond" panose="02020404030301010803" pitchFamily="18" charset="0"/>
            </a:endParaRPr>
          </a:p>
          <a:p>
            <a:pPr algn="ctr"/>
            <a:endParaRPr lang="it-IT" sz="1200" dirty="0" smtClean="0">
              <a:latin typeface="Garamond" panose="02020404030301010803" pitchFamily="18" charset="0"/>
            </a:endParaRPr>
          </a:p>
          <a:p>
            <a:pPr algn="ctr"/>
            <a:r>
              <a:rPr lang="it-IT" sz="2200" dirty="0">
                <a:latin typeface="Garamond" panose="02020404030301010803" pitchFamily="18" charset="0"/>
              </a:rPr>
              <a:t>Seconda </a:t>
            </a:r>
            <a:r>
              <a:rPr lang="it-IT" sz="2200" dirty="0" smtClean="0">
                <a:latin typeface="Garamond" panose="02020404030301010803" pitchFamily="18" charset="0"/>
              </a:rPr>
              <a:t>sezione:</a:t>
            </a:r>
            <a:r>
              <a:rPr lang="it-IT" sz="2200" dirty="0">
                <a:latin typeface="Garamond" panose="02020404030301010803" pitchFamily="18" charset="0"/>
              </a:rPr>
              <a:t/>
            </a:r>
            <a:br>
              <a:rPr lang="it-IT" sz="2200" dirty="0">
                <a:latin typeface="Garamond" panose="02020404030301010803" pitchFamily="18" charset="0"/>
              </a:rPr>
            </a:br>
            <a:r>
              <a:rPr lang="it-IT" sz="2200" dirty="0">
                <a:latin typeface="Garamond" panose="02020404030301010803" pitchFamily="18" charset="0"/>
              </a:rPr>
              <a:t>l’io narrante </a:t>
            </a:r>
            <a:r>
              <a:rPr lang="it-IT" sz="2200" dirty="0" smtClean="0">
                <a:latin typeface="Garamond" panose="02020404030301010803" pitchFamily="18" charset="0"/>
              </a:rPr>
              <a:t>assume un punto di vista equidistante </a:t>
            </a:r>
            <a:br>
              <a:rPr lang="it-IT" sz="2200" dirty="0" smtClean="0">
                <a:latin typeface="Garamond" panose="02020404030301010803" pitchFamily="18" charset="0"/>
              </a:rPr>
            </a:br>
            <a:r>
              <a:rPr lang="it-IT" sz="2200" dirty="0" smtClean="0">
                <a:latin typeface="Garamond" panose="02020404030301010803" pitchFamily="18" charset="0"/>
              </a:rPr>
              <a:t>da Kleist </a:t>
            </a:r>
            <a:r>
              <a:rPr lang="it-IT" sz="2200" dirty="0">
                <a:latin typeface="Garamond" panose="02020404030301010803" pitchFamily="18" charset="0"/>
              </a:rPr>
              <a:t>e </a:t>
            </a:r>
            <a:r>
              <a:rPr lang="it-IT" sz="2200" dirty="0" err="1">
                <a:latin typeface="Garamond" panose="02020404030301010803" pitchFamily="18" charset="0"/>
              </a:rPr>
              <a:t>Günderrode</a:t>
            </a:r>
            <a:r>
              <a:rPr lang="it-IT" sz="2200" dirty="0">
                <a:latin typeface="Garamond" panose="02020404030301010803" pitchFamily="18" charset="0"/>
              </a:rPr>
              <a:t>, mettendoli in </a:t>
            </a:r>
            <a:r>
              <a:rPr lang="it-IT" sz="2200" b="1" dirty="0">
                <a:solidFill>
                  <a:srgbClr val="7030A0"/>
                </a:solidFill>
                <a:latin typeface="Garamond" panose="02020404030301010803" pitchFamily="18" charset="0"/>
              </a:rPr>
              <a:t>dialogo</a:t>
            </a:r>
            <a:r>
              <a:rPr lang="it-IT" sz="2200" dirty="0">
                <a:latin typeface="Garamond" panose="02020404030301010803" pitchFamily="18" charset="0"/>
              </a:rPr>
              <a:t> </a:t>
            </a:r>
            <a:r>
              <a:rPr lang="it-IT" sz="2200" dirty="0" smtClean="0">
                <a:latin typeface="Garamond" panose="02020404030301010803" pitchFamily="18" charset="0"/>
              </a:rPr>
              <a:t>tra loro</a:t>
            </a:r>
            <a:r>
              <a:rPr lang="it-IT" sz="2200" dirty="0">
                <a:latin typeface="Garamond" panose="02020404030301010803" pitchFamily="18" charset="0"/>
              </a:rPr>
              <a:t/>
            </a:r>
            <a:br>
              <a:rPr lang="it-IT" sz="2200" dirty="0">
                <a:latin typeface="Garamond" panose="02020404030301010803" pitchFamily="18" charset="0"/>
              </a:rPr>
            </a:br>
            <a:r>
              <a:rPr lang="it-IT" sz="2200" dirty="0">
                <a:latin typeface="Garamond" panose="02020404030301010803" pitchFamily="18" charset="0"/>
              </a:rPr>
              <a:t>(gli io di Kleist e </a:t>
            </a:r>
            <a:r>
              <a:rPr lang="it-IT" sz="2200" dirty="0" err="1">
                <a:latin typeface="Garamond" panose="02020404030301010803" pitchFamily="18" charset="0"/>
              </a:rPr>
              <a:t>Günderrode</a:t>
            </a:r>
            <a:r>
              <a:rPr lang="it-IT" sz="2200" dirty="0">
                <a:latin typeface="Garamond" panose="02020404030301010803" pitchFamily="18" charset="0"/>
              </a:rPr>
              <a:t> si incontrano, e dicono </a:t>
            </a:r>
            <a:r>
              <a:rPr lang="it-IT" sz="2200" dirty="0" smtClean="0">
                <a:latin typeface="Garamond" panose="02020404030301010803" pitchFamily="18" charset="0"/>
              </a:rPr>
              <a:t>«</a:t>
            </a:r>
            <a:r>
              <a:rPr lang="it-IT" sz="2200" dirty="0">
                <a:latin typeface="Garamond" panose="02020404030301010803" pitchFamily="18" charset="0"/>
              </a:rPr>
              <a:t>noi»)</a:t>
            </a:r>
          </a:p>
          <a:p>
            <a:pPr algn="ctr"/>
            <a:endParaRPr lang="it-IT" sz="1400" dirty="0" smtClean="0">
              <a:latin typeface="Garamond" panose="02020404030301010803" pitchFamily="18" charset="0"/>
            </a:endParaRPr>
          </a:p>
          <a:p>
            <a:pPr algn="ctr"/>
            <a:r>
              <a:rPr lang="it-IT" sz="2200" dirty="0">
                <a:latin typeface="Garamond" panose="02020404030301010803" pitchFamily="18" charset="0"/>
              </a:rPr>
              <a:t>Terza </a:t>
            </a:r>
            <a:r>
              <a:rPr lang="it-IT" sz="2200" dirty="0" smtClean="0">
                <a:latin typeface="Garamond" panose="02020404030301010803" pitchFamily="18" charset="0"/>
              </a:rPr>
              <a:t>sezione:</a:t>
            </a:r>
            <a:r>
              <a:rPr lang="it-IT" sz="2200" dirty="0">
                <a:latin typeface="Garamond" panose="02020404030301010803" pitchFamily="18" charset="0"/>
              </a:rPr>
              <a:t/>
            </a:r>
            <a:br>
              <a:rPr lang="it-IT" sz="2200" dirty="0">
                <a:latin typeface="Garamond" panose="02020404030301010803" pitchFamily="18" charset="0"/>
              </a:rPr>
            </a:br>
            <a:r>
              <a:rPr lang="it-IT" sz="2200" dirty="0">
                <a:latin typeface="Garamond" panose="02020404030301010803" pitchFamily="18" charset="0"/>
              </a:rPr>
              <a:t>l’io narrante </a:t>
            </a:r>
            <a:r>
              <a:rPr lang="it-IT" sz="2200" dirty="0" smtClean="0">
                <a:latin typeface="Garamond" panose="02020404030301010803" pitchFamily="18" charset="0"/>
              </a:rPr>
              <a:t>fonde </a:t>
            </a:r>
            <a:r>
              <a:rPr lang="it-IT" sz="2200" dirty="0">
                <a:latin typeface="Garamond" panose="02020404030301010803" pitchFamily="18" charset="0"/>
              </a:rPr>
              <a:t>in un unico «noi» </a:t>
            </a:r>
            <a:r>
              <a:rPr lang="it-IT" sz="2200" dirty="0" smtClean="0">
                <a:latin typeface="Garamond" panose="02020404030301010803" pitchFamily="18" charset="0"/>
              </a:rPr>
              <a:t>i </a:t>
            </a:r>
            <a:r>
              <a:rPr lang="it-IT" sz="2200" dirty="0">
                <a:latin typeface="Garamond" panose="02020404030301010803" pitchFamily="18" charset="0"/>
              </a:rPr>
              <a:t>punti di vista </a:t>
            </a:r>
            <a:r>
              <a:rPr lang="it-IT" sz="2200" dirty="0" smtClean="0">
                <a:latin typeface="Garamond" panose="02020404030301010803" pitchFamily="18" charset="0"/>
              </a:rPr>
              <a:t/>
            </a:r>
            <a:br>
              <a:rPr lang="it-IT" sz="2200" dirty="0" smtClean="0">
                <a:latin typeface="Garamond" panose="02020404030301010803" pitchFamily="18" charset="0"/>
              </a:rPr>
            </a:br>
            <a:r>
              <a:rPr lang="it-IT" sz="2200" b="1" dirty="0" smtClean="0">
                <a:solidFill>
                  <a:srgbClr val="7030A0"/>
                </a:solidFill>
                <a:latin typeface="Garamond" panose="02020404030301010803" pitchFamily="18" charset="0"/>
              </a:rPr>
              <a:t>di Kleist e di </a:t>
            </a:r>
            <a:r>
              <a:rPr lang="it-IT" sz="2200" b="1" dirty="0" err="1" smtClean="0">
                <a:solidFill>
                  <a:srgbClr val="7030A0"/>
                </a:solidFill>
                <a:latin typeface="Garamond" panose="02020404030301010803" pitchFamily="18" charset="0"/>
              </a:rPr>
              <a:t>Günderrode</a:t>
            </a:r>
            <a:r>
              <a:rPr lang="it-IT" sz="2200" dirty="0" smtClean="0">
                <a:latin typeface="Garamond" panose="02020404030301010803" pitchFamily="18" charset="0"/>
              </a:rPr>
              <a:t> </a:t>
            </a:r>
            <a:r>
              <a:rPr lang="it-IT" sz="2200" dirty="0">
                <a:latin typeface="Garamond" panose="02020404030301010803" pitchFamily="18" charset="0"/>
              </a:rPr>
              <a:t>e </a:t>
            </a:r>
            <a:r>
              <a:rPr lang="it-IT" sz="2200" dirty="0" smtClean="0">
                <a:latin typeface="Garamond" panose="02020404030301010803" pitchFamily="18" charset="0"/>
              </a:rPr>
              <a:t>il </a:t>
            </a:r>
            <a:r>
              <a:rPr lang="it-IT" sz="2200" b="1" dirty="0" smtClean="0">
                <a:solidFill>
                  <a:srgbClr val="00B050"/>
                </a:solidFill>
                <a:latin typeface="Garamond" panose="02020404030301010803" pitchFamily="18" charset="0"/>
              </a:rPr>
              <a:t>proprio</a:t>
            </a:r>
            <a:r>
              <a:rPr lang="it-IT" sz="2200" dirty="0" smtClean="0">
                <a:latin typeface="Garamond" panose="02020404030301010803" pitchFamily="18" charset="0"/>
              </a:rPr>
              <a:t> </a:t>
            </a:r>
            <a:r>
              <a:rPr lang="it-IT" sz="2200" dirty="0">
                <a:latin typeface="Garamond" panose="02020404030301010803" pitchFamily="18" charset="0"/>
              </a:rPr>
              <a:t/>
            </a:r>
            <a:br>
              <a:rPr lang="it-IT" sz="2200" dirty="0">
                <a:latin typeface="Garamond" panose="02020404030301010803" pitchFamily="18" charset="0"/>
              </a:rPr>
            </a:br>
            <a:r>
              <a:rPr lang="it-IT" sz="2200" dirty="0">
                <a:latin typeface="Garamond" panose="02020404030301010803" pitchFamily="18" charset="0"/>
              </a:rPr>
              <a:t>(gli io di Kleist e </a:t>
            </a:r>
            <a:r>
              <a:rPr lang="it-IT" sz="2200" dirty="0" err="1">
                <a:latin typeface="Garamond" panose="02020404030301010803" pitchFamily="18" charset="0"/>
              </a:rPr>
              <a:t>Günderrode</a:t>
            </a:r>
            <a:r>
              <a:rPr lang="it-IT" sz="2200" dirty="0">
                <a:latin typeface="Garamond" panose="02020404030301010803" pitchFamily="18" charset="0"/>
              </a:rPr>
              <a:t> </a:t>
            </a:r>
            <a:r>
              <a:rPr lang="it-IT" sz="2200" dirty="0" smtClean="0">
                <a:latin typeface="Garamond" panose="02020404030301010803" pitchFamily="18" charset="0"/>
              </a:rPr>
              <a:t>si uniscono a quello dell’io narrante,</a:t>
            </a:r>
            <a:br>
              <a:rPr lang="it-IT" sz="2200" dirty="0" smtClean="0">
                <a:latin typeface="Garamond" panose="02020404030301010803" pitchFamily="18" charset="0"/>
              </a:rPr>
            </a:br>
            <a:r>
              <a:rPr lang="it-IT" sz="2200" dirty="0" smtClean="0">
                <a:latin typeface="Garamond" panose="02020404030301010803" pitchFamily="18" charset="0"/>
              </a:rPr>
              <a:t> e diventano centrali</a:t>
            </a:r>
            <a:r>
              <a:rPr lang="it-IT" sz="2200" dirty="0">
                <a:latin typeface="Garamond" panose="02020404030301010803" pitchFamily="18" charset="0"/>
              </a:rPr>
              <a:t> </a:t>
            </a:r>
            <a:r>
              <a:rPr lang="it-IT" sz="2200" dirty="0" smtClean="0">
                <a:latin typeface="Garamond" panose="02020404030301010803" pitchFamily="18" charset="0"/>
              </a:rPr>
              <a:t>- dominanti)</a:t>
            </a:r>
            <a:endParaRPr lang="it-IT" sz="2200" dirty="0">
              <a:latin typeface="Garamond" panose="02020404030301010803" pitchFamily="18" charset="0"/>
            </a:endParaRPr>
          </a:p>
          <a:p>
            <a:endParaRPr lang="it-IT" dirty="0">
              <a:latin typeface="Garamond" panose="02020404030301010803" pitchFamily="18" charset="0"/>
            </a:endParaRPr>
          </a:p>
        </p:txBody>
      </p:sp>
    </p:spTree>
    <p:extLst>
      <p:ext uri="{BB962C8B-B14F-4D97-AF65-F5344CB8AC3E}">
        <p14:creationId xmlns:p14="http://schemas.microsoft.com/office/powerpoint/2010/main" val="4126241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692696"/>
            <a:ext cx="7848872" cy="5816977"/>
          </a:xfrm>
          <a:prstGeom prst="rect">
            <a:avLst/>
          </a:prstGeom>
        </p:spPr>
        <p:txBody>
          <a:bodyPr wrap="square">
            <a:spAutoFit/>
          </a:bodyPr>
          <a:lstStyle/>
          <a:p>
            <a:pPr algn="ctr"/>
            <a:r>
              <a:rPr lang="it-IT" sz="2400" dirty="0">
                <a:latin typeface="Garamond" panose="02020404030301010803" pitchFamily="18" charset="0"/>
              </a:rPr>
              <a:t>Prologo:</a:t>
            </a:r>
            <a:br>
              <a:rPr lang="it-IT" sz="2400" dirty="0">
                <a:latin typeface="Garamond" panose="02020404030301010803" pitchFamily="18" charset="0"/>
              </a:rPr>
            </a:br>
            <a:r>
              <a:rPr lang="it-IT" sz="2400" dirty="0">
                <a:latin typeface="Garamond" panose="02020404030301010803" pitchFamily="18" charset="0"/>
              </a:rPr>
              <a:t>l’</a:t>
            </a:r>
            <a:r>
              <a:rPr lang="it-IT" sz="2400" b="1" dirty="0">
                <a:solidFill>
                  <a:srgbClr val="00B050"/>
                </a:solidFill>
                <a:latin typeface="Garamond" panose="02020404030301010803" pitchFamily="18" charset="0"/>
              </a:rPr>
              <a:t>io narrante</a:t>
            </a:r>
            <a:r>
              <a:rPr lang="it-IT" sz="2400" dirty="0">
                <a:latin typeface="Garamond" panose="02020404030301010803" pitchFamily="18" charset="0"/>
              </a:rPr>
              <a:t> evoca le figure di Kleist e </a:t>
            </a:r>
            <a:r>
              <a:rPr lang="it-IT" sz="2400" dirty="0" err="1" smtClean="0">
                <a:latin typeface="Garamond" panose="02020404030301010803" pitchFamily="18" charset="0"/>
              </a:rPr>
              <a:t>Günderrode</a:t>
            </a:r>
            <a:endParaRPr lang="it-IT" sz="2400" dirty="0" smtClean="0">
              <a:latin typeface="Garamond" panose="02020404030301010803" pitchFamily="18" charset="0"/>
            </a:endParaRPr>
          </a:p>
          <a:p>
            <a:endParaRPr lang="it-IT" sz="2400" dirty="0">
              <a:latin typeface="Garamond" panose="02020404030301010803" pitchFamily="18" charset="0"/>
            </a:endParaRPr>
          </a:p>
          <a:p>
            <a:r>
              <a:rPr lang="it-IT" sz="2400" dirty="0">
                <a:solidFill>
                  <a:srgbClr val="0070C0"/>
                </a:solidFill>
                <a:latin typeface="Garamond" panose="02020404030301010803" pitchFamily="18" charset="0"/>
              </a:rPr>
              <a:t>5 </a:t>
            </a:r>
            <a:r>
              <a:rPr lang="it-IT" sz="2400" i="1" dirty="0" err="1">
                <a:solidFill>
                  <a:srgbClr val="0070C0"/>
                </a:solidFill>
                <a:latin typeface="Garamond" panose="02020404030301010803" pitchFamily="18" charset="0"/>
              </a:rPr>
              <a:t>Ich</a:t>
            </a:r>
            <a:r>
              <a:rPr lang="it-IT" sz="2400" i="1" dirty="0">
                <a:solidFill>
                  <a:srgbClr val="0070C0"/>
                </a:solidFill>
                <a:latin typeface="Garamond" panose="02020404030301010803" pitchFamily="18" charset="0"/>
              </a:rPr>
              <a:t> </a:t>
            </a:r>
            <a:r>
              <a:rPr lang="it-IT" sz="2400" i="1" dirty="0" err="1">
                <a:solidFill>
                  <a:srgbClr val="0070C0"/>
                </a:solidFill>
                <a:latin typeface="Garamond" panose="02020404030301010803" pitchFamily="18" charset="0"/>
              </a:rPr>
              <a:t>trage</a:t>
            </a:r>
            <a:r>
              <a:rPr lang="it-IT" sz="2400" i="1" dirty="0">
                <a:solidFill>
                  <a:srgbClr val="0070C0"/>
                </a:solidFill>
                <a:latin typeface="Garamond" panose="02020404030301010803" pitchFamily="18" charset="0"/>
              </a:rPr>
              <a:t> </a:t>
            </a:r>
            <a:r>
              <a:rPr lang="it-IT" sz="2400" i="1" dirty="0" err="1">
                <a:solidFill>
                  <a:srgbClr val="0070C0"/>
                </a:solidFill>
                <a:latin typeface="Garamond" panose="02020404030301010803" pitchFamily="18" charset="0"/>
              </a:rPr>
              <a:t>ein</a:t>
            </a:r>
            <a:r>
              <a:rPr lang="it-IT" sz="2400" i="1" dirty="0">
                <a:solidFill>
                  <a:srgbClr val="0070C0"/>
                </a:solidFill>
                <a:latin typeface="Garamond" panose="02020404030301010803" pitchFamily="18" charset="0"/>
              </a:rPr>
              <a:t> </a:t>
            </a:r>
            <a:r>
              <a:rPr lang="it-IT" sz="2400" i="1" dirty="0" err="1">
                <a:solidFill>
                  <a:srgbClr val="0070C0"/>
                </a:solidFill>
                <a:latin typeface="Garamond" panose="02020404030301010803" pitchFamily="18" charset="0"/>
              </a:rPr>
              <a:t>Herz</a:t>
            </a:r>
            <a:r>
              <a:rPr lang="it-IT" sz="2400" dirty="0">
                <a:solidFill>
                  <a:srgbClr val="0070C0"/>
                </a:solidFill>
                <a:latin typeface="Garamond" panose="02020404030301010803" pitchFamily="18" charset="0"/>
              </a:rPr>
              <a:t>… </a:t>
            </a:r>
            <a:endParaRPr lang="it-IT" sz="2400" dirty="0" smtClean="0">
              <a:solidFill>
                <a:srgbClr val="0070C0"/>
              </a:solidFill>
              <a:latin typeface="Garamond" panose="02020404030301010803" pitchFamily="18" charset="0"/>
            </a:endParaRPr>
          </a:p>
          <a:p>
            <a:r>
              <a:rPr lang="it-IT" sz="2400" dirty="0" smtClean="0">
                <a:solidFill>
                  <a:srgbClr val="0070C0"/>
                </a:solidFill>
                <a:latin typeface="Garamond" panose="02020404030301010803" pitchFamily="18" charset="0"/>
              </a:rPr>
              <a:t>Epigrafe </a:t>
            </a:r>
            <a:r>
              <a:rPr lang="it-IT" sz="2400" dirty="0">
                <a:solidFill>
                  <a:srgbClr val="0070C0"/>
                </a:solidFill>
                <a:latin typeface="Garamond" panose="02020404030301010803" pitchFamily="18" charset="0"/>
              </a:rPr>
              <a:t>di Kleist </a:t>
            </a:r>
            <a:endParaRPr lang="it-IT" sz="2400" dirty="0" smtClean="0">
              <a:solidFill>
                <a:srgbClr val="0070C0"/>
              </a:solidFill>
              <a:latin typeface="Garamond" panose="02020404030301010803" pitchFamily="18" charset="0"/>
            </a:endParaRPr>
          </a:p>
          <a:p>
            <a:endParaRPr lang="it-IT" sz="2400" dirty="0" smtClean="0">
              <a:solidFill>
                <a:srgbClr val="00B050"/>
              </a:solidFill>
              <a:latin typeface="Garamond" panose="02020404030301010803" pitchFamily="18" charset="0"/>
            </a:endParaRPr>
          </a:p>
          <a:p>
            <a:r>
              <a:rPr lang="it-IT" sz="2400" dirty="0">
                <a:solidFill>
                  <a:srgbClr val="C00000"/>
                </a:solidFill>
                <a:latin typeface="Garamond" panose="02020404030301010803" pitchFamily="18" charset="0"/>
              </a:rPr>
              <a:t>5 </a:t>
            </a:r>
            <a:r>
              <a:rPr lang="it-IT" sz="2400" i="1" dirty="0" err="1" smtClean="0">
                <a:solidFill>
                  <a:srgbClr val="C00000"/>
                </a:solidFill>
                <a:latin typeface="Garamond" panose="02020404030301010803" pitchFamily="18" charset="0"/>
              </a:rPr>
              <a:t>Deswegen</a:t>
            </a:r>
            <a:r>
              <a:rPr lang="it-IT" sz="2400" i="1" dirty="0" smtClean="0">
                <a:solidFill>
                  <a:srgbClr val="C00000"/>
                </a:solidFill>
                <a:latin typeface="Garamond" panose="02020404030301010803" pitchFamily="18" charset="0"/>
              </a:rPr>
              <a:t> </a:t>
            </a:r>
            <a:r>
              <a:rPr lang="it-IT" sz="2400" i="1" dirty="0" err="1" smtClean="0">
                <a:solidFill>
                  <a:srgbClr val="C00000"/>
                </a:solidFill>
                <a:latin typeface="Garamond" panose="02020404030301010803" pitchFamily="18" charset="0"/>
              </a:rPr>
              <a:t>kommt</a:t>
            </a:r>
            <a:r>
              <a:rPr lang="it-IT" sz="2400" i="1" dirty="0" smtClean="0">
                <a:solidFill>
                  <a:srgbClr val="C00000"/>
                </a:solidFill>
                <a:latin typeface="Garamond" panose="02020404030301010803" pitchFamily="18" charset="0"/>
              </a:rPr>
              <a:t> es </a:t>
            </a:r>
            <a:r>
              <a:rPr lang="it-IT" sz="2400" i="1" dirty="0" err="1" smtClean="0">
                <a:solidFill>
                  <a:srgbClr val="C00000"/>
                </a:solidFill>
                <a:latin typeface="Garamond" panose="02020404030301010803" pitchFamily="18" charset="0"/>
              </a:rPr>
              <a:t>mir</a:t>
            </a:r>
            <a:r>
              <a:rPr lang="it-IT" sz="2400" i="1" dirty="0" smtClean="0">
                <a:solidFill>
                  <a:srgbClr val="C00000"/>
                </a:solidFill>
                <a:latin typeface="Garamond" panose="02020404030301010803" pitchFamily="18" charset="0"/>
              </a:rPr>
              <a:t> </a:t>
            </a:r>
            <a:r>
              <a:rPr lang="it-IT" sz="2400" i="1" dirty="0" err="1" smtClean="0">
                <a:solidFill>
                  <a:srgbClr val="C00000"/>
                </a:solidFill>
                <a:latin typeface="Garamond" panose="02020404030301010803" pitchFamily="18" charset="0"/>
              </a:rPr>
              <a:t>aber</a:t>
            </a:r>
            <a:r>
              <a:rPr lang="it-IT" sz="2400" i="1" dirty="0" smtClean="0">
                <a:solidFill>
                  <a:srgbClr val="C00000"/>
                </a:solidFill>
                <a:latin typeface="Garamond" panose="02020404030301010803" pitchFamily="18" charset="0"/>
              </a:rPr>
              <a:t> </a:t>
            </a:r>
            <a:r>
              <a:rPr lang="it-IT" sz="2400" i="1" dirty="0" err="1" smtClean="0">
                <a:solidFill>
                  <a:srgbClr val="C00000"/>
                </a:solidFill>
                <a:latin typeface="Garamond" panose="02020404030301010803" pitchFamily="18" charset="0"/>
              </a:rPr>
              <a:t>vor</a:t>
            </a:r>
            <a:r>
              <a:rPr lang="it-IT" sz="2400" i="1" dirty="0" smtClean="0">
                <a:solidFill>
                  <a:srgbClr val="C00000"/>
                </a:solidFill>
                <a:latin typeface="Garamond" panose="02020404030301010803" pitchFamily="18" charset="0"/>
              </a:rPr>
              <a:t>…</a:t>
            </a:r>
            <a:endParaRPr lang="it-IT" sz="2400" dirty="0">
              <a:solidFill>
                <a:srgbClr val="C00000"/>
              </a:solidFill>
              <a:latin typeface="Garamond" panose="02020404030301010803" pitchFamily="18" charset="0"/>
            </a:endParaRPr>
          </a:p>
          <a:p>
            <a:r>
              <a:rPr lang="it-IT" sz="2400" dirty="0" smtClean="0">
                <a:solidFill>
                  <a:srgbClr val="C00000"/>
                </a:solidFill>
                <a:latin typeface="Garamond" panose="02020404030301010803" pitchFamily="18" charset="0"/>
              </a:rPr>
              <a:t>Epigrafe di </a:t>
            </a:r>
            <a:r>
              <a:rPr lang="it-IT" sz="2400" dirty="0" err="1" smtClean="0">
                <a:solidFill>
                  <a:srgbClr val="C00000"/>
                </a:solidFill>
                <a:latin typeface="Garamond" panose="02020404030301010803" pitchFamily="18" charset="0"/>
              </a:rPr>
              <a:t>Günderrode</a:t>
            </a:r>
            <a:endParaRPr lang="it-IT" sz="2400" dirty="0" smtClean="0">
              <a:solidFill>
                <a:srgbClr val="C00000"/>
              </a:solidFill>
              <a:latin typeface="Garamond" panose="02020404030301010803" pitchFamily="18" charset="0"/>
            </a:endParaRPr>
          </a:p>
          <a:p>
            <a:endParaRPr lang="it-IT" sz="2400" dirty="0">
              <a:solidFill>
                <a:srgbClr val="00B050"/>
              </a:solidFill>
              <a:latin typeface="Garamond" panose="02020404030301010803" pitchFamily="18" charset="0"/>
            </a:endParaRPr>
          </a:p>
          <a:p>
            <a:r>
              <a:rPr lang="it-IT" sz="2400" dirty="0">
                <a:solidFill>
                  <a:srgbClr val="00B050"/>
                </a:solidFill>
                <a:latin typeface="Garamond" panose="02020404030301010803" pitchFamily="18" charset="0"/>
              </a:rPr>
              <a:t>5 </a:t>
            </a:r>
            <a:r>
              <a:rPr lang="it-IT" sz="2400" i="1" dirty="0">
                <a:solidFill>
                  <a:srgbClr val="00B050"/>
                </a:solidFill>
                <a:latin typeface="Garamond" panose="02020404030301010803" pitchFamily="18" charset="0"/>
              </a:rPr>
              <a:t>Die </a:t>
            </a:r>
            <a:r>
              <a:rPr lang="it-IT" sz="2400" i="1" dirty="0" err="1">
                <a:solidFill>
                  <a:srgbClr val="00B050"/>
                </a:solidFill>
                <a:latin typeface="Garamond" panose="02020404030301010803" pitchFamily="18" charset="0"/>
              </a:rPr>
              <a:t>arge</a:t>
            </a:r>
            <a:r>
              <a:rPr lang="it-IT" sz="2400" i="1" dirty="0">
                <a:solidFill>
                  <a:srgbClr val="00B050"/>
                </a:solidFill>
                <a:latin typeface="Garamond" panose="02020404030301010803" pitchFamily="18" charset="0"/>
              </a:rPr>
              <a:t> </a:t>
            </a:r>
            <a:r>
              <a:rPr lang="it-IT" sz="2400" i="1" dirty="0" err="1">
                <a:solidFill>
                  <a:srgbClr val="00B050"/>
                </a:solidFill>
                <a:latin typeface="Garamond" panose="02020404030301010803" pitchFamily="18" charset="0"/>
              </a:rPr>
              <a:t>Spur</a:t>
            </a:r>
            <a:r>
              <a:rPr lang="it-IT" sz="2400" i="1" dirty="0">
                <a:solidFill>
                  <a:srgbClr val="00B050"/>
                </a:solidFill>
                <a:latin typeface="Garamond" panose="02020404030301010803" pitchFamily="18" charset="0"/>
              </a:rPr>
              <a:t>… </a:t>
            </a:r>
            <a:r>
              <a:rPr lang="it-IT" sz="2400" i="1" dirty="0" err="1">
                <a:solidFill>
                  <a:srgbClr val="00B050"/>
                </a:solidFill>
                <a:latin typeface="Garamond" panose="02020404030301010803" pitchFamily="18" charset="0"/>
              </a:rPr>
              <a:t>Wer</a:t>
            </a:r>
            <a:r>
              <a:rPr lang="it-IT" sz="2400" i="1" dirty="0">
                <a:solidFill>
                  <a:srgbClr val="00B050"/>
                </a:solidFill>
                <a:latin typeface="Garamond" panose="02020404030301010803" pitchFamily="18" charset="0"/>
              </a:rPr>
              <a:t> </a:t>
            </a:r>
            <a:r>
              <a:rPr lang="it-IT" sz="2400" i="1" dirty="0" err="1">
                <a:solidFill>
                  <a:srgbClr val="00B050"/>
                </a:solidFill>
                <a:latin typeface="Garamond" panose="02020404030301010803" pitchFamily="18" charset="0"/>
              </a:rPr>
              <a:t>spiricht</a:t>
            </a:r>
            <a:r>
              <a:rPr lang="it-IT" sz="2400" i="1" dirty="0">
                <a:solidFill>
                  <a:srgbClr val="00B050"/>
                </a:solidFill>
                <a:latin typeface="Garamond" panose="02020404030301010803" pitchFamily="18" charset="0"/>
              </a:rPr>
              <a:t>?</a:t>
            </a:r>
            <a:r>
              <a:rPr lang="it-IT" sz="2400" dirty="0">
                <a:solidFill>
                  <a:srgbClr val="00B050"/>
                </a:solidFill>
                <a:latin typeface="Garamond" panose="02020404030301010803" pitchFamily="18" charset="0"/>
              </a:rPr>
              <a:t/>
            </a:r>
            <a:br>
              <a:rPr lang="it-IT" sz="2400" dirty="0">
                <a:solidFill>
                  <a:srgbClr val="00B050"/>
                </a:solidFill>
                <a:latin typeface="Garamond" panose="02020404030301010803" pitchFamily="18" charset="0"/>
              </a:rPr>
            </a:br>
            <a:r>
              <a:rPr lang="it-IT" sz="2400" dirty="0">
                <a:solidFill>
                  <a:srgbClr val="00B050"/>
                </a:solidFill>
                <a:latin typeface="Garamond" panose="02020404030301010803" pitchFamily="18" charset="0"/>
              </a:rPr>
              <a:t>Prologo del narratore, motivo dell’evocazione, Cenerentola, </a:t>
            </a:r>
            <a:br>
              <a:rPr lang="it-IT" sz="2400" dirty="0">
                <a:solidFill>
                  <a:srgbClr val="00B050"/>
                </a:solidFill>
                <a:latin typeface="Garamond" panose="02020404030301010803" pitchFamily="18" charset="0"/>
              </a:rPr>
            </a:br>
            <a:r>
              <a:rPr lang="it-IT" sz="2400" dirty="0">
                <a:solidFill>
                  <a:srgbClr val="00B050"/>
                </a:solidFill>
                <a:latin typeface="Garamond" panose="02020404030301010803" pitchFamily="18" charset="0"/>
              </a:rPr>
              <a:t>presentazione dei due personaggi, del tempo e del luogo: </a:t>
            </a:r>
            <a:r>
              <a:rPr lang="it-IT" sz="2400" dirty="0" smtClean="0">
                <a:solidFill>
                  <a:srgbClr val="00B050"/>
                </a:solidFill>
                <a:latin typeface="Garamond" panose="02020404030301010803" pitchFamily="18" charset="0"/>
              </a:rPr>
              <a:t/>
            </a:r>
            <a:br>
              <a:rPr lang="it-IT" sz="2400" dirty="0" smtClean="0">
                <a:solidFill>
                  <a:srgbClr val="00B050"/>
                </a:solidFill>
                <a:latin typeface="Garamond" panose="02020404030301010803" pitchFamily="18" charset="0"/>
              </a:rPr>
            </a:br>
            <a:r>
              <a:rPr lang="it-IT" sz="2400" dirty="0" smtClean="0">
                <a:solidFill>
                  <a:srgbClr val="00B050"/>
                </a:solidFill>
                <a:latin typeface="Garamond" panose="02020404030301010803" pitchFamily="18" charset="0"/>
              </a:rPr>
              <a:t>1804</a:t>
            </a:r>
            <a:r>
              <a:rPr lang="it-IT" sz="2400" dirty="0">
                <a:solidFill>
                  <a:srgbClr val="00B050"/>
                </a:solidFill>
                <a:latin typeface="Garamond" panose="02020404030301010803" pitchFamily="18" charset="0"/>
              </a:rPr>
              <a:t>, </a:t>
            </a:r>
            <a:r>
              <a:rPr lang="it-IT" sz="2400" dirty="0" err="1">
                <a:solidFill>
                  <a:srgbClr val="00B050"/>
                </a:solidFill>
                <a:latin typeface="Garamond" panose="02020404030301010803" pitchFamily="18" charset="0"/>
              </a:rPr>
              <a:t>Winkel</a:t>
            </a:r>
            <a:r>
              <a:rPr lang="it-IT" sz="2400" dirty="0">
                <a:solidFill>
                  <a:srgbClr val="00B050"/>
                </a:solidFill>
                <a:latin typeface="Garamond" panose="02020404030301010803" pitchFamily="18" charset="0"/>
              </a:rPr>
              <a:t> </a:t>
            </a:r>
            <a:r>
              <a:rPr lang="it-IT" sz="2400" dirty="0" err="1">
                <a:solidFill>
                  <a:srgbClr val="00B050"/>
                </a:solidFill>
                <a:latin typeface="Garamond" panose="02020404030301010803" pitchFamily="18" charset="0"/>
              </a:rPr>
              <a:t>am</a:t>
            </a:r>
            <a:r>
              <a:rPr lang="it-IT" sz="2400" dirty="0">
                <a:solidFill>
                  <a:srgbClr val="00B050"/>
                </a:solidFill>
                <a:latin typeface="Garamond" panose="02020404030301010803" pitchFamily="18" charset="0"/>
              </a:rPr>
              <a:t> </a:t>
            </a:r>
            <a:r>
              <a:rPr lang="it-IT" sz="2400" dirty="0" err="1">
                <a:solidFill>
                  <a:srgbClr val="00B050"/>
                </a:solidFill>
                <a:latin typeface="Garamond" panose="02020404030301010803" pitchFamily="18" charset="0"/>
              </a:rPr>
              <a:t>Rhein</a:t>
            </a:r>
            <a:r>
              <a:rPr lang="it-IT" sz="2400" dirty="0">
                <a:solidFill>
                  <a:srgbClr val="00B050"/>
                </a:solidFill>
                <a:latin typeface="Garamond" panose="02020404030301010803" pitchFamily="18" charset="0"/>
              </a:rPr>
              <a:t>, salotto di </a:t>
            </a:r>
            <a:r>
              <a:rPr lang="it-IT" sz="2400" dirty="0" err="1">
                <a:solidFill>
                  <a:srgbClr val="00B050"/>
                </a:solidFill>
                <a:latin typeface="Garamond" panose="02020404030301010803" pitchFamily="18" charset="0"/>
              </a:rPr>
              <a:t>Merten</a:t>
            </a:r>
            <a:endParaRPr lang="it-IT" sz="2400" dirty="0">
              <a:solidFill>
                <a:srgbClr val="00B050"/>
              </a:solidFill>
              <a:latin typeface="Garamond" panose="02020404030301010803" pitchFamily="18" charset="0"/>
            </a:endParaRPr>
          </a:p>
          <a:p>
            <a:pPr algn="ctr"/>
            <a:endParaRPr lang="it-IT" sz="2400" dirty="0" smtClean="0">
              <a:latin typeface="Garamond" panose="02020404030301010803" pitchFamily="18" charset="0"/>
            </a:endParaRPr>
          </a:p>
          <a:p>
            <a:pPr algn="ctr"/>
            <a:r>
              <a:rPr lang="it-IT" dirty="0" smtClean="0">
                <a:latin typeface="Garamond" panose="02020404030301010803" pitchFamily="18" charset="0"/>
              </a:rPr>
              <a:t>NB. I </a:t>
            </a:r>
            <a:r>
              <a:rPr lang="it-IT" dirty="0">
                <a:latin typeface="Garamond" panose="02020404030301010803" pitchFamily="18" charset="0"/>
              </a:rPr>
              <a:t>numeri di pagina fanno riferimento all’edizione </a:t>
            </a:r>
            <a:r>
              <a:rPr lang="it-IT" dirty="0" err="1">
                <a:latin typeface="Garamond" panose="02020404030301010803" pitchFamily="18" charset="0"/>
              </a:rPr>
              <a:t>Aufbau</a:t>
            </a:r>
            <a:r>
              <a:rPr lang="it-IT" dirty="0">
                <a:latin typeface="Garamond" panose="02020404030301010803" pitchFamily="18" charset="0"/>
              </a:rPr>
              <a:t>, 1979</a:t>
            </a:r>
          </a:p>
          <a:p>
            <a:pPr algn="ctr"/>
            <a:endParaRPr lang="it-IT" dirty="0">
              <a:latin typeface="Garamond" panose="02020404030301010803" pitchFamily="18" charset="0"/>
            </a:endParaRPr>
          </a:p>
        </p:txBody>
      </p:sp>
    </p:spTree>
    <p:extLst>
      <p:ext uri="{BB962C8B-B14F-4D97-AF65-F5344CB8AC3E}">
        <p14:creationId xmlns:p14="http://schemas.microsoft.com/office/powerpoint/2010/main" val="1323766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104" y="188640"/>
            <a:ext cx="8964488" cy="6194003"/>
          </a:xfrm>
          <a:prstGeom prst="rect">
            <a:avLst/>
          </a:prstGeom>
        </p:spPr>
        <p:txBody>
          <a:bodyPr wrap="square">
            <a:spAutoFit/>
          </a:bodyPr>
          <a:lstStyle/>
          <a:p>
            <a:pPr algn="ctr"/>
            <a:r>
              <a:rPr lang="it-IT" sz="2000" dirty="0">
                <a:latin typeface="Garamond" panose="02020404030301010803" pitchFamily="18" charset="0"/>
              </a:rPr>
              <a:t>Prima sezione: </a:t>
            </a:r>
            <a:br>
              <a:rPr lang="it-IT" sz="2000" dirty="0">
                <a:latin typeface="Garamond" panose="02020404030301010803" pitchFamily="18" charset="0"/>
              </a:rPr>
            </a:br>
            <a:r>
              <a:rPr lang="it-IT" sz="2000" dirty="0">
                <a:latin typeface="Garamond" panose="02020404030301010803" pitchFamily="18" charset="0"/>
              </a:rPr>
              <a:t>l’io narrante assume alternativamente il punto di vista </a:t>
            </a:r>
            <a:br>
              <a:rPr lang="it-IT" sz="2000" dirty="0">
                <a:latin typeface="Garamond" panose="02020404030301010803" pitchFamily="18" charset="0"/>
              </a:rPr>
            </a:br>
            <a:r>
              <a:rPr lang="it-IT" sz="2000" dirty="0">
                <a:latin typeface="Garamond" panose="02020404030301010803" pitchFamily="18" charset="0"/>
              </a:rPr>
              <a:t>di </a:t>
            </a:r>
            <a:r>
              <a:rPr lang="it-IT" sz="2000" b="1" dirty="0">
                <a:solidFill>
                  <a:srgbClr val="0070C0"/>
                </a:solidFill>
                <a:latin typeface="Garamond" panose="02020404030301010803" pitchFamily="18" charset="0"/>
              </a:rPr>
              <a:t>Kleist</a:t>
            </a:r>
            <a:r>
              <a:rPr lang="it-IT" sz="2000" dirty="0">
                <a:latin typeface="Garamond" panose="02020404030301010803" pitchFamily="18" charset="0"/>
              </a:rPr>
              <a:t> o di </a:t>
            </a:r>
            <a:r>
              <a:rPr lang="it-IT" sz="2000" b="1" dirty="0" err="1">
                <a:solidFill>
                  <a:srgbClr val="C00000"/>
                </a:solidFill>
                <a:latin typeface="Garamond" panose="02020404030301010803" pitchFamily="18" charset="0"/>
              </a:rPr>
              <a:t>Günderrode</a:t>
            </a:r>
            <a:r>
              <a:rPr lang="it-IT" sz="2000" dirty="0">
                <a:latin typeface="Garamond" panose="02020404030301010803" pitchFamily="18" charset="0"/>
              </a:rPr>
              <a:t/>
            </a:r>
            <a:br>
              <a:rPr lang="it-IT" sz="2000" dirty="0">
                <a:latin typeface="Garamond" panose="02020404030301010803" pitchFamily="18" charset="0"/>
              </a:rPr>
            </a:br>
            <a:r>
              <a:rPr lang="it-IT" sz="2000" dirty="0">
                <a:latin typeface="Garamond" panose="02020404030301010803" pitchFamily="18" charset="0"/>
              </a:rPr>
              <a:t>(gli io di Kleist e </a:t>
            </a:r>
            <a:r>
              <a:rPr lang="it-IT" sz="2000" dirty="0" err="1">
                <a:latin typeface="Garamond" panose="02020404030301010803" pitchFamily="18" charset="0"/>
              </a:rPr>
              <a:t>Günderrode</a:t>
            </a:r>
            <a:r>
              <a:rPr lang="it-IT" sz="2000" dirty="0">
                <a:latin typeface="Garamond" panose="02020404030301010803" pitchFamily="18" charset="0"/>
              </a:rPr>
              <a:t> sono isolati e marginali - dominati</a:t>
            </a:r>
            <a:r>
              <a:rPr lang="it-IT" sz="2000" dirty="0" smtClean="0">
                <a:latin typeface="Garamond" panose="02020404030301010803" pitchFamily="18" charset="0"/>
              </a:rPr>
              <a:t>)</a:t>
            </a:r>
          </a:p>
          <a:p>
            <a:pPr algn="ctr"/>
            <a:endParaRPr lang="it-IT" dirty="0">
              <a:latin typeface="Garamond" panose="02020404030301010803" pitchFamily="18" charset="0"/>
            </a:endParaRPr>
          </a:p>
          <a:p>
            <a:r>
              <a:rPr lang="it-IT" sz="1600" dirty="0">
                <a:solidFill>
                  <a:srgbClr val="0070C0"/>
                </a:solidFill>
                <a:latin typeface="Garamond" panose="02020404030301010803" pitchFamily="18" charset="0"/>
              </a:rPr>
              <a:t>7 </a:t>
            </a:r>
            <a:r>
              <a:rPr lang="it-IT" sz="1600" i="1" dirty="0" err="1">
                <a:solidFill>
                  <a:srgbClr val="0070C0"/>
                </a:solidFill>
                <a:latin typeface="Garamond" panose="02020404030301010803" pitchFamily="18" charset="0"/>
              </a:rPr>
              <a:t>Weisse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Handknöchel</a:t>
            </a:r>
            <a:r>
              <a:rPr lang="it-IT" sz="1600" i="1" dirty="0">
                <a:solidFill>
                  <a:srgbClr val="0070C0"/>
                </a:solidFill>
                <a:latin typeface="Garamond" panose="02020404030301010803" pitchFamily="18" charset="0"/>
              </a:rPr>
              <a:t>… Die Fräulein </a:t>
            </a:r>
            <a:r>
              <a:rPr lang="it-IT" sz="1600" i="1" dirty="0" err="1">
                <a:solidFill>
                  <a:srgbClr val="0070C0"/>
                </a:solidFill>
                <a:latin typeface="Garamond" panose="02020404030301010803" pitchFamily="18" charset="0"/>
              </a:rPr>
              <a:t>am</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Fenster</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verstellt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mir</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den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Blick</a:t>
            </a:r>
            <a:r>
              <a:rPr lang="it-IT" sz="1600" i="1" dirty="0">
                <a:solidFill>
                  <a:srgbClr val="0070C0"/>
                </a:solidFill>
                <a:latin typeface="Garamond" panose="02020404030301010803" pitchFamily="18" charset="0"/>
              </a:rPr>
              <a:t>. </a:t>
            </a:r>
            <a:r>
              <a:rPr lang="it-IT" sz="1600" b="1" dirty="0">
                <a:solidFill>
                  <a:srgbClr val="0070C0"/>
                </a:solidFill>
                <a:latin typeface="Garamond" panose="02020404030301010803" pitchFamily="18" charset="0"/>
              </a:rPr>
              <a:t>(14.30, K. nota G.)</a:t>
            </a:r>
            <a:r>
              <a:rPr lang="it-IT" sz="1600" dirty="0">
                <a:solidFill>
                  <a:srgbClr val="0070C0"/>
                </a:solidFill>
                <a:latin typeface="Garamond" panose="02020404030301010803" pitchFamily="18" charset="0"/>
              </a:rPr>
              <a:t/>
            </a:r>
            <a:br>
              <a:rPr lang="it-IT" sz="1600"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a:t>
            </a:r>
            <a:r>
              <a:rPr lang="it-IT" sz="1600" dirty="0" err="1">
                <a:solidFill>
                  <a:srgbClr val="0070C0"/>
                </a:solidFill>
                <a:latin typeface="Garamond" panose="02020404030301010803" pitchFamily="18" charset="0"/>
              </a:rPr>
              <a:t>Prometheus</a:t>
            </a:r>
            <a:r>
              <a:rPr lang="it-IT" sz="1600" dirty="0">
                <a:solidFill>
                  <a:srgbClr val="0070C0"/>
                </a:solidFill>
                <a:latin typeface="Garamond" panose="02020404030301010803" pitchFamily="18" charset="0"/>
              </a:rPr>
              <a:t> </a:t>
            </a:r>
            <a:r>
              <a:rPr lang="it-IT" sz="1600" dirty="0" err="1">
                <a:solidFill>
                  <a:srgbClr val="0070C0"/>
                </a:solidFill>
                <a:latin typeface="Garamond" panose="02020404030301010803" pitchFamily="18" charset="0"/>
              </a:rPr>
              <a:t>am</a:t>
            </a:r>
            <a:r>
              <a:rPr lang="it-IT" sz="1600" dirty="0">
                <a:solidFill>
                  <a:srgbClr val="0070C0"/>
                </a:solidFill>
                <a:latin typeface="Garamond" panose="02020404030301010803" pitchFamily="18" charset="0"/>
              </a:rPr>
              <a:t> </a:t>
            </a:r>
            <a:r>
              <a:rPr lang="it-IT" sz="1600" dirty="0" err="1">
                <a:solidFill>
                  <a:srgbClr val="0070C0"/>
                </a:solidFill>
                <a:latin typeface="Garamond" panose="02020404030301010803" pitchFamily="18" charset="0"/>
              </a:rPr>
              <a:t>Felsen</a:t>
            </a:r>
            <a:endParaRPr lang="it-IT" sz="1600" dirty="0">
              <a:solidFill>
                <a:srgbClr val="0070C0"/>
              </a:solidFill>
              <a:latin typeface="Garamond" panose="02020404030301010803" pitchFamily="18" charset="0"/>
            </a:endParaRPr>
          </a:p>
          <a:p>
            <a:r>
              <a:rPr lang="it-IT" sz="1600" dirty="0">
                <a:solidFill>
                  <a:srgbClr val="C00000"/>
                </a:solidFill>
                <a:latin typeface="Garamond" panose="02020404030301010803" pitchFamily="18" charset="0"/>
              </a:rPr>
              <a:t>8 </a:t>
            </a:r>
            <a:r>
              <a:rPr lang="it-IT" sz="1600" i="1" dirty="0" err="1">
                <a:solidFill>
                  <a:srgbClr val="C00000"/>
                </a:solidFill>
                <a:latin typeface="Garamond" panose="02020404030301010803" pitchFamily="18" charset="0"/>
              </a:rPr>
              <a:t>Ja</a:t>
            </a:r>
            <a:r>
              <a:rPr lang="it-IT" sz="1600" i="1" dirty="0">
                <a:solidFill>
                  <a:srgbClr val="C00000"/>
                </a:solidFill>
                <a:latin typeface="Garamond" panose="02020404030301010803" pitchFamily="18" charset="0"/>
              </a:rPr>
              <a:t>: die </a:t>
            </a:r>
            <a:r>
              <a:rPr lang="it-IT" sz="1600" i="1" dirty="0" err="1">
                <a:solidFill>
                  <a:srgbClr val="C00000"/>
                </a:solidFill>
                <a:latin typeface="Garamond" panose="02020404030301010803" pitchFamily="18" charset="0"/>
              </a:rPr>
              <a:t>unbedingte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Richtigkeit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Natur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Dazu</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aber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sie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weiß</a:t>
            </a:r>
            <a:r>
              <a:rPr lang="it-IT" sz="1600" i="1" dirty="0">
                <a:solidFill>
                  <a:srgbClr val="C00000"/>
                </a:solidFill>
                <a:latin typeface="Garamond" panose="02020404030301010803" pitchFamily="18" charset="0"/>
              </a:rPr>
              <a:t> es </a:t>
            </a:r>
            <a:r>
              <a:rPr lang="it-IT" sz="1600" i="1" dirty="0" err="1">
                <a:solidFill>
                  <a:srgbClr val="C00000"/>
                </a:solidFill>
                <a:latin typeface="Garamond" panose="02020404030301010803" pitchFamily="18" charset="0"/>
              </a:rPr>
              <a:t>ja</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sind</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wir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nicht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gemacht</a:t>
            </a:r>
            <a:r>
              <a:rPr lang="it-IT" sz="1600" i="1" dirty="0">
                <a:solidFill>
                  <a:srgbClr val="C00000"/>
                </a:solidFill>
                <a:latin typeface="Garamond" panose="02020404030301010803" pitchFamily="18" charset="0"/>
              </a:rPr>
              <a:t>. </a:t>
            </a:r>
            <a:r>
              <a:rPr lang="it-IT" sz="1600" b="1" dirty="0">
                <a:solidFill>
                  <a:srgbClr val="C00000"/>
                </a:solidFill>
                <a:latin typeface="Garamond" panose="02020404030301010803" pitchFamily="18" charset="0"/>
              </a:rPr>
              <a:t>(G. nota K.)</a:t>
            </a:r>
            <a:r>
              <a:rPr lang="it-IT" sz="1600" dirty="0">
                <a:solidFill>
                  <a:srgbClr val="C00000"/>
                </a:solidFill>
                <a:latin typeface="Garamond" panose="02020404030301010803" pitchFamily="18" charset="0"/>
              </a:rPr>
              <a:t/>
            </a:r>
            <a:br>
              <a:rPr lang="it-IT" sz="1600"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Zona di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citazione da </a:t>
            </a:r>
            <a:r>
              <a:rPr lang="it-IT" sz="1600" dirty="0" err="1">
                <a:solidFill>
                  <a:srgbClr val="C00000"/>
                </a:solidFill>
                <a:latin typeface="Garamond" panose="02020404030301010803" pitchFamily="18" charset="0"/>
              </a:rPr>
              <a:t>Hölderlin</a:t>
            </a:r>
            <a:r>
              <a:rPr lang="it-IT" sz="1600" dirty="0">
                <a:solidFill>
                  <a:srgbClr val="C00000"/>
                </a:solidFill>
                <a:latin typeface="Garamond" panose="02020404030301010803" pitchFamily="18" charset="0"/>
              </a:rPr>
              <a:t>, il sogno su </a:t>
            </a:r>
            <a:r>
              <a:rPr lang="it-IT" sz="1600" dirty="0" err="1">
                <a:solidFill>
                  <a:srgbClr val="C00000"/>
                </a:solidFill>
                <a:latin typeface="Garamond" panose="02020404030301010803" pitchFamily="18" charset="0"/>
              </a:rPr>
              <a:t>Savigny</a:t>
            </a:r>
            <a:r>
              <a:rPr lang="it-IT" sz="1600" dirty="0">
                <a:solidFill>
                  <a:srgbClr val="C00000"/>
                </a:solidFill>
                <a:latin typeface="Garamond" panose="02020404030301010803" pitchFamily="18" charset="0"/>
              </a:rPr>
              <a:t>, il pugnale</a:t>
            </a:r>
          </a:p>
          <a:p>
            <a:r>
              <a:rPr lang="it-IT" sz="1600" dirty="0">
                <a:solidFill>
                  <a:srgbClr val="0070C0"/>
                </a:solidFill>
                <a:latin typeface="Garamond" panose="02020404030301010803" pitchFamily="18" charset="0"/>
              </a:rPr>
              <a:t>13 </a:t>
            </a:r>
            <a:r>
              <a:rPr lang="it-IT" sz="1600" i="1" dirty="0" err="1">
                <a:solidFill>
                  <a:srgbClr val="0070C0"/>
                </a:solidFill>
                <a:latin typeface="Garamond" panose="02020404030301010803" pitchFamily="18" charset="0"/>
              </a:rPr>
              <a:t>Soll</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eine</a:t>
            </a:r>
            <a:r>
              <a:rPr lang="it-IT" sz="1600" i="1" dirty="0">
                <a:solidFill>
                  <a:srgbClr val="0070C0"/>
                </a:solidFill>
                <a:latin typeface="Garamond" panose="02020404030301010803" pitchFamily="18" charset="0"/>
              </a:rPr>
              <a:t> Frau so </a:t>
            </a:r>
            <a:r>
              <a:rPr lang="it-IT" sz="1600" i="1" dirty="0" err="1">
                <a:solidFill>
                  <a:srgbClr val="0070C0"/>
                </a:solidFill>
                <a:latin typeface="Garamond" panose="02020404030301010803" pitchFamily="18" charset="0"/>
              </a:rPr>
              <a:t>Blicken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Nun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gut</a:t>
            </a:r>
            <a:r>
              <a:rPr lang="it-IT" sz="1600" i="1" dirty="0">
                <a:solidFill>
                  <a:srgbClr val="0070C0"/>
                </a:solidFill>
                <a:latin typeface="Garamond" panose="02020404030301010803" pitchFamily="18" charset="0"/>
              </a:rPr>
              <a:t>, so </a:t>
            </a:r>
            <a:r>
              <a:rPr lang="it-IT" sz="1600" i="1" dirty="0" err="1">
                <a:solidFill>
                  <a:srgbClr val="0070C0"/>
                </a:solidFill>
                <a:latin typeface="Garamond" panose="02020404030301010803" pitchFamily="18" charset="0"/>
              </a:rPr>
              <a:t>will</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er</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ungerecht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sein</a:t>
            </a:r>
            <a:r>
              <a:rPr lang="it-IT" sz="1600" i="1" dirty="0">
                <a:solidFill>
                  <a:srgbClr val="0070C0"/>
                </a:solidFill>
                <a:latin typeface="Garamond" panose="02020404030301010803" pitchFamily="18" charset="0"/>
              </a:rPr>
              <a:t>. </a:t>
            </a:r>
            <a:r>
              <a:rPr lang="it-IT" sz="1600" b="1" dirty="0">
                <a:solidFill>
                  <a:srgbClr val="0070C0"/>
                </a:solidFill>
                <a:latin typeface="Garamond" panose="02020404030301010803" pitchFamily="18" charset="0"/>
              </a:rPr>
              <a:t>(G. presenta a K. </a:t>
            </a:r>
            <a:r>
              <a:rPr lang="it-IT" sz="1600" b="1" dirty="0" err="1">
                <a:solidFill>
                  <a:srgbClr val="0070C0"/>
                </a:solidFill>
                <a:latin typeface="Garamond" panose="02020404030301010803" pitchFamily="18" charset="0"/>
              </a:rPr>
              <a:t>Savigny</a:t>
            </a:r>
            <a:r>
              <a:rPr lang="it-IT" sz="1600" b="1" dirty="0">
                <a:solidFill>
                  <a:srgbClr val="0070C0"/>
                </a:solidFill>
                <a:latin typeface="Garamond" panose="02020404030301010803" pitchFamily="18" charset="0"/>
              </a:rPr>
              <a:t> e </a:t>
            </a:r>
            <a:r>
              <a:rPr lang="it-IT" sz="1600" b="1" dirty="0" err="1">
                <a:solidFill>
                  <a:srgbClr val="0070C0"/>
                </a:solidFill>
                <a:latin typeface="Garamond" panose="02020404030301010803" pitchFamily="18" charset="0"/>
              </a:rPr>
              <a:t>Gunda</a:t>
            </a:r>
            <a:r>
              <a:rPr lang="it-IT" sz="1600" b="1" dirty="0">
                <a:solidFill>
                  <a:srgbClr val="0070C0"/>
                </a:solidFill>
                <a:latin typeface="Garamond" panose="02020404030301010803" pitchFamily="18" charset="0"/>
              </a:rPr>
              <a:t>)</a:t>
            </a:r>
            <a:r>
              <a:rPr lang="it-IT" sz="1600" i="1" dirty="0">
                <a:solidFill>
                  <a:srgbClr val="0070C0"/>
                </a:solidFill>
                <a:latin typeface="Garamond" panose="02020404030301010803" pitchFamily="18" charset="0"/>
              </a:rPr>
              <a:t/>
            </a:r>
            <a:br>
              <a:rPr lang="it-IT" sz="1600" i="1"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la voce, dialogo con </a:t>
            </a:r>
            <a:r>
              <a:rPr lang="it-IT" sz="1600" dirty="0" err="1">
                <a:solidFill>
                  <a:srgbClr val="0070C0"/>
                </a:solidFill>
                <a:latin typeface="Garamond" panose="02020404030301010803" pitchFamily="18" charset="0"/>
              </a:rPr>
              <a:t>Wedekind</a:t>
            </a:r>
            <a:r>
              <a:rPr lang="it-IT" sz="1600" dirty="0">
                <a:solidFill>
                  <a:srgbClr val="0070C0"/>
                </a:solidFill>
                <a:latin typeface="Garamond" panose="02020404030301010803" pitchFamily="18" charset="0"/>
              </a:rPr>
              <a:t>, Amleto</a:t>
            </a:r>
          </a:p>
          <a:p>
            <a:r>
              <a:rPr lang="it-IT" sz="1600" dirty="0">
                <a:solidFill>
                  <a:srgbClr val="C00000"/>
                </a:solidFill>
                <a:latin typeface="Garamond" panose="02020404030301010803" pitchFamily="18" charset="0"/>
              </a:rPr>
              <a:t>21 </a:t>
            </a:r>
            <a:r>
              <a:rPr lang="it-IT" sz="1600" i="1" dirty="0" err="1">
                <a:solidFill>
                  <a:srgbClr val="C00000"/>
                </a:solidFill>
                <a:latin typeface="Garamond" panose="02020404030301010803" pitchFamily="18" charset="0"/>
              </a:rPr>
              <a:t>Das</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Licht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sagt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jemand</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Karoline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Sie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müssen</a:t>
            </a:r>
            <a:r>
              <a:rPr lang="it-IT" sz="1600" i="1" dirty="0">
                <a:solidFill>
                  <a:srgbClr val="C00000"/>
                </a:solidFill>
                <a:latin typeface="Garamond" panose="02020404030301010803" pitchFamily="18" charset="0"/>
              </a:rPr>
              <a:t> es </a:t>
            </a:r>
            <a:r>
              <a:rPr lang="it-IT" sz="1600" i="1" dirty="0" err="1">
                <a:solidFill>
                  <a:srgbClr val="C00000"/>
                </a:solidFill>
                <a:latin typeface="Garamond" panose="02020404030301010803" pitchFamily="18" charset="0"/>
              </a:rPr>
              <a:t>sehn</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Clemens</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hört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sich</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gerne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reden</a:t>
            </a:r>
            <a:r>
              <a:rPr lang="it-IT" sz="1600" i="1" dirty="0">
                <a:solidFill>
                  <a:srgbClr val="C00000"/>
                </a:solidFill>
                <a:latin typeface="Garamond" panose="02020404030301010803" pitchFamily="18" charset="0"/>
              </a:rPr>
              <a:t>. </a:t>
            </a:r>
            <a:r>
              <a:rPr lang="it-IT" sz="1600" b="1" dirty="0">
                <a:solidFill>
                  <a:srgbClr val="C00000"/>
                </a:solidFill>
                <a:latin typeface="Garamond" panose="02020404030301010803" pitchFamily="18" charset="0"/>
              </a:rPr>
              <a:t>(G. parla con </a:t>
            </a:r>
            <a:r>
              <a:rPr lang="it-IT" sz="1600" b="1" dirty="0" err="1">
                <a:solidFill>
                  <a:srgbClr val="C00000"/>
                </a:solidFill>
                <a:latin typeface="Garamond" panose="02020404030301010803" pitchFamily="18" charset="0"/>
              </a:rPr>
              <a:t>Clemens</a:t>
            </a:r>
            <a:r>
              <a:rPr lang="it-IT" sz="1600" b="1" dirty="0">
                <a:solidFill>
                  <a:srgbClr val="C00000"/>
                </a:solidFill>
                <a:latin typeface="Garamond" panose="02020404030301010803" pitchFamily="18" charset="0"/>
              </a:rPr>
              <a:t>)</a:t>
            </a:r>
            <a:r>
              <a:rPr lang="it-IT" sz="1600" i="1" dirty="0">
                <a:solidFill>
                  <a:srgbClr val="C00000"/>
                </a:solidFill>
                <a:latin typeface="Garamond" panose="02020404030301010803" pitchFamily="18" charset="0"/>
              </a:rPr>
              <a:t/>
            </a:r>
            <a:br>
              <a:rPr lang="it-IT" sz="1600" i="1"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Zona di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tra </a:t>
            </a:r>
            <a:r>
              <a:rPr lang="it-IT" sz="1600" dirty="0" err="1">
                <a:solidFill>
                  <a:srgbClr val="C00000"/>
                </a:solidFill>
                <a:latin typeface="Garamond" panose="02020404030301010803" pitchFamily="18" charset="0"/>
              </a:rPr>
              <a:t>Savigny</a:t>
            </a:r>
            <a:r>
              <a:rPr lang="it-IT" sz="1600" dirty="0">
                <a:solidFill>
                  <a:srgbClr val="C00000"/>
                </a:solidFill>
                <a:latin typeface="Garamond" panose="02020404030301010803" pitchFamily="18" charset="0"/>
              </a:rPr>
              <a:t> e </a:t>
            </a:r>
            <a:r>
              <a:rPr lang="it-IT" sz="1600" dirty="0" err="1">
                <a:solidFill>
                  <a:srgbClr val="C00000"/>
                </a:solidFill>
                <a:latin typeface="Garamond" panose="02020404030301010803" pitchFamily="18" charset="0"/>
              </a:rPr>
              <a:t>Clemens</a:t>
            </a:r>
            <a:endParaRPr lang="it-IT" sz="1600" dirty="0">
              <a:solidFill>
                <a:srgbClr val="C00000"/>
              </a:solidFill>
              <a:latin typeface="Garamond" panose="02020404030301010803" pitchFamily="18" charset="0"/>
            </a:endParaRPr>
          </a:p>
          <a:p>
            <a:r>
              <a:rPr lang="it-IT" sz="1600" dirty="0">
                <a:solidFill>
                  <a:srgbClr val="0070C0"/>
                </a:solidFill>
                <a:latin typeface="Garamond" panose="02020404030301010803" pitchFamily="18" charset="0"/>
              </a:rPr>
              <a:t>23 </a:t>
            </a:r>
            <a:r>
              <a:rPr lang="it-IT" sz="1600" i="1" dirty="0">
                <a:solidFill>
                  <a:srgbClr val="0070C0"/>
                </a:solidFill>
                <a:latin typeface="Garamond" panose="02020404030301010803" pitchFamily="18" charset="0"/>
              </a:rPr>
              <a:t>Kleist </a:t>
            </a:r>
            <a:r>
              <a:rPr lang="it-IT" sz="1600" i="1" dirty="0" err="1">
                <a:solidFill>
                  <a:srgbClr val="0070C0"/>
                </a:solidFill>
                <a:latin typeface="Garamond" panose="02020404030301010803" pitchFamily="18" charset="0"/>
              </a:rPr>
              <a:t>sieht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zu</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Kennt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sie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nichts</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Besseres</a:t>
            </a:r>
            <a:r>
              <a:rPr lang="it-IT" sz="1600" i="1" dirty="0">
                <a:solidFill>
                  <a:srgbClr val="0070C0"/>
                </a:solidFill>
                <a:latin typeface="Garamond" panose="02020404030301010803" pitchFamily="18" charset="0"/>
              </a:rPr>
              <a:t>, </a:t>
            </a:r>
            <a:r>
              <a:rPr lang="it-IT" sz="1600" i="1" dirty="0" err="1" smtClean="0">
                <a:solidFill>
                  <a:srgbClr val="0070C0"/>
                </a:solidFill>
                <a:latin typeface="Garamond" panose="02020404030301010803" pitchFamily="18" charset="0"/>
              </a:rPr>
              <a:t>sich</a:t>
            </a:r>
            <a:r>
              <a:rPr lang="it-IT" sz="1600" i="1" dirty="0" smtClean="0">
                <a:solidFill>
                  <a:srgbClr val="0070C0"/>
                </a:solidFill>
                <a:latin typeface="Garamond" panose="02020404030301010803" pitchFamily="18" charset="0"/>
              </a:rPr>
              <a:t> </a:t>
            </a:r>
            <a:r>
              <a:rPr lang="it-IT" sz="1600" i="1" dirty="0">
                <a:solidFill>
                  <a:srgbClr val="0070C0"/>
                </a:solidFill>
                <a:latin typeface="Garamond" panose="02020404030301010803" pitchFamily="18" charset="0"/>
              </a:rPr>
              <a:t>die </a:t>
            </a:r>
            <a:r>
              <a:rPr lang="it-IT" sz="1600" i="1" dirty="0" err="1">
                <a:solidFill>
                  <a:srgbClr val="0070C0"/>
                </a:solidFill>
                <a:latin typeface="Garamond" panose="02020404030301010803" pitchFamily="18" charset="0"/>
              </a:rPr>
              <a:t>Langeweile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zu</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vertreiben</a:t>
            </a:r>
            <a:r>
              <a:rPr lang="it-IT" sz="1600" i="1" dirty="0">
                <a:solidFill>
                  <a:srgbClr val="0070C0"/>
                </a:solidFill>
                <a:latin typeface="Garamond" panose="02020404030301010803" pitchFamily="18" charset="0"/>
              </a:rPr>
              <a:t>? </a:t>
            </a:r>
            <a:r>
              <a:rPr lang="it-IT" sz="1600" b="1" dirty="0">
                <a:solidFill>
                  <a:srgbClr val="0070C0"/>
                </a:solidFill>
                <a:latin typeface="Garamond" panose="02020404030301010803" pitchFamily="18" charset="0"/>
              </a:rPr>
              <a:t>(K. parla con </a:t>
            </a:r>
            <a:r>
              <a:rPr lang="it-IT" sz="1600" b="1" dirty="0" err="1">
                <a:solidFill>
                  <a:srgbClr val="0070C0"/>
                </a:solidFill>
                <a:latin typeface="Garamond" panose="02020404030301010803" pitchFamily="18" charset="0"/>
              </a:rPr>
              <a:t>Wedekind</a:t>
            </a:r>
            <a:r>
              <a:rPr lang="it-IT" sz="1600" b="1" dirty="0">
                <a:solidFill>
                  <a:srgbClr val="0070C0"/>
                </a:solidFill>
                <a:latin typeface="Garamond" panose="02020404030301010803" pitchFamily="18" charset="0"/>
              </a:rPr>
              <a:t>)</a:t>
            </a:r>
            <a:r>
              <a:rPr lang="it-IT" sz="1600" i="1" dirty="0">
                <a:solidFill>
                  <a:srgbClr val="0070C0"/>
                </a:solidFill>
                <a:latin typeface="Garamond" panose="02020404030301010803" pitchFamily="18" charset="0"/>
              </a:rPr>
              <a:t/>
            </a:r>
            <a:br>
              <a:rPr lang="it-IT" sz="1600" i="1"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la prima volta sul Reno, come rivolgersi alla </a:t>
            </a:r>
            <a:r>
              <a:rPr lang="it-IT" sz="1600" dirty="0" err="1">
                <a:solidFill>
                  <a:srgbClr val="0070C0"/>
                </a:solidFill>
                <a:latin typeface="Garamond" panose="02020404030301010803" pitchFamily="18" charset="0"/>
              </a:rPr>
              <a:t>Günderrode</a:t>
            </a:r>
            <a:r>
              <a:rPr lang="it-IT" sz="1600" dirty="0">
                <a:solidFill>
                  <a:srgbClr val="0070C0"/>
                </a:solidFill>
                <a:latin typeface="Garamond" panose="02020404030301010803" pitchFamily="18" charset="0"/>
              </a:rPr>
              <a:t>, che è poetessa</a:t>
            </a:r>
          </a:p>
          <a:p>
            <a:r>
              <a:rPr lang="it-IT" sz="1600" dirty="0">
                <a:solidFill>
                  <a:srgbClr val="C00000"/>
                </a:solidFill>
                <a:latin typeface="Garamond" panose="02020404030301010803" pitchFamily="18" charset="0"/>
              </a:rPr>
              <a:t>29 </a:t>
            </a:r>
            <a:r>
              <a:rPr lang="it-IT" sz="1600" i="1" dirty="0">
                <a:solidFill>
                  <a:srgbClr val="C00000"/>
                </a:solidFill>
                <a:latin typeface="Garamond" panose="02020404030301010803" pitchFamily="18" charset="0"/>
              </a:rPr>
              <a:t>Die </a:t>
            </a:r>
            <a:r>
              <a:rPr lang="it-IT" sz="1600" i="1" dirty="0" err="1">
                <a:solidFill>
                  <a:srgbClr val="C00000"/>
                </a:solidFill>
                <a:latin typeface="Garamond" panose="02020404030301010803" pitchFamily="18" charset="0"/>
              </a:rPr>
              <a:t>Günderrode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spürt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den</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Blick</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Daß</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wir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nicht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darauf</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rechnen</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können</a:t>
            </a:r>
            <a:r>
              <a:rPr lang="it-IT" sz="1600" i="1" dirty="0">
                <a:solidFill>
                  <a:srgbClr val="C00000"/>
                </a:solidFill>
                <a:latin typeface="Garamond" panose="02020404030301010803" pitchFamily="18" charset="0"/>
              </a:rPr>
              <a:t>... </a:t>
            </a:r>
            <a:r>
              <a:rPr lang="it-IT" sz="1600" b="1" dirty="0">
                <a:solidFill>
                  <a:srgbClr val="C00000"/>
                </a:solidFill>
                <a:latin typeface="Garamond" panose="02020404030301010803" pitchFamily="18" charset="0"/>
              </a:rPr>
              <a:t>(15.00, G. parla con </a:t>
            </a:r>
            <a:r>
              <a:rPr lang="it-IT" sz="1600" b="1" dirty="0" err="1">
                <a:solidFill>
                  <a:srgbClr val="C00000"/>
                </a:solidFill>
                <a:latin typeface="Garamond" panose="02020404030301010803" pitchFamily="18" charset="0"/>
              </a:rPr>
              <a:t>Clemens</a:t>
            </a:r>
            <a:r>
              <a:rPr lang="it-IT" sz="1600" b="1" dirty="0">
                <a:solidFill>
                  <a:srgbClr val="C00000"/>
                </a:solidFill>
                <a:latin typeface="Garamond" panose="02020404030301010803" pitchFamily="18" charset="0"/>
              </a:rPr>
              <a:t>)</a:t>
            </a:r>
            <a:r>
              <a:rPr lang="it-IT" sz="1600" i="1" dirty="0">
                <a:solidFill>
                  <a:srgbClr val="C00000"/>
                </a:solidFill>
                <a:latin typeface="Garamond" panose="02020404030301010803" pitchFamily="18" charset="0"/>
              </a:rPr>
              <a:t/>
            </a:r>
            <a:br>
              <a:rPr lang="it-IT" sz="1600" i="1"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Zona di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Kleist poeta, </a:t>
            </a:r>
            <a:r>
              <a:rPr lang="it-IT" sz="1600" dirty="0" err="1">
                <a:solidFill>
                  <a:srgbClr val="C00000"/>
                </a:solidFill>
                <a:latin typeface="Garamond" panose="02020404030301010803" pitchFamily="18" charset="0"/>
              </a:rPr>
              <a:t>Clemens</a:t>
            </a:r>
            <a:r>
              <a:rPr lang="it-IT" sz="1600" dirty="0">
                <a:solidFill>
                  <a:srgbClr val="C00000"/>
                </a:solidFill>
                <a:latin typeface="Garamond" panose="02020404030301010803" pitchFamily="18" charset="0"/>
              </a:rPr>
              <a:t> parla della recensione, Sophie, fraintesa</a:t>
            </a:r>
          </a:p>
          <a:p>
            <a:r>
              <a:rPr lang="it-IT" sz="1600" dirty="0">
                <a:solidFill>
                  <a:srgbClr val="0070C0"/>
                </a:solidFill>
                <a:latin typeface="Garamond" panose="02020404030301010803" pitchFamily="18" charset="0"/>
              </a:rPr>
              <a:t>39 </a:t>
            </a:r>
            <a:r>
              <a:rPr lang="it-IT" sz="1600" i="1" dirty="0" err="1">
                <a:solidFill>
                  <a:srgbClr val="0070C0"/>
                </a:solidFill>
                <a:latin typeface="Garamond" panose="02020404030301010803" pitchFamily="18" charset="0"/>
              </a:rPr>
              <a:t>Diese</a:t>
            </a:r>
            <a:r>
              <a:rPr lang="it-IT" sz="1600" i="1" dirty="0">
                <a:solidFill>
                  <a:srgbClr val="0070C0"/>
                </a:solidFill>
                <a:latin typeface="Garamond" panose="02020404030301010803" pitchFamily="18" charset="0"/>
              </a:rPr>
              <a:t> Frau </a:t>
            </a:r>
            <a:r>
              <a:rPr lang="it-IT" sz="1600" i="1" dirty="0" err="1">
                <a:solidFill>
                  <a:srgbClr val="0070C0"/>
                </a:solidFill>
                <a:latin typeface="Garamond" panose="02020404030301010803" pitchFamily="18" charset="0"/>
              </a:rPr>
              <a:t>ist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unbeugsam</a:t>
            </a:r>
            <a:r>
              <a:rPr lang="it-IT" sz="1600" i="1" dirty="0">
                <a:solidFill>
                  <a:srgbClr val="0070C0"/>
                </a:solidFill>
                <a:latin typeface="Garamond" panose="02020404030301010803" pitchFamily="18" charset="0"/>
              </a:rPr>
              <a:t>… Kleist </a:t>
            </a:r>
            <a:r>
              <a:rPr lang="it-IT" sz="1600" i="1" dirty="0" err="1">
                <a:solidFill>
                  <a:srgbClr val="0070C0"/>
                </a:solidFill>
                <a:latin typeface="Garamond" panose="02020404030301010803" pitchFamily="18" charset="0"/>
              </a:rPr>
              <a:t>fängt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Blicke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auf</a:t>
            </a:r>
            <a:r>
              <a:rPr lang="it-IT" sz="1600" i="1" dirty="0">
                <a:solidFill>
                  <a:srgbClr val="0070C0"/>
                </a:solidFill>
                <a:latin typeface="Garamond" panose="02020404030301010803" pitchFamily="18" charset="0"/>
              </a:rPr>
              <a:t>, die </a:t>
            </a:r>
            <a:r>
              <a:rPr lang="it-IT" sz="1600" i="1" dirty="0" err="1">
                <a:solidFill>
                  <a:srgbClr val="0070C0"/>
                </a:solidFill>
                <a:latin typeface="Garamond" panose="02020404030301010803" pitchFamily="18" charset="0"/>
              </a:rPr>
              <a:t>ihn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erbittern</a:t>
            </a:r>
            <a:r>
              <a:rPr lang="it-IT" sz="1600" i="1" dirty="0">
                <a:solidFill>
                  <a:srgbClr val="0070C0"/>
                </a:solidFill>
                <a:latin typeface="Garamond" panose="02020404030301010803" pitchFamily="18" charset="0"/>
              </a:rPr>
              <a:t>. </a:t>
            </a:r>
            <a:r>
              <a:rPr lang="it-IT" sz="1600" b="1" dirty="0">
                <a:solidFill>
                  <a:srgbClr val="0070C0"/>
                </a:solidFill>
                <a:latin typeface="Garamond" panose="02020404030301010803" pitchFamily="18" charset="0"/>
              </a:rPr>
              <a:t>(K. ha una crisi, poi osserva </a:t>
            </a:r>
            <a:r>
              <a:rPr lang="it-IT" sz="1600" b="1" dirty="0" err="1">
                <a:solidFill>
                  <a:srgbClr val="0070C0"/>
                </a:solidFill>
                <a:latin typeface="Garamond" panose="02020404030301010803" pitchFamily="18" charset="0"/>
              </a:rPr>
              <a:t>Savigny</a:t>
            </a:r>
            <a:r>
              <a:rPr lang="it-IT" sz="1600" b="1" dirty="0">
                <a:solidFill>
                  <a:srgbClr val="0070C0"/>
                </a:solidFill>
                <a:latin typeface="Garamond" panose="02020404030301010803" pitchFamily="18" charset="0"/>
              </a:rPr>
              <a:t>)</a:t>
            </a:r>
            <a:r>
              <a:rPr lang="it-IT" sz="1600" dirty="0">
                <a:solidFill>
                  <a:srgbClr val="0070C0"/>
                </a:solidFill>
                <a:latin typeface="Garamond" panose="02020404030301010803" pitchFamily="18" charset="0"/>
              </a:rPr>
              <a:t/>
            </a:r>
            <a:br>
              <a:rPr lang="it-IT" sz="1600"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a:t>
            </a:r>
            <a:r>
              <a:rPr lang="it-IT" sz="1600" dirty="0" err="1">
                <a:solidFill>
                  <a:srgbClr val="0070C0"/>
                </a:solidFill>
                <a:latin typeface="Garamond" panose="02020404030301010803" pitchFamily="18" charset="0"/>
              </a:rPr>
              <a:t>Wilhelmine</a:t>
            </a:r>
            <a:r>
              <a:rPr lang="it-IT" sz="1600" dirty="0">
                <a:solidFill>
                  <a:srgbClr val="0070C0"/>
                </a:solidFill>
                <a:latin typeface="Garamond" panose="02020404030301010803" pitchFamily="18" charset="0"/>
              </a:rPr>
              <a:t>, il sogno: </a:t>
            </a:r>
            <a:r>
              <a:rPr lang="it-IT" sz="1600" i="1" dirty="0" err="1">
                <a:solidFill>
                  <a:srgbClr val="0070C0"/>
                </a:solidFill>
                <a:latin typeface="Garamond" panose="02020404030301010803" pitchFamily="18" charset="0"/>
              </a:rPr>
              <a:t>ein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zottiges</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Tier</a:t>
            </a:r>
            <a:r>
              <a:rPr lang="it-IT" sz="1600" dirty="0">
                <a:solidFill>
                  <a:srgbClr val="0070C0"/>
                </a:solidFill>
                <a:latin typeface="Garamond" panose="02020404030301010803" pitchFamily="18" charset="0"/>
              </a:rPr>
              <a:t>, crisi, Kleist si siede: </a:t>
            </a:r>
            <a:r>
              <a:rPr lang="it-IT" sz="1600" dirty="0" err="1">
                <a:solidFill>
                  <a:srgbClr val="0070C0"/>
                </a:solidFill>
                <a:latin typeface="Garamond" panose="02020404030301010803" pitchFamily="18" charset="0"/>
              </a:rPr>
              <a:t>Savigny</a:t>
            </a:r>
            <a:r>
              <a:rPr lang="it-IT" sz="1600" dirty="0">
                <a:solidFill>
                  <a:srgbClr val="0070C0"/>
                </a:solidFill>
                <a:latin typeface="Garamond" panose="02020404030301010803" pitchFamily="18" charset="0"/>
              </a:rPr>
              <a:t> come suo opposto</a:t>
            </a:r>
          </a:p>
          <a:p>
            <a:r>
              <a:rPr lang="it-IT" sz="1600" dirty="0">
                <a:solidFill>
                  <a:srgbClr val="C00000"/>
                </a:solidFill>
                <a:latin typeface="Garamond" panose="02020404030301010803" pitchFamily="18" charset="0"/>
              </a:rPr>
              <a:t>48 </a:t>
            </a:r>
            <a:r>
              <a:rPr lang="it-IT" sz="1600" i="1" dirty="0" err="1">
                <a:solidFill>
                  <a:srgbClr val="C00000"/>
                </a:solidFill>
                <a:latin typeface="Garamond" panose="02020404030301010803" pitchFamily="18" charset="0"/>
              </a:rPr>
              <a:t>Endlich</a:t>
            </a:r>
            <a:r>
              <a:rPr lang="it-IT" sz="1600" i="1" dirty="0">
                <a:solidFill>
                  <a:srgbClr val="C00000"/>
                </a:solidFill>
                <a:latin typeface="Garamond" panose="02020404030301010803" pitchFamily="18" charset="0"/>
              </a:rPr>
              <a:t>. Man </a:t>
            </a:r>
            <a:r>
              <a:rPr lang="it-IT" sz="1600" i="1" dirty="0" err="1">
                <a:solidFill>
                  <a:srgbClr val="C00000"/>
                </a:solidFill>
                <a:latin typeface="Garamond" panose="02020404030301010803" pitchFamily="18" charset="0"/>
              </a:rPr>
              <a:t>bittet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zum</a:t>
            </a:r>
            <a:r>
              <a:rPr lang="it-IT" sz="1600" i="1" dirty="0">
                <a:solidFill>
                  <a:srgbClr val="C00000"/>
                </a:solidFill>
                <a:latin typeface="Garamond" panose="02020404030301010803" pitchFamily="18" charset="0"/>
              </a:rPr>
              <a:t> Tee… </a:t>
            </a:r>
            <a:r>
              <a:rPr lang="it-IT" sz="1600" i="1" dirty="0" err="1">
                <a:solidFill>
                  <a:srgbClr val="C00000"/>
                </a:solidFill>
                <a:latin typeface="Garamond" panose="02020404030301010803" pitchFamily="18" charset="0"/>
              </a:rPr>
              <a:t>Auch</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einer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sich</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zu</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ernst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nimmt</a:t>
            </a:r>
            <a:r>
              <a:rPr lang="it-IT" sz="1600" i="1" dirty="0">
                <a:solidFill>
                  <a:srgbClr val="C00000"/>
                </a:solidFill>
                <a:latin typeface="Garamond" panose="02020404030301010803" pitchFamily="18" charset="0"/>
              </a:rPr>
              <a:t>. </a:t>
            </a:r>
            <a:r>
              <a:rPr lang="it-IT" sz="1600" b="1" dirty="0">
                <a:solidFill>
                  <a:srgbClr val="C00000"/>
                </a:solidFill>
                <a:latin typeface="Garamond" panose="02020404030301010803" pitchFamily="18" charset="0"/>
              </a:rPr>
              <a:t>(viene servito il tè)</a:t>
            </a:r>
            <a:r>
              <a:rPr lang="it-IT" sz="1600" dirty="0">
                <a:solidFill>
                  <a:srgbClr val="C00000"/>
                </a:solidFill>
                <a:latin typeface="Garamond" panose="02020404030301010803" pitchFamily="18" charset="0"/>
              </a:rPr>
              <a:t> </a:t>
            </a:r>
            <a:r>
              <a:rPr lang="it-IT" sz="1600" i="1" dirty="0">
                <a:solidFill>
                  <a:srgbClr val="C00000"/>
                </a:solidFill>
                <a:latin typeface="Garamond" panose="02020404030301010803" pitchFamily="18" charset="0"/>
              </a:rPr>
              <a:t/>
            </a:r>
            <a:br>
              <a:rPr lang="it-IT" sz="1600" i="1"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Zona di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colloquio con </a:t>
            </a:r>
            <a:r>
              <a:rPr lang="it-IT" sz="1600" dirty="0" err="1">
                <a:solidFill>
                  <a:srgbClr val="C00000"/>
                </a:solidFill>
                <a:latin typeface="Garamond" panose="02020404030301010803" pitchFamily="18" charset="0"/>
              </a:rPr>
              <a:t>Clemens</a:t>
            </a:r>
            <a:r>
              <a:rPr lang="it-IT" sz="1600" dirty="0">
                <a:solidFill>
                  <a:srgbClr val="C00000"/>
                </a:solidFill>
                <a:latin typeface="Garamond" panose="02020404030301010803" pitchFamily="18" charset="0"/>
              </a:rPr>
              <a:t> sulla poesia, </a:t>
            </a:r>
            <a:r>
              <a:rPr lang="it-IT" sz="1600" dirty="0" err="1">
                <a:solidFill>
                  <a:srgbClr val="C00000"/>
                </a:solidFill>
                <a:latin typeface="Garamond" panose="02020404030301010803" pitchFamily="18" charset="0"/>
              </a:rPr>
              <a:t>das</a:t>
            </a:r>
            <a:r>
              <a:rPr lang="it-IT" sz="1600" dirty="0">
                <a:solidFill>
                  <a:srgbClr val="C00000"/>
                </a:solidFill>
                <a:latin typeface="Garamond" panose="02020404030301010803" pitchFamily="18" charset="0"/>
              </a:rPr>
              <a:t> </a:t>
            </a:r>
            <a:r>
              <a:rPr lang="it-IT" sz="1600" dirty="0" err="1">
                <a:solidFill>
                  <a:srgbClr val="C00000"/>
                </a:solidFill>
                <a:latin typeface="Garamond" panose="02020404030301010803" pitchFamily="18" charset="0"/>
              </a:rPr>
              <a:t>Muster</a:t>
            </a:r>
            <a:r>
              <a:rPr lang="it-IT" sz="1600" dirty="0">
                <a:solidFill>
                  <a:srgbClr val="C00000"/>
                </a:solidFill>
                <a:latin typeface="Garamond" panose="02020404030301010803" pitchFamily="18" charset="0"/>
              </a:rPr>
              <a:t> </a:t>
            </a:r>
            <a:r>
              <a:rPr lang="it-IT" sz="1600" dirty="0" err="1">
                <a:solidFill>
                  <a:srgbClr val="C00000"/>
                </a:solidFill>
                <a:latin typeface="Garamond" panose="02020404030301010803" pitchFamily="18" charset="0"/>
              </a:rPr>
              <a:t>der</a:t>
            </a:r>
            <a:r>
              <a:rPr lang="it-IT" sz="1600" dirty="0">
                <a:solidFill>
                  <a:srgbClr val="C00000"/>
                </a:solidFill>
                <a:latin typeface="Garamond" panose="02020404030301010803" pitchFamily="18" charset="0"/>
              </a:rPr>
              <a:t> </a:t>
            </a:r>
            <a:r>
              <a:rPr lang="it-IT" sz="1600" dirty="0" err="1">
                <a:solidFill>
                  <a:srgbClr val="C00000"/>
                </a:solidFill>
                <a:latin typeface="Garamond" panose="02020404030301010803" pitchFamily="18" charset="0"/>
              </a:rPr>
              <a:t>Beziehungen</a:t>
            </a:r>
            <a:r>
              <a:rPr lang="it-IT" sz="1600" dirty="0">
                <a:solidFill>
                  <a:srgbClr val="C00000"/>
                </a:solidFill>
                <a:latin typeface="Garamond" panose="02020404030301010803" pitchFamily="18" charset="0"/>
              </a:rPr>
              <a:t> </a:t>
            </a:r>
            <a:r>
              <a:rPr lang="it-IT" sz="1600" dirty="0" err="1">
                <a:solidFill>
                  <a:srgbClr val="C00000"/>
                </a:solidFill>
                <a:latin typeface="Garamond" panose="02020404030301010803" pitchFamily="18" charset="0"/>
              </a:rPr>
              <a:t>der</a:t>
            </a:r>
            <a:r>
              <a:rPr lang="it-IT" sz="1600" dirty="0">
                <a:solidFill>
                  <a:srgbClr val="C00000"/>
                </a:solidFill>
                <a:latin typeface="Garamond" panose="02020404030301010803" pitchFamily="18" charset="0"/>
              </a:rPr>
              <a:t> </a:t>
            </a:r>
            <a:r>
              <a:rPr lang="it-IT" sz="1600" dirty="0" err="1">
                <a:solidFill>
                  <a:srgbClr val="C00000"/>
                </a:solidFill>
                <a:latin typeface="Garamond" panose="02020404030301010803" pitchFamily="18" charset="0"/>
              </a:rPr>
              <a:t>Menschen</a:t>
            </a:r>
            <a:endParaRPr lang="it-IT" sz="1600" dirty="0">
              <a:solidFill>
                <a:srgbClr val="C00000"/>
              </a:solidFill>
              <a:latin typeface="Garamond" panose="02020404030301010803" pitchFamily="18" charset="0"/>
            </a:endParaRPr>
          </a:p>
          <a:p>
            <a:r>
              <a:rPr lang="it-IT" sz="1600" dirty="0">
                <a:solidFill>
                  <a:srgbClr val="0070C0"/>
                </a:solidFill>
                <a:latin typeface="Garamond" panose="02020404030301010803" pitchFamily="18" charset="0"/>
              </a:rPr>
              <a:t>54 </a:t>
            </a:r>
            <a:r>
              <a:rPr lang="it-IT" sz="1600" i="1" dirty="0">
                <a:solidFill>
                  <a:srgbClr val="0070C0"/>
                </a:solidFill>
                <a:latin typeface="Garamond" panose="02020404030301010803" pitchFamily="18" charset="0"/>
              </a:rPr>
              <a:t>Kleist </a:t>
            </a:r>
            <a:r>
              <a:rPr lang="it-IT" sz="1600" i="1" dirty="0" err="1">
                <a:solidFill>
                  <a:srgbClr val="0070C0"/>
                </a:solidFill>
                <a:latin typeface="Garamond" panose="02020404030301010803" pitchFamily="18" charset="0"/>
              </a:rPr>
              <a:t>denkt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Der</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Brentano</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scheint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Rechte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auf</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sie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zu</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haben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Sie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kommen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hör</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ich</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aus</a:t>
            </a:r>
            <a:r>
              <a:rPr lang="it-IT" sz="1600" i="1" dirty="0">
                <a:solidFill>
                  <a:srgbClr val="0070C0"/>
                </a:solidFill>
                <a:latin typeface="Garamond" panose="02020404030301010803" pitchFamily="18" charset="0"/>
              </a:rPr>
              <a:t> Paris? </a:t>
            </a:r>
            <a:r>
              <a:rPr lang="it-IT" sz="1600" b="1" dirty="0">
                <a:solidFill>
                  <a:srgbClr val="0070C0"/>
                </a:solidFill>
                <a:latin typeface="Garamond" panose="02020404030301010803" pitchFamily="18" charset="0"/>
              </a:rPr>
              <a:t>(scena del pugnale)</a:t>
            </a:r>
            <a:r>
              <a:rPr lang="it-IT" sz="1600" i="1" dirty="0">
                <a:solidFill>
                  <a:srgbClr val="0070C0"/>
                </a:solidFill>
                <a:latin typeface="Garamond" panose="02020404030301010803" pitchFamily="18" charset="0"/>
              </a:rPr>
              <a:t/>
            </a:r>
            <a:br>
              <a:rPr lang="it-IT" sz="1600" i="1"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come </a:t>
            </a:r>
            <a:r>
              <a:rPr lang="it-IT" sz="1600" dirty="0" err="1">
                <a:solidFill>
                  <a:srgbClr val="0070C0"/>
                </a:solidFill>
                <a:latin typeface="Garamond" panose="02020404030301010803" pitchFamily="18" charset="0"/>
              </a:rPr>
              <a:t>Wedekind</a:t>
            </a:r>
            <a:r>
              <a:rPr lang="it-IT" sz="1600" dirty="0">
                <a:solidFill>
                  <a:srgbClr val="0070C0"/>
                </a:solidFill>
                <a:latin typeface="Garamond" panose="02020404030301010803" pitchFamily="18" charset="0"/>
              </a:rPr>
              <a:t> lo ha curato, </a:t>
            </a:r>
            <a:r>
              <a:rPr lang="it-IT" sz="1600" dirty="0" err="1">
                <a:solidFill>
                  <a:srgbClr val="0070C0"/>
                </a:solidFill>
                <a:latin typeface="Garamond" panose="02020404030301010803" pitchFamily="18" charset="0"/>
              </a:rPr>
              <a:t>Merten</a:t>
            </a:r>
            <a:r>
              <a:rPr lang="it-IT" sz="1600" dirty="0">
                <a:solidFill>
                  <a:srgbClr val="0070C0"/>
                </a:solidFill>
                <a:latin typeface="Garamond" panose="02020404030301010803" pitchFamily="18" charset="0"/>
              </a:rPr>
              <a:t>, </a:t>
            </a:r>
            <a:r>
              <a:rPr lang="it-IT" sz="1600" dirty="0" err="1">
                <a:solidFill>
                  <a:srgbClr val="0070C0"/>
                </a:solidFill>
                <a:latin typeface="Garamond" panose="02020404030301010803" pitchFamily="18" charset="0"/>
              </a:rPr>
              <a:t>Wieland</a:t>
            </a:r>
            <a:r>
              <a:rPr lang="it-IT" sz="1600" dirty="0">
                <a:solidFill>
                  <a:srgbClr val="0070C0"/>
                </a:solidFill>
                <a:latin typeface="Garamond" panose="02020404030301010803" pitchFamily="18" charset="0"/>
              </a:rPr>
              <a:t> sul </a:t>
            </a:r>
            <a:r>
              <a:rPr lang="it-IT" sz="1600" i="1" dirty="0" err="1">
                <a:solidFill>
                  <a:srgbClr val="0070C0"/>
                </a:solidFill>
                <a:latin typeface="Garamond" panose="02020404030301010803" pitchFamily="18" charset="0"/>
              </a:rPr>
              <a:t>Guiskard</a:t>
            </a:r>
            <a:endParaRPr lang="it-IT" sz="1600" dirty="0">
              <a:solidFill>
                <a:srgbClr val="0070C0"/>
              </a:solidFill>
              <a:latin typeface="Garamond" panose="02020404030301010803" pitchFamily="18" charset="0"/>
            </a:endParaRPr>
          </a:p>
          <a:p>
            <a:pPr algn="ctr"/>
            <a:endParaRPr lang="it-IT" sz="1050" dirty="0">
              <a:latin typeface="Garamond" panose="02020404030301010803" pitchFamily="18" charset="0"/>
            </a:endParaRPr>
          </a:p>
        </p:txBody>
      </p:sp>
    </p:spTree>
    <p:extLst>
      <p:ext uri="{BB962C8B-B14F-4D97-AF65-F5344CB8AC3E}">
        <p14:creationId xmlns:p14="http://schemas.microsoft.com/office/powerpoint/2010/main" val="497848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652" y="116632"/>
            <a:ext cx="8856984" cy="6986528"/>
          </a:xfrm>
          <a:prstGeom prst="rect">
            <a:avLst/>
          </a:prstGeom>
        </p:spPr>
        <p:txBody>
          <a:bodyPr wrap="square">
            <a:spAutoFit/>
          </a:bodyPr>
          <a:lstStyle/>
          <a:p>
            <a:r>
              <a:rPr lang="it-IT" sz="1600" dirty="0">
                <a:solidFill>
                  <a:srgbClr val="C00000"/>
                </a:solidFill>
                <a:latin typeface="Garamond" panose="02020404030301010803" pitchFamily="18" charset="0"/>
              </a:rPr>
              <a:t>65 </a:t>
            </a:r>
            <a:r>
              <a:rPr lang="it-IT" sz="1600" i="1" dirty="0" err="1">
                <a:solidFill>
                  <a:srgbClr val="C00000"/>
                </a:solidFill>
                <a:latin typeface="Garamond" panose="02020404030301010803" pitchFamily="18" charset="0"/>
              </a:rPr>
              <a:t>Glänzend</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Savigny</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dagegen</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aufsteht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muß</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zum</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Verbrecher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werden</a:t>
            </a:r>
            <a:r>
              <a:rPr lang="it-IT" sz="1600" i="1" dirty="0">
                <a:solidFill>
                  <a:srgbClr val="C00000"/>
                </a:solidFill>
                <a:latin typeface="Garamond" panose="02020404030301010803" pitchFamily="18" charset="0"/>
              </a:rPr>
              <a:t>. Oder </a:t>
            </a:r>
            <a:r>
              <a:rPr lang="it-IT" sz="1600" i="1" dirty="0" err="1">
                <a:solidFill>
                  <a:srgbClr val="C00000"/>
                </a:solidFill>
                <a:latin typeface="Garamond" panose="02020404030301010803" pitchFamily="18" charset="0"/>
              </a:rPr>
              <a:t>zum</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Wahnsinnigen</a:t>
            </a:r>
            <a:r>
              <a:rPr lang="it-IT" sz="1600" i="1" dirty="0">
                <a:solidFill>
                  <a:srgbClr val="C00000"/>
                </a:solidFill>
                <a:latin typeface="Garamond" panose="02020404030301010803" pitchFamily="18" charset="0"/>
              </a:rPr>
              <a:t>.</a:t>
            </a:r>
            <a:br>
              <a:rPr lang="it-IT" sz="1600" i="1" dirty="0">
                <a:solidFill>
                  <a:srgbClr val="C00000"/>
                </a:solidFill>
                <a:latin typeface="Garamond" panose="02020404030301010803" pitchFamily="18" charset="0"/>
              </a:rPr>
            </a:br>
            <a:r>
              <a:rPr lang="it-IT" sz="1600" b="1" dirty="0">
                <a:solidFill>
                  <a:srgbClr val="C00000"/>
                </a:solidFill>
                <a:latin typeface="Garamond" panose="02020404030301010803" pitchFamily="18" charset="0"/>
              </a:rPr>
              <a:t>(K. parla con </a:t>
            </a:r>
            <a:r>
              <a:rPr lang="it-IT" sz="1600" b="1" dirty="0" err="1">
                <a:solidFill>
                  <a:srgbClr val="C00000"/>
                </a:solidFill>
                <a:latin typeface="Garamond" panose="02020404030301010803" pitchFamily="18" charset="0"/>
              </a:rPr>
              <a:t>Savigny</a:t>
            </a:r>
            <a:r>
              <a:rPr lang="it-IT" sz="1600" b="1" dirty="0">
                <a:solidFill>
                  <a:srgbClr val="C00000"/>
                </a:solidFill>
                <a:latin typeface="Garamond" panose="02020404030301010803" pitchFamily="18" charset="0"/>
              </a:rPr>
              <a:t>, G. immagina di parlare con </a:t>
            </a:r>
            <a:r>
              <a:rPr lang="it-IT" sz="1600" b="1" dirty="0" err="1">
                <a:solidFill>
                  <a:srgbClr val="C00000"/>
                </a:solidFill>
                <a:latin typeface="Garamond" panose="02020404030301010803" pitchFamily="18" charset="0"/>
              </a:rPr>
              <a:t>Savigny</a:t>
            </a:r>
            <a:r>
              <a:rPr lang="it-IT" sz="1600" b="1" dirty="0">
                <a:solidFill>
                  <a:srgbClr val="C00000"/>
                </a:solidFill>
                <a:latin typeface="Garamond" panose="02020404030301010803" pitchFamily="18" charset="0"/>
              </a:rPr>
              <a:t>, </a:t>
            </a:r>
            <a:r>
              <a:rPr lang="it-IT" sz="1600" b="1" dirty="0" err="1">
                <a:solidFill>
                  <a:srgbClr val="C00000"/>
                </a:solidFill>
                <a:latin typeface="Garamond" panose="02020404030301010803" pitchFamily="18" charset="0"/>
              </a:rPr>
              <a:t>Savigny</a:t>
            </a:r>
            <a:r>
              <a:rPr lang="it-IT" sz="1600" b="1" dirty="0">
                <a:solidFill>
                  <a:srgbClr val="C00000"/>
                </a:solidFill>
                <a:latin typeface="Garamond" panose="02020404030301010803" pitchFamily="18" charset="0"/>
              </a:rPr>
              <a:t> si rivolge a K. e G. insieme)</a:t>
            </a:r>
            <a:r>
              <a:rPr lang="it-IT" sz="1600" i="1" dirty="0">
                <a:solidFill>
                  <a:srgbClr val="C00000"/>
                </a:solidFill>
                <a:latin typeface="Garamond" panose="02020404030301010803" pitchFamily="18" charset="0"/>
              </a:rPr>
              <a:t/>
            </a:r>
            <a:br>
              <a:rPr lang="it-IT" sz="1600" i="1"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Zona di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dialogo tra Kleist e </a:t>
            </a:r>
            <a:r>
              <a:rPr lang="it-IT" sz="1600" dirty="0" err="1">
                <a:solidFill>
                  <a:srgbClr val="C00000"/>
                </a:solidFill>
                <a:latin typeface="Garamond" panose="02020404030301010803" pitchFamily="18" charset="0"/>
              </a:rPr>
              <a:t>Savigny</a:t>
            </a:r>
            <a:r>
              <a:rPr lang="it-IT" sz="1600" dirty="0">
                <a:solidFill>
                  <a:srgbClr val="C00000"/>
                </a:solidFill>
                <a:latin typeface="Garamond" panose="02020404030301010803" pitchFamily="18" charset="0"/>
              </a:rPr>
              <a:t> sulla rivoluzione francese: idee e realtà, </a:t>
            </a:r>
            <a:br>
              <a:rPr lang="it-IT" sz="1600" dirty="0">
                <a:solidFill>
                  <a:srgbClr val="C00000"/>
                </a:solidFill>
                <a:latin typeface="Garamond" panose="02020404030301010803" pitchFamily="18" charset="0"/>
              </a:rPr>
            </a:br>
            <a:r>
              <a:rPr lang="it-IT" sz="1600" dirty="0" err="1">
                <a:solidFill>
                  <a:srgbClr val="C00000"/>
                </a:solidFill>
                <a:latin typeface="Garamond" panose="02020404030301010803" pitchFamily="18" charset="0"/>
              </a:rPr>
              <a:t>Traumgespräch</a:t>
            </a:r>
            <a:r>
              <a:rPr lang="it-IT" sz="1600" dirty="0">
                <a:solidFill>
                  <a:srgbClr val="C00000"/>
                </a:solidFill>
                <a:latin typeface="Garamond" panose="02020404030301010803" pitchFamily="18" charset="0"/>
              </a:rPr>
              <a:t> tra </a:t>
            </a:r>
            <a:r>
              <a:rPr lang="it-IT" sz="1600" dirty="0" err="1">
                <a:solidFill>
                  <a:srgbClr val="C00000"/>
                </a:solidFill>
                <a:latin typeface="Garamond" panose="02020404030301010803" pitchFamily="18" charset="0"/>
              </a:rPr>
              <a:t>Savigny</a:t>
            </a:r>
            <a:r>
              <a:rPr lang="it-IT" sz="1600" dirty="0">
                <a:solidFill>
                  <a:srgbClr val="C00000"/>
                </a:solidFill>
                <a:latin typeface="Garamond" panose="02020404030301010803" pitchFamily="18" charset="0"/>
              </a:rPr>
              <a:t> e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sul loro amore e sulla rivoluzione francese: idee e realtà</a:t>
            </a:r>
            <a:br>
              <a:rPr lang="it-IT" sz="1600"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Nel finale </a:t>
            </a:r>
            <a:r>
              <a:rPr lang="it-IT" sz="1600" dirty="0" err="1">
                <a:solidFill>
                  <a:srgbClr val="C00000"/>
                </a:solidFill>
                <a:latin typeface="Garamond" panose="02020404030301010803" pitchFamily="18" charset="0"/>
              </a:rPr>
              <a:t>Savigny</a:t>
            </a:r>
            <a:r>
              <a:rPr lang="it-IT" sz="1600" dirty="0">
                <a:solidFill>
                  <a:srgbClr val="C00000"/>
                </a:solidFill>
                <a:latin typeface="Garamond" panose="02020404030301010803" pitchFamily="18" charset="0"/>
              </a:rPr>
              <a:t> si rivolge sia a Kleist sia a </a:t>
            </a:r>
            <a:r>
              <a:rPr lang="it-IT" sz="1600" dirty="0" err="1">
                <a:solidFill>
                  <a:srgbClr val="C00000"/>
                </a:solidFill>
                <a:latin typeface="Garamond" panose="02020404030301010803" pitchFamily="18" charset="0"/>
              </a:rPr>
              <a:t>Günderrode</a:t>
            </a:r>
            <a:endParaRPr lang="it-IT" sz="1600" dirty="0">
              <a:solidFill>
                <a:srgbClr val="C00000"/>
              </a:solidFill>
              <a:latin typeface="Garamond" panose="02020404030301010803" pitchFamily="18" charset="0"/>
            </a:endParaRPr>
          </a:p>
          <a:p>
            <a:r>
              <a:rPr lang="it-IT" sz="1600" dirty="0">
                <a:solidFill>
                  <a:srgbClr val="0070C0"/>
                </a:solidFill>
                <a:latin typeface="Garamond" panose="02020404030301010803" pitchFamily="18" charset="0"/>
              </a:rPr>
              <a:t>72 </a:t>
            </a:r>
            <a:r>
              <a:rPr lang="it-IT" sz="1600" i="1" dirty="0">
                <a:solidFill>
                  <a:srgbClr val="0070C0"/>
                </a:solidFill>
                <a:latin typeface="Garamond" panose="02020404030301010803" pitchFamily="18" charset="0"/>
              </a:rPr>
              <a:t>Ha, </a:t>
            </a:r>
            <a:r>
              <a:rPr lang="it-IT" sz="1600" i="1" dirty="0" err="1">
                <a:solidFill>
                  <a:srgbClr val="0070C0"/>
                </a:solidFill>
                <a:latin typeface="Garamond" panose="02020404030301010803" pitchFamily="18" charset="0"/>
              </a:rPr>
              <a:t>ruft</a:t>
            </a:r>
            <a:r>
              <a:rPr lang="it-IT" sz="1600" i="1" dirty="0">
                <a:solidFill>
                  <a:srgbClr val="0070C0"/>
                </a:solidFill>
                <a:latin typeface="Garamond" panose="02020404030301010803" pitchFamily="18" charset="0"/>
              </a:rPr>
              <a:t> Kleist </a:t>
            </a:r>
            <a:r>
              <a:rPr lang="it-IT" sz="1600" i="1" dirty="0" err="1">
                <a:solidFill>
                  <a:srgbClr val="0070C0"/>
                </a:solidFill>
                <a:latin typeface="Garamond" panose="02020404030301010803" pitchFamily="18" charset="0"/>
              </a:rPr>
              <a:t>wie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erfreut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sich</a:t>
            </a:r>
            <a:r>
              <a:rPr lang="it-IT" sz="1600" i="1" dirty="0">
                <a:solidFill>
                  <a:srgbClr val="0070C0"/>
                </a:solidFill>
                <a:latin typeface="Garamond" panose="02020404030301010803" pitchFamily="18" charset="0"/>
              </a:rPr>
              <a:t> so lange von </a:t>
            </a:r>
            <a:r>
              <a:rPr lang="it-IT" sz="1600" i="1" dirty="0" err="1">
                <a:solidFill>
                  <a:srgbClr val="0070C0"/>
                </a:solidFill>
                <a:latin typeface="Garamond" panose="02020404030301010803" pitchFamily="18" charset="0"/>
              </a:rPr>
              <a:t>der</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übrigen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Gesellaschaft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zu</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absentieren</a:t>
            </a:r>
            <a:r>
              <a:rPr lang="it-IT" sz="1600" i="1" dirty="0">
                <a:solidFill>
                  <a:srgbClr val="0070C0"/>
                </a:solidFill>
                <a:latin typeface="Garamond" panose="02020404030301010803" pitchFamily="18" charset="0"/>
              </a:rPr>
              <a:t> </a:t>
            </a:r>
            <a:r>
              <a:rPr lang="it-IT" sz="1600" b="1" dirty="0">
                <a:solidFill>
                  <a:srgbClr val="0070C0"/>
                </a:solidFill>
                <a:latin typeface="Garamond" panose="02020404030301010803" pitchFamily="18" charset="0"/>
              </a:rPr>
              <a:t>(16.00)</a:t>
            </a:r>
            <a:r>
              <a:rPr lang="it-IT" sz="1600" dirty="0">
                <a:solidFill>
                  <a:srgbClr val="0070C0"/>
                </a:solidFill>
                <a:latin typeface="Garamond" panose="02020404030301010803" pitchFamily="18" charset="0"/>
              </a:rPr>
              <a:t/>
            </a:r>
            <a:br>
              <a:rPr lang="it-IT" sz="1600" dirty="0">
                <a:solidFill>
                  <a:srgbClr val="0070C0"/>
                </a:solidFill>
                <a:latin typeface="Garamond" panose="02020404030301010803" pitchFamily="18" charset="0"/>
              </a:rPr>
            </a:br>
            <a:r>
              <a:rPr lang="it-IT" sz="1600" b="1" dirty="0">
                <a:solidFill>
                  <a:srgbClr val="0070C0"/>
                </a:solidFill>
                <a:latin typeface="Garamond" panose="02020404030301010803" pitchFamily="18" charset="0"/>
              </a:rPr>
              <a:t>(K. parla con G., poi si assenta, poi parla con </a:t>
            </a:r>
            <a:r>
              <a:rPr lang="it-IT" sz="1600" b="1" dirty="0" err="1">
                <a:solidFill>
                  <a:srgbClr val="0070C0"/>
                </a:solidFill>
                <a:latin typeface="Garamond" panose="02020404030301010803" pitchFamily="18" charset="0"/>
              </a:rPr>
              <a:t>Wedekind</a:t>
            </a:r>
            <a:r>
              <a:rPr lang="it-IT" sz="1600" b="1" dirty="0">
                <a:solidFill>
                  <a:srgbClr val="0070C0"/>
                </a:solidFill>
                <a:latin typeface="Garamond" panose="02020404030301010803" pitchFamily="18" charset="0"/>
              </a:rPr>
              <a:t>)</a:t>
            </a:r>
            <a:r>
              <a:rPr lang="it-IT" sz="1600" dirty="0">
                <a:solidFill>
                  <a:srgbClr val="0070C0"/>
                </a:solidFill>
                <a:latin typeface="Garamond" panose="02020404030301010803" pitchFamily="18" charset="0"/>
              </a:rPr>
              <a:t/>
            </a:r>
            <a:br>
              <a:rPr lang="it-IT" sz="1600"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dialogo tra Kleist e </a:t>
            </a:r>
            <a:r>
              <a:rPr lang="it-IT" sz="1600" dirty="0" err="1">
                <a:solidFill>
                  <a:srgbClr val="0070C0"/>
                </a:solidFill>
                <a:latin typeface="Garamond" panose="02020404030301010803" pitchFamily="18" charset="0"/>
              </a:rPr>
              <a:t>Günderrode</a:t>
            </a:r>
            <a:r>
              <a:rPr lang="it-IT" sz="1600" dirty="0">
                <a:solidFill>
                  <a:srgbClr val="0070C0"/>
                </a:solidFill>
                <a:latin typeface="Garamond" panose="02020404030301010803" pitchFamily="18" charset="0"/>
              </a:rPr>
              <a:t>: </a:t>
            </a:r>
            <a:r>
              <a:rPr lang="it-IT" sz="1600" dirty="0" err="1">
                <a:solidFill>
                  <a:srgbClr val="0070C0"/>
                </a:solidFill>
                <a:latin typeface="Garamond" panose="02020404030301010803" pitchFamily="18" charset="0"/>
              </a:rPr>
              <a:t>Gebrechlichkeit</a:t>
            </a:r>
            <a:r>
              <a:rPr lang="it-IT" sz="1600" dirty="0">
                <a:solidFill>
                  <a:srgbClr val="0070C0"/>
                </a:solidFill>
                <a:latin typeface="Garamond" panose="02020404030301010803" pitchFamily="18" charset="0"/>
              </a:rPr>
              <a:t>/</a:t>
            </a:r>
            <a:r>
              <a:rPr lang="it-IT" sz="1600" dirty="0" err="1">
                <a:solidFill>
                  <a:srgbClr val="0070C0"/>
                </a:solidFill>
                <a:latin typeface="Garamond" panose="02020404030301010803" pitchFamily="18" charset="0"/>
              </a:rPr>
              <a:t>Konvention</a:t>
            </a:r>
            <a:r>
              <a:rPr lang="it-IT" sz="1600" dirty="0">
                <a:solidFill>
                  <a:srgbClr val="0070C0"/>
                </a:solidFill>
                <a:latin typeface="Garamond" panose="02020404030301010803" pitchFamily="18" charset="0"/>
              </a:rPr>
              <a:t>, Kleist sul Reno,</a:t>
            </a:r>
            <a:br>
              <a:rPr lang="it-IT" sz="1600"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pensieri di Kleist: nei libri di scuola, Napoleone, l’arruolamento nell’esercito francese, il nulla</a:t>
            </a:r>
            <a:br>
              <a:rPr lang="it-IT" sz="1600"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dialogo con </a:t>
            </a:r>
            <a:r>
              <a:rPr lang="it-IT" sz="1600" dirty="0" err="1">
                <a:solidFill>
                  <a:srgbClr val="0070C0"/>
                </a:solidFill>
                <a:latin typeface="Garamond" panose="02020404030301010803" pitchFamily="18" charset="0"/>
              </a:rPr>
              <a:t>Wedekind</a:t>
            </a:r>
            <a:r>
              <a:rPr lang="it-IT" sz="1600" dirty="0">
                <a:solidFill>
                  <a:srgbClr val="0070C0"/>
                </a:solidFill>
                <a:latin typeface="Garamond" panose="02020404030301010803" pitchFamily="18" charset="0"/>
              </a:rPr>
              <a:t>: Kleist è deciso a partire</a:t>
            </a:r>
          </a:p>
          <a:p>
            <a:r>
              <a:rPr lang="it-IT" sz="1600" dirty="0">
                <a:solidFill>
                  <a:srgbClr val="C00000"/>
                </a:solidFill>
                <a:latin typeface="Garamond" panose="02020404030301010803" pitchFamily="18" charset="0"/>
              </a:rPr>
              <a:t>83 </a:t>
            </a:r>
            <a:r>
              <a:rPr lang="it-IT" sz="1600" i="1" dirty="0" err="1">
                <a:solidFill>
                  <a:srgbClr val="C00000"/>
                </a:solidFill>
                <a:latin typeface="Garamond" panose="02020404030301010803" pitchFamily="18" charset="0"/>
              </a:rPr>
              <a:t>Der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reine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Hohn</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Niemand</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kümmert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um</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sie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Savigny</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wird</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sie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nicht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vergessen</a:t>
            </a:r>
            <a:r>
              <a:rPr lang="it-IT" sz="1600" i="1" dirty="0">
                <a:solidFill>
                  <a:srgbClr val="C00000"/>
                </a:solidFill>
                <a:latin typeface="Garamond" panose="02020404030301010803" pitchFamily="18" charset="0"/>
              </a:rPr>
              <a:t>. </a:t>
            </a:r>
            <a:r>
              <a:rPr lang="it-IT" sz="1600" b="1" dirty="0">
                <a:solidFill>
                  <a:srgbClr val="C00000"/>
                </a:solidFill>
                <a:latin typeface="Garamond" panose="02020404030301010803" pitchFamily="18" charset="0"/>
              </a:rPr>
              <a:t>(G. parla con </a:t>
            </a:r>
            <a:r>
              <a:rPr lang="it-IT" sz="1600" b="1" dirty="0" err="1">
                <a:solidFill>
                  <a:srgbClr val="C00000"/>
                </a:solidFill>
                <a:latin typeface="Garamond" panose="02020404030301010803" pitchFamily="18" charset="0"/>
              </a:rPr>
              <a:t>Savigny</a:t>
            </a:r>
            <a:r>
              <a:rPr lang="it-IT" sz="1600" b="1" dirty="0">
                <a:solidFill>
                  <a:srgbClr val="C00000"/>
                </a:solidFill>
                <a:latin typeface="Garamond" panose="02020404030301010803" pitchFamily="18" charset="0"/>
              </a:rPr>
              <a:t>)</a:t>
            </a:r>
            <a:r>
              <a:rPr lang="it-IT" sz="1600" i="1" dirty="0">
                <a:solidFill>
                  <a:srgbClr val="C00000"/>
                </a:solidFill>
                <a:latin typeface="Garamond" panose="02020404030301010803" pitchFamily="18" charset="0"/>
              </a:rPr>
              <a:t/>
            </a:r>
            <a:br>
              <a:rPr lang="it-IT" sz="1600" i="1"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Zona di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dialogo con </a:t>
            </a:r>
            <a:r>
              <a:rPr lang="it-IT" sz="1600" dirty="0" err="1">
                <a:solidFill>
                  <a:srgbClr val="C00000"/>
                </a:solidFill>
                <a:latin typeface="Garamond" panose="02020404030301010803" pitchFamily="18" charset="0"/>
              </a:rPr>
              <a:t>Savigny</a:t>
            </a:r>
            <a:r>
              <a:rPr lang="it-IT" sz="1600" dirty="0">
                <a:solidFill>
                  <a:srgbClr val="C00000"/>
                </a:solidFill>
                <a:latin typeface="Garamond" panose="02020404030301010803" pitchFamily="18" charset="0"/>
              </a:rPr>
              <a:t>, resa dei conti, il suo cuore si è distolto da lui, l’arte</a:t>
            </a:r>
          </a:p>
          <a:p>
            <a:r>
              <a:rPr lang="it-IT" sz="1600" dirty="0">
                <a:solidFill>
                  <a:srgbClr val="0070C0"/>
                </a:solidFill>
                <a:latin typeface="Garamond" panose="02020404030301010803" pitchFamily="18" charset="0"/>
              </a:rPr>
              <a:t>89 </a:t>
            </a:r>
            <a:r>
              <a:rPr lang="it-IT" sz="1600" i="1" dirty="0">
                <a:solidFill>
                  <a:srgbClr val="0070C0"/>
                </a:solidFill>
                <a:latin typeface="Garamond" panose="02020404030301010803" pitchFamily="18" charset="0"/>
              </a:rPr>
              <a:t>Kleist </a:t>
            </a:r>
            <a:r>
              <a:rPr lang="it-IT" sz="1600" i="1" dirty="0" err="1">
                <a:solidFill>
                  <a:srgbClr val="0070C0"/>
                </a:solidFill>
                <a:latin typeface="Garamond" panose="02020404030301010803" pitchFamily="18" charset="0"/>
              </a:rPr>
              <a:t>sieht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aus</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den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Augenwinkeln</a:t>
            </a:r>
            <a:r>
              <a:rPr lang="it-IT" sz="1600" i="1" dirty="0">
                <a:solidFill>
                  <a:srgbClr val="0070C0"/>
                </a:solidFill>
                <a:latin typeface="Garamond" panose="02020404030301010803" pitchFamily="18" charset="0"/>
              </a:rPr>
              <a:t>… Und </a:t>
            </a:r>
            <a:r>
              <a:rPr lang="it-IT" sz="1600" i="1" dirty="0" err="1">
                <a:solidFill>
                  <a:srgbClr val="0070C0"/>
                </a:solidFill>
                <a:latin typeface="Garamond" panose="02020404030301010803" pitchFamily="18" charset="0"/>
              </a:rPr>
              <a:t>daß</a:t>
            </a:r>
            <a:r>
              <a:rPr lang="it-IT" sz="1600" i="1" dirty="0">
                <a:solidFill>
                  <a:srgbClr val="0070C0"/>
                </a:solidFill>
                <a:latin typeface="Garamond" panose="02020404030301010803" pitchFamily="18" charset="0"/>
              </a:rPr>
              <a:t> man </a:t>
            </a:r>
            <a:r>
              <a:rPr lang="it-IT" sz="1600" i="1" dirty="0" err="1">
                <a:solidFill>
                  <a:srgbClr val="0070C0"/>
                </a:solidFill>
                <a:latin typeface="Garamond" panose="02020404030301010803" pitchFamily="18" charset="0"/>
              </a:rPr>
              <a:t>sich</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wohl</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abfinden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muß</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dies</a:t>
            </a:r>
            <a:r>
              <a:rPr lang="it-IT" sz="1600" i="1" dirty="0">
                <a:solidFill>
                  <a:srgbClr val="0070C0"/>
                </a:solidFill>
                <a:latin typeface="Garamond" panose="02020404030301010803" pitchFamily="18" charset="0"/>
              </a:rPr>
              <a:t> die </a:t>
            </a:r>
            <a:r>
              <a:rPr lang="it-IT" sz="1600" i="1" dirty="0" err="1">
                <a:solidFill>
                  <a:srgbClr val="0070C0"/>
                </a:solidFill>
                <a:latin typeface="Garamond" panose="02020404030301010803" pitchFamily="18" charset="0"/>
              </a:rPr>
              <a:t>Weltordnung</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zu</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nennen</a:t>
            </a:r>
            <a:r>
              <a:rPr lang="it-IT" sz="1600" i="1" dirty="0">
                <a:solidFill>
                  <a:srgbClr val="0070C0"/>
                </a:solidFill>
                <a:latin typeface="Garamond" panose="02020404030301010803" pitchFamily="18" charset="0"/>
              </a:rPr>
              <a:t>. </a:t>
            </a:r>
            <a:r>
              <a:rPr lang="it-IT" sz="1600" b="1" dirty="0">
                <a:solidFill>
                  <a:srgbClr val="0070C0"/>
                </a:solidFill>
                <a:latin typeface="Garamond" panose="02020404030301010803" pitchFamily="18" charset="0"/>
              </a:rPr>
              <a:t>(16.30)</a:t>
            </a:r>
            <a:br>
              <a:rPr lang="it-IT" sz="1600" b="1" dirty="0">
                <a:solidFill>
                  <a:srgbClr val="0070C0"/>
                </a:solidFill>
                <a:latin typeface="Garamond" panose="02020404030301010803" pitchFamily="18" charset="0"/>
              </a:rPr>
            </a:br>
            <a:r>
              <a:rPr lang="it-IT" sz="1600" b="1" dirty="0">
                <a:solidFill>
                  <a:srgbClr val="0070C0"/>
                </a:solidFill>
                <a:latin typeface="Garamond" panose="02020404030301010803" pitchFamily="18" charset="0"/>
              </a:rPr>
              <a:t>(episodio del cane Bello: Kleist si lascia coinvolgere nella discussione con </a:t>
            </a:r>
            <a:r>
              <a:rPr lang="it-IT" sz="1600" b="1" dirty="0" err="1">
                <a:solidFill>
                  <a:srgbClr val="0070C0"/>
                </a:solidFill>
                <a:latin typeface="Garamond" panose="02020404030301010803" pitchFamily="18" charset="0"/>
              </a:rPr>
              <a:t>Clemens</a:t>
            </a:r>
            <a:r>
              <a:rPr lang="it-IT" sz="1600" b="1" dirty="0">
                <a:solidFill>
                  <a:srgbClr val="0070C0"/>
                </a:solidFill>
                <a:latin typeface="Garamond" panose="02020404030301010803" pitchFamily="18" charset="0"/>
              </a:rPr>
              <a:t>, </a:t>
            </a:r>
            <a:r>
              <a:rPr lang="it-IT" sz="1600" b="1" dirty="0" err="1">
                <a:solidFill>
                  <a:srgbClr val="0070C0"/>
                </a:solidFill>
                <a:latin typeface="Garamond" panose="02020404030301010803" pitchFamily="18" charset="0"/>
              </a:rPr>
              <a:t>Merten</a:t>
            </a:r>
            <a:r>
              <a:rPr lang="it-IT" sz="1600" b="1" dirty="0">
                <a:solidFill>
                  <a:srgbClr val="0070C0"/>
                </a:solidFill>
                <a:latin typeface="Garamond" panose="02020404030301010803" pitchFamily="18" charset="0"/>
              </a:rPr>
              <a:t>, </a:t>
            </a:r>
            <a:r>
              <a:rPr lang="it-IT" sz="1600" b="1" dirty="0" err="1">
                <a:solidFill>
                  <a:srgbClr val="0070C0"/>
                </a:solidFill>
                <a:latin typeface="Garamond" panose="02020404030301010803" pitchFamily="18" charset="0"/>
              </a:rPr>
              <a:t>Savigny</a:t>
            </a:r>
            <a:r>
              <a:rPr lang="it-IT" sz="1600" b="1" dirty="0">
                <a:solidFill>
                  <a:srgbClr val="0070C0"/>
                </a:solidFill>
                <a:latin typeface="Garamond" panose="02020404030301010803" pitchFamily="18" charset="0"/>
              </a:rPr>
              <a:t>)</a:t>
            </a:r>
            <a:r>
              <a:rPr lang="it-IT" sz="1600" i="1" dirty="0">
                <a:solidFill>
                  <a:srgbClr val="0070C0"/>
                </a:solidFill>
                <a:latin typeface="Garamond" panose="02020404030301010803" pitchFamily="18" charset="0"/>
              </a:rPr>
              <a:t/>
            </a:r>
            <a:br>
              <a:rPr lang="it-IT" sz="1600" i="1"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a:t>
            </a:r>
            <a:r>
              <a:rPr lang="it-IT" sz="1600" dirty="0" err="1">
                <a:solidFill>
                  <a:srgbClr val="0070C0"/>
                </a:solidFill>
                <a:latin typeface="Garamond" panose="02020404030301010803" pitchFamily="18" charset="0"/>
              </a:rPr>
              <a:t>Wedekind</a:t>
            </a:r>
            <a:r>
              <a:rPr lang="it-IT" sz="1600" dirty="0">
                <a:solidFill>
                  <a:srgbClr val="0070C0"/>
                </a:solidFill>
                <a:latin typeface="Garamond" panose="02020404030301010803" pitchFamily="18" charset="0"/>
              </a:rPr>
              <a:t> racconta del cane Bello, Kleist come Bello, </a:t>
            </a:r>
            <a:r>
              <a:rPr lang="it-IT" sz="1600" i="1" dirty="0" err="1">
                <a:solidFill>
                  <a:srgbClr val="0070C0"/>
                </a:solidFill>
                <a:latin typeface="Garamond" panose="02020404030301010803" pitchFamily="18" charset="0"/>
              </a:rPr>
              <a:t>Bestimmung</a:t>
            </a:r>
            <a:r>
              <a:rPr lang="it-IT" sz="1600" dirty="0">
                <a:solidFill>
                  <a:srgbClr val="0070C0"/>
                </a:solidFill>
                <a:latin typeface="Garamond" panose="02020404030301010803" pitchFamily="18" charset="0"/>
              </a:rPr>
              <a:t> vs. </a:t>
            </a:r>
            <a:r>
              <a:rPr lang="it-IT" sz="1600" i="1" dirty="0" err="1">
                <a:solidFill>
                  <a:srgbClr val="0070C0"/>
                </a:solidFill>
                <a:latin typeface="Garamond" panose="02020404030301010803" pitchFamily="18" charset="0"/>
              </a:rPr>
              <a:t>Amt</a:t>
            </a:r>
            <a:r>
              <a:rPr lang="it-IT" sz="1600" dirty="0">
                <a:solidFill>
                  <a:srgbClr val="0070C0"/>
                </a:solidFill>
                <a:latin typeface="Garamond" panose="02020404030301010803" pitchFamily="18" charset="0"/>
              </a:rPr>
              <a:t>,</a:t>
            </a:r>
            <a:br>
              <a:rPr lang="it-IT" sz="1600"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la ricerca di una patria (</a:t>
            </a:r>
            <a:r>
              <a:rPr lang="it-IT" sz="1600" i="1" dirty="0" err="1">
                <a:solidFill>
                  <a:srgbClr val="0070C0"/>
                </a:solidFill>
                <a:latin typeface="Garamond" panose="02020404030301010803" pitchFamily="18" charset="0"/>
              </a:rPr>
              <a:t>Gemeinwesen</a:t>
            </a:r>
            <a:r>
              <a:rPr lang="it-IT" sz="1600" dirty="0">
                <a:solidFill>
                  <a:srgbClr val="0070C0"/>
                </a:solidFill>
                <a:latin typeface="Garamond" panose="02020404030301010803" pitchFamily="18" charset="0"/>
              </a:rPr>
              <a:t>), la prima notte in Svizzera, </a:t>
            </a:r>
            <a:r>
              <a:rPr lang="it-IT" sz="1600" i="1" dirty="0" err="1">
                <a:solidFill>
                  <a:srgbClr val="0070C0"/>
                </a:solidFill>
                <a:latin typeface="Garamond" panose="02020404030301010803" pitchFamily="18" charset="0"/>
              </a:rPr>
              <a:t>Nirgends</a:t>
            </a:r>
            <a:r>
              <a:rPr lang="it-IT" sz="1600"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namenlose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Angst</a:t>
            </a:r>
            <a:r>
              <a:rPr lang="it-IT" sz="1600" dirty="0">
                <a:solidFill>
                  <a:srgbClr val="0070C0"/>
                </a:solidFill>
                <a:latin typeface="Garamond" panose="02020404030301010803" pitchFamily="18" charset="0"/>
              </a:rPr>
              <a:t>,</a:t>
            </a:r>
            <a:br>
              <a:rPr lang="it-IT" sz="1600"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intervengono </a:t>
            </a:r>
            <a:r>
              <a:rPr lang="it-IT" sz="1600" dirty="0" err="1">
                <a:solidFill>
                  <a:srgbClr val="0070C0"/>
                </a:solidFill>
                <a:latin typeface="Garamond" panose="02020404030301010803" pitchFamily="18" charset="0"/>
              </a:rPr>
              <a:t>Clemens</a:t>
            </a:r>
            <a:r>
              <a:rPr lang="it-IT" sz="1600" dirty="0">
                <a:solidFill>
                  <a:srgbClr val="0070C0"/>
                </a:solidFill>
                <a:latin typeface="Garamond" panose="02020404030301010803" pitchFamily="18" charset="0"/>
              </a:rPr>
              <a:t>, </a:t>
            </a:r>
            <a:r>
              <a:rPr lang="it-IT" sz="1600" dirty="0" err="1">
                <a:solidFill>
                  <a:srgbClr val="0070C0"/>
                </a:solidFill>
                <a:latin typeface="Garamond" panose="02020404030301010803" pitchFamily="18" charset="0"/>
              </a:rPr>
              <a:t>Merten</a:t>
            </a:r>
            <a:r>
              <a:rPr lang="it-IT" sz="1600" dirty="0">
                <a:solidFill>
                  <a:srgbClr val="0070C0"/>
                </a:solidFill>
                <a:latin typeface="Garamond" panose="02020404030301010803" pitchFamily="18" charset="0"/>
              </a:rPr>
              <a:t>, </a:t>
            </a:r>
            <a:r>
              <a:rPr lang="it-IT" sz="1600" dirty="0" err="1">
                <a:solidFill>
                  <a:srgbClr val="0070C0"/>
                </a:solidFill>
                <a:latin typeface="Garamond" panose="02020404030301010803" pitchFamily="18" charset="0"/>
              </a:rPr>
              <a:t>Savigny</a:t>
            </a:r>
            <a:r>
              <a:rPr lang="it-IT" sz="1600" dirty="0">
                <a:solidFill>
                  <a:srgbClr val="0070C0"/>
                </a:solidFill>
                <a:latin typeface="Garamond" panose="02020404030301010803" pitchFamily="18" charset="0"/>
              </a:rPr>
              <a:t>, che alla fine lo prende sotto braccio: </a:t>
            </a:r>
            <a:r>
              <a:rPr lang="it-IT" sz="1600" i="1" dirty="0" err="1">
                <a:solidFill>
                  <a:srgbClr val="0070C0"/>
                </a:solidFill>
                <a:latin typeface="Garamond" panose="02020404030301010803" pitchFamily="18" charset="0"/>
              </a:rPr>
              <a:t>Unrecht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zu</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tun</a:t>
            </a:r>
            <a:endParaRPr lang="it-IT" sz="1600" dirty="0">
              <a:solidFill>
                <a:srgbClr val="0070C0"/>
              </a:solidFill>
              <a:latin typeface="Garamond" panose="02020404030301010803" pitchFamily="18" charset="0"/>
            </a:endParaRPr>
          </a:p>
          <a:p>
            <a:r>
              <a:rPr lang="it-IT" sz="1600" dirty="0">
                <a:solidFill>
                  <a:srgbClr val="C00000"/>
                </a:solidFill>
                <a:latin typeface="Garamond" panose="02020404030301010803" pitchFamily="18" charset="0"/>
              </a:rPr>
              <a:t>103 </a:t>
            </a:r>
            <a:r>
              <a:rPr lang="it-IT" sz="1600" i="1" dirty="0">
                <a:solidFill>
                  <a:srgbClr val="C00000"/>
                </a:solidFill>
                <a:latin typeface="Garamond" panose="02020404030301010803" pitchFamily="18" charset="0"/>
              </a:rPr>
              <a:t>Im </a:t>
            </a:r>
            <a:r>
              <a:rPr lang="it-IT" sz="1600" i="1" dirty="0" err="1">
                <a:solidFill>
                  <a:srgbClr val="C00000"/>
                </a:solidFill>
                <a:latin typeface="Garamond" panose="02020404030301010803" pitchFamily="18" charset="0"/>
              </a:rPr>
              <a:t>milden</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Nachmittagslicht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Der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Nachmittag</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hat</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ihr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gegeben</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was</a:t>
            </a:r>
            <a:r>
              <a:rPr lang="it-IT" sz="1600" i="1" dirty="0">
                <a:solidFill>
                  <a:srgbClr val="C00000"/>
                </a:solidFill>
                <a:latin typeface="Garamond" panose="02020404030301010803" pitchFamily="18" charset="0"/>
              </a:rPr>
              <a:t> in </a:t>
            </a:r>
            <a:r>
              <a:rPr lang="it-IT" sz="1600" i="1" dirty="0" err="1">
                <a:solidFill>
                  <a:srgbClr val="C00000"/>
                </a:solidFill>
                <a:latin typeface="Garamond" panose="02020404030301010803" pitchFamily="18" charset="0"/>
              </a:rPr>
              <a:t>ihm</a:t>
            </a:r>
            <a:r>
              <a:rPr lang="it-IT" sz="1600" i="1" dirty="0">
                <a:solidFill>
                  <a:srgbClr val="C00000"/>
                </a:solidFill>
                <a:latin typeface="Garamond" panose="02020404030301010803" pitchFamily="18" charset="0"/>
              </a:rPr>
              <a:t> war. </a:t>
            </a:r>
            <a:r>
              <a:rPr lang="it-IT" sz="1600" i="1" dirty="0" err="1">
                <a:solidFill>
                  <a:srgbClr val="C00000"/>
                </a:solidFill>
                <a:latin typeface="Garamond" panose="02020404030301010803" pitchFamily="18" charset="0"/>
              </a:rPr>
              <a:t>Sie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möchte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fort</a:t>
            </a:r>
            <a:r>
              <a:rPr lang="it-IT" sz="1600" i="1" dirty="0">
                <a:solidFill>
                  <a:srgbClr val="C00000"/>
                </a:solidFill>
                <a:latin typeface="Garamond" panose="02020404030301010803" pitchFamily="18" charset="0"/>
              </a:rPr>
              <a:t>. </a:t>
            </a:r>
            <a:r>
              <a:rPr lang="it-IT" sz="1600" b="1" dirty="0">
                <a:solidFill>
                  <a:srgbClr val="C00000"/>
                </a:solidFill>
                <a:latin typeface="Garamond" panose="02020404030301010803" pitchFamily="18" charset="0"/>
              </a:rPr>
              <a:t>(tutti al tavolo)</a:t>
            </a:r>
            <a:r>
              <a:rPr lang="it-IT" sz="1600" dirty="0">
                <a:solidFill>
                  <a:srgbClr val="C00000"/>
                </a:solidFill>
                <a:latin typeface="Garamond" panose="02020404030301010803" pitchFamily="18" charset="0"/>
              </a:rPr>
              <a:t/>
            </a:r>
            <a:br>
              <a:rPr lang="it-IT" sz="1600"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Zona di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a:t>
            </a:r>
            <a:r>
              <a:rPr lang="it-IT" sz="1600" dirty="0" err="1">
                <a:solidFill>
                  <a:srgbClr val="C00000"/>
                </a:solidFill>
                <a:latin typeface="Garamond" panose="02020404030301010803" pitchFamily="18" charset="0"/>
              </a:rPr>
              <a:t>Lisette</a:t>
            </a:r>
            <a:r>
              <a:rPr lang="it-IT" sz="1600" dirty="0">
                <a:solidFill>
                  <a:srgbClr val="C00000"/>
                </a:solidFill>
                <a:latin typeface="Garamond" panose="02020404030301010803" pitchFamily="18" charset="0"/>
              </a:rPr>
              <a:t>, superbia, </a:t>
            </a:r>
            <a:r>
              <a:rPr lang="it-IT" sz="1600" dirty="0" err="1">
                <a:solidFill>
                  <a:srgbClr val="C00000"/>
                </a:solidFill>
                <a:latin typeface="Garamond" panose="02020404030301010803" pitchFamily="18" charset="0"/>
              </a:rPr>
              <a:t>Bettine</a:t>
            </a:r>
            <a:r>
              <a:rPr lang="it-IT" sz="1600" dirty="0">
                <a:solidFill>
                  <a:srgbClr val="C00000"/>
                </a:solidFill>
                <a:latin typeface="Garamond" panose="02020404030301010803" pitchFamily="18" charset="0"/>
              </a:rPr>
              <a:t>: discepolo in insignificanza</a:t>
            </a:r>
          </a:p>
          <a:p>
            <a:r>
              <a:rPr lang="it-IT" sz="1600" dirty="0">
                <a:solidFill>
                  <a:srgbClr val="0070C0"/>
                </a:solidFill>
                <a:latin typeface="Garamond" panose="02020404030301010803" pitchFamily="18" charset="0"/>
              </a:rPr>
              <a:t>107 </a:t>
            </a:r>
            <a:r>
              <a:rPr lang="it-IT" sz="1600" i="1" dirty="0">
                <a:solidFill>
                  <a:srgbClr val="0070C0"/>
                </a:solidFill>
                <a:latin typeface="Garamond" panose="02020404030301010803" pitchFamily="18" charset="0"/>
              </a:rPr>
              <a:t>Kleist </a:t>
            </a:r>
            <a:r>
              <a:rPr lang="it-IT" sz="1600" i="1" dirty="0" err="1">
                <a:solidFill>
                  <a:srgbClr val="0070C0"/>
                </a:solidFill>
                <a:latin typeface="Garamond" panose="02020404030301010803" pitchFamily="18" charset="0"/>
              </a:rPr>
              <a:t>kennt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diese</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Zirkel</a:t>
            </a:r>
            <a:r>
              <a:rPr lang="it-IT" sz="1600" i="1" dirty="0">
                <a:solidFill>
                  <a:srgbClr val="0070C0"/>
                </a:solidFill>
                <a:latin typeface="Garamond" panose="02020404030301010803" pitchFamily="18" charset="0"/>
              </a:rPr>
              <a:t>… Miri st es </a:t>
            </a:r>
            <a:r>
              <a:rPr lang="it-IT" sz="1600" i="1" dirty="0" err="1">
                <a:solidFill>
                  <a:srgbClr val="0070C0"/>
                </a:solidFill>
                <a:latin typeface="Garamond" panose="02020404030301010803" pitchFamily="18" charset="0"/>
              </a:rPr>
              <a:t>selbst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eben</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erst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aufgefallen</a:t>
            </a:r>
            <a:r>
              <a:rPr lang="it-IT" sz="1600" i="1" dirty="0">
                <a:solidFill>
                  <a:srgbClr val="0070C0"/>
                </a:solidFill>
                <a:latin typeface="Garamond" panose="02020404030301010803" pitchFamily="18" charset="0"/>
              </a:rPr>
              <a:t>. </a:t>
            </a:r>
            <a:r>
              <a:rPr lang="it-IT" sz="1600" b="1" dirty="0">
                <a:solidFill>
                  <a:srgbClr val="0070C0"/>
                </a:solidFill>
                <a:latin typeface="Garamond" panose="02020404030301010803" pitchFamily="18" charset="0"/>
              </a:rPr>
              <a:t>(</a:t>
            </a:r>
            <a:r>
              <a:rPr lang="it-IT" sz="1600" b="1" dirty="0" err="1">
                <a:solidFill>
                  <a:srgbClr val="0070C0"/>
                </a:solidFill>
                <a:latin typeface="Garamond" panose="02020404030301010803" pitchFamily="18" charset="0"/>
              </a:rPr>
              <a:t>Clemens</a:t>
            </a:r>
            <a:r>
              <a:rPr lang="it-IT" sz="1600" b="1" dirty="0">
                <a:solidFill>
                  <a:srgbClr val="0070C0"/>
                </a:solidFill>
                <a:latin typeface="Garamond" panose="02020404030301010803" pitchFamily="18" charset="0"/>
              </a:rPr>
              <a:t> legge la poesia di G.)</a:t>
            </a:r>
            <a:r>
              <a:rPr lang="it-IT" sz="1600" i="1" dirty="0">
                <a:solidFill>
                  <a:srgbClr val="0070C0"/>
                </a:solidFill>
                <a:latin typeface="Garamond" panose="02020404030301010803" pitchFamily="18" charset="0"/>
              </a:rPr>
              <a:t/>
            </a:r>
            <a:br>
              <a:rPr lang="it-IT" sz="1600" i="1"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a:t>
            </a:r>
            <a:r>
              <a:rPr lang="it-IT" sz="1600" dirty="0" err="1">
                <a:solidFill>
                  <a:srgbClr val="0070C0"/>
                </a:solidFill>
                <a:latin typeface="Garamond" panose="02020404030301010803" pitchFamily="18" charset="0"/>
              </a:rPr>
              <a:t>Clemens</a:t>
            </a:r>
            <a:r>
              <a:rPr lang="it-IT" sz="1600" dirty="0">
                <a:solidFill>
                  <a:srgbClr val="0070C0"/>
                </a:solidFill>
                <a:latin typeface="Garamond" panose="02020404030301010803" pitchFamily="18" charset="0"/>
              </a:rPr>
              <a:t> legge la poesia di </a:t>
            </a:r>
            <a:r>
              <a:rPr lang="it-IT" sz="1600" dirty="0" err="1">
                <a:solidFill>
                  <a:srgbClr val="0070C0"/>
                </a:solidFill>
                <a:latin typeface="Garamond" panose="02020404030301010803" pitchFamily="18" charset="0"/>
              </a:rPr>
              <a:t>Günderrode</a:t>
            </a:r>
            <a:endParaRPr lang="it-IT" sz="1600" dirty="0">
              <a:solidFill>
                <a:srgbClr val="0070C0"/>
              </a:solidFill>
              <a:latin typeface="Garamond" panose="02020404030301010803" pitchFamily="18" charset="0"/>
            </a:endParaRPr>
          </a:p>
          <a:p>
            <a:r>
              <a:rPr lang="it-IT" sz="1600" dirty="0">
                <a:solidFill>
                  <a:srgbClr val="C00000"/>
                </a:solidFill>
                <a:latin typeface="Garamond" panose="02020404030301010803" pitchFamily="18" charset="0"/>
              </a:rPr>
              <a:t>110 </a:t>
            </a:r>
            <a:r>
              <a:rPr lang="it-IT" sz="1600" i="1" dirty="0" err="1">
                <a:solidFill>
                  <a:srgbClr val="C00000"/>
                </a:solidFill>
                <a:latin typeface="Garamond" panose="02020404030301010803" pitchFamily="18" charset="0"/>
              </a:rPr>
              <a:t>Als</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Clemens</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las</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hatte</a:t>
            </a:r>
            <a:r>
              <a:rPr lang="it-IT" sz="1600" i="1" dirty="0">
                <a:solidFill>
                  <a:srgbClr val="C00000"/>
                </a:solidFill>
                <a:latin typeface="Garamond" panose="02020404030301010803" pitchFamily="18" charset="0"/>
              </a:rPr>
              <a:t> die </a:t>
            </a:r>
            <a:r>
              <a:rPr lang="it-IT" sz="1600" i="1" dirty="0" err="1">
                <a:solidFill>
                  <a:srgbClr val="C00000"/>
                </a:solidFill>
                <a:latin typeface="Garamond" panose="02020404030301010803" pitchFamily="18" charset="0"/>
              </a:rPr>
              <a:t>Günderrode</a:t>
            </a:r>
            <a:r>
              <a:rPr lang="it-IT" sz="1600" i="1" dirty="0">
                <a:solidFill>
                  <a:srgbClr val="C00000"/>
                </a:solidFill>
                <a:latin typeface="Garamond" panose="02020404030301010803" pitchFamily="18" charset="0"/>
              </a:rPr>
              <a:t> die </a:t>
            </a:r>
            <a:r>
              <a:rPr lang="it-IT" sz="1600" i="1" dirty="0" err="1">
                <a:solidFill>
                  <a:srgbClr val="C00000"/>
                </a:solidFill>
                <a:latin typeface="Garamond" panose="02020404030301010803" pitchFamily="18" charset="0"/>
              </a:rPr>
              <a:t>Empfindung</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Wenn</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wir</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Ruhe</a:t>
            </a:r>
            <a:r>
              <a:rPr lang="it-IT" sz="1600" i="1" dirty="0">
                <a:solidFill>
                  <a:srgbClr val="C00000"/>
                </a:solidFill>
                <a:latin typeface="Garamond" panose="02020404030301010803" pitchFamily="18" charset="0"/>
              </a:rPr>
              <a:t> </a:t>
            </a:r>
            <a:r>
              <a:rPr lang="it-IT" sz="1600" i="1" dirty="0" err="1">
                <a:solidFill>
                  <a:srgbClr val="C00000"/>
                </a:solidFill>
                <a:latin typeface="Garamond" panose="02020404030301010803" pitchFamily="18" charset="0"/>
              </a:rPr>
              <a:t>fänden</a:t>
            </a:r>
            <a:r>
              <a:rPr lang="it-IT" sz="1600" i="1" dirty="0">
                <a:solidFill>
                  <a:srgbClr val="C00000"/>
                </a:solidFill>
                <a:latin typeface="Garamond" panose="02020404030301010803" pitchFamily="18" charset="0"/>
              </a:rPr>
              <a:t>! </a:t>
            </a:r>
            <a:r>
              <a:rPr lang="it-IT" sz="1600" b="1" dirty="0">
                <a:solidFill>
                  <a:srgbClr val="C00000"/>
                </a:solidFill>
                <a:latin typeface="Garamond" panose="02020404030301010803" pitchFamily="18" charset="0"/>
              </a:rPr>
              <a:t>(breve passaggio)</a:t>
            </a:r>
            <a:r>
              <a:rPr lang="it-IT" sz="1600" i="1" dirty="0">
                <a:solidFill>
                  <a:srgbClr val="C00000"/>
                </a:solidFill>
                <a:latin typeface="Garamond" panose="02020404030301010803" pitchFamily="18" charset="0"/>
              </a:rPr>
              <a:t/>
            </a:r>
            <a:br>
              <a:rPr lang="it-IT" sz="1600" i="1" dirty="0">
                <a:solidFill>
                  <a:srgbClr val="C00000"/>
                </a:solidFill>
                <a:latin typeface="Garamond" panose="02020404030301010803" pitchFamily="18" charset="0"/>
              </a:rPr>
            </a:br>
            <a:r>
              <a:rPr lang="it-IT" sz="1600" dirty="0">
                <a:solidFill>
                  <a:srgbClr val="C00000"/>
                </a:solidFill>
                <a:latin typeface="Garamond" panose="02020404030301010803" pitchFamily="18" charset="0"/>
              </a:rPr>
              <a:t>Zona di </a:t>
            </a:r>
            <a:r>
              <a:rPr lang="it-IT" sz="1600" dirty="0" err="1">
                <a:solidFill>
                  <a:srgbClr val="C00000"/>
                </a:solidFill>
                <a:latin typeface="Garamond" panose="02020404030301010803" pitchFamily="18" charset="0"/>
              </a:rPr>
              <a:t>Günderrode</a:t>
            </a:r>
            <a:r>
              <a:rPr lang="it-IT" sz="1600" dirty="0">
                <a:solidFill>
                  <a:srgbClr val="C00000"/>
                </a:solidFill>
                <a:latin typeface="Garamond" panose="02020404030301010803" pitchFamily="18" charset="0"/>
              </a:rPr>
              <a:t>: sentirsi mancare il terreno sotto i piedi</a:t>
            </a:r>
          </a:p>
          <a:p>
            <a:r>
              <a:rPr lang="it-IT" sz="1600" dirty="0">
                <a:solidFill>
                  <a:srgbClr val="0070C0"/>
                </a:solidFill>
                <a:latin typeface="Garamond" panose="02020404030301010803" pitchFamily="18" charset="0"/>
              </a:rPr>
              <a:t>111 </a:t>
            </a:r>
            <a:r>
              <a:rPr lang="it-IT" sz="1600" i="1" dirty="0" err="1">
                <a:solidFill>
                  <a:srgbClr val="0070C0"/>
                </a:solidFill>
                <a:latin typeface="Garamond" panose="02020404030301010803" pitchFamily="18" charset="0"/>
              </a:rPr>
              <a:t>Unrühmlich</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ist</a:t>
            </a:r>
            <a:r>
              <a:rPr lang="it-IT" sz="1600" i="1" dirty="0">
                <a:solidFill>
                  <a:srgbClr val="0070C0"/>
                </a:solidFill>
                <a:latin typeface="Garamond" panose="02020404030301010803" pitchFamily="18" charset="0"/>
              </a:rPr>
              <a:t> es, </a:t>
            </a:r>
            <a:r>
              <a:rPr lang="it-IT" sz="1600" i="1" dirty="0" err="1">
                <a:solidFill>
                  <a:srgbClr val="0070C0"/>
                </a:solidFill>
                <a:latin typeface="Garamond" panose="02020404030301010803" pitchFamily="18" charset="0"/>
              </a:rPr>
              <a:t>denkt</a:t>
            </a:r>
            <a:r>
              <a:rPr lang="it-IT" sz="1600" i="1" dirty="0">
                <a:solidFill>
                  <a:srgbClr val="0070C0"/>
                </a:solidFill>
                <a:latin typeface="Garamond" panose="02020404030301010803" pitchFamily="18" charset="0"/>
              </a:rPr>
              <a:t> Kleist… </a:t>
            </a:r>
            <a:r>
              <a:rPr lang="it-IT" sz="1600" i="1" dirty="0" err="1">
                <a:solidFill>
                  <a:srgbClr val="0070C0"/>
                </a:solidFill>
                <a:latin typeface="Garamond" panose="02020404030301010803" pitchFamily="18" charset="0"/>
              </a:rPr>
              <a:t>Das</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ist</a:t>
            </a:r>
            <a:r>
              <a:rPr lang="it-IT" sz="1600" i="1" dirty="0">
                <a:solidFill>
                  <a:srgbClr val="0070C0"/>
                </a:solidFill>
                <a:latin typeface="Garamond" panose="02020404030301010803" pitchFamily="18" charset="0"/>
              </a:rPr>
              <a:t> </a:t>
            </a:r>
            <a:r>
              <a:rPr lang="it-IT" sz="1600" i="1" dirty="0" err="1">
                <a:solidFill>
                  <a:srgbClr val="0070C0"/>
                </a:solidFill>
                <a:latin typeface="Garamond" panose="02020404030301010803" pitchFamily="18" charset="0"/>
              </a:rPr>
              <a:t>Verhängnis</a:t>
            </a:r>
            <a:r>
              <a:rPr lang="it-IT" sz="1600" i="1" dirty="0">
                <a:solidFill>
                  <a:srgbClr val="0070C0"/>
                </a:solidFill>
                <a:latin typeface="Garamond" panose="02020404030301010803" pitchFamily="18" charset="0"/>
              </a:rPr>
              <a:t>. </a:t>
            </a:r>
            <a:r>
              <a:rPr lang="it-IT" sz="1600" b="1" dirty="0">
                <a:solidFill>
                  <a:srgbClr val="0070C0"/>
                </a:solidFill>
                <a:latin typeface="Garamond" panose="02020404030301010803" pitchFamily="18" charset="0"/>
              </a:rPr>
              <a:t>(17.00)</a:t>
            </a:r>
            <a:br>
              <a:rPr lang="it-IT" sz="1600" b="1" dirty="0">
                <a:solidFill>
                  <a:srgbClr val="0070C0"/>
                </a:solidFill>
                <a:latin typeface="Garamond" panose="02020404030301010803" pitchFamily="18" charset="0"/>
              </a:rPr>
            </a:br>
            <a:r>
              <a:rPr lang="it-IT" sz="1600" b="1" dirty="0">
                <a:solidFill>
                  <a:srgbClr val="0070C0"/>
                </a:solidFill>
                <a:latin typeface="Garamond" panose="02020404030301010803" pitchFamily="18" charset="0"/>
              </a:rPr>
              <a:t>(escono tutti all’aperto: K. parla con </a:t>
            </a:r>
            <a:r>
              <a:rPr lang="it-IT" sz="1600" b="1" dirty="0" err="1">
                <a:solidFill>
                  <a:srgbClr val="0070C0"/>
                </a:solidFill>
                <a:latin typeface="Garamond" panose="02020404030301010803" pitchFamily="18" charset="0"/>
              </a:rPr>
              <a:t>Merten</a:t>
            </a:r>
            <a:r>
              <a:rPr lang="it-IT" sz="1600" b="1" dirty="0">
                <a:solidFill>
                  <a:srgbClr val="0070C0"/>
                </a:solidFill>
                <a:latin typeface="Garamond" panose="02020404030301010803" pitchFamily="18" charset="0"/>
              </a:rPr>
              <a:t>, </a:t>
            </a:r>
            <a:r>
              <a:rPr lang="it-IT" sz="1600" b="1" dirty="0" err="1">
                <a:solidFill>
                  <a:srgbClr val="0070C0"/>
                </a:solidFill>
                <a:latin typeface="Garamond" panose="02020404030301010803" pitchFamily="18" charset="0"/>
              </a:rPr>
              <a:t>Savigny</a:t>
            </a:r>
            <a:r>
              <a:rPr lang="it-IT" sz="1600" b="1" dirty="0">
                <a:solidFill>
                  <a:srgbClr val="0070C0"/>
                </a:solidFill>
                <a:latin typeface="Garamond" panose="02020404030301010803" pitchFamily="18" charset="0"/>
              </a:rPr>
              <a:t> e G., poi solo con G.)</a:t>
            </a:r>
            <a:r>
              <a:rPr lang="it-IT" sz="1600" dirty="0">
                <a:solidFill>
                  <a:srgbClr val="0070C0"/>
                </a:solidFill>
                <a:latin typeface="Garamond" panose="02020404030301010803" pitchFamily="18" charset="0"/>
              </a:rPr>
              <a:t> </a:t>
            </a:r>
            <a:br>
              <a:rPr lang="it-IT" sz="1600" dirty="0">
                <a:solidFill>
                  <a:srgbClr val="0070C0"/>
                </a:solidFill>
                <a:latin typeface="Garamond" panose="02020404030301010803" pitchFamily="18" charset="0"/>
              </a:rPr>
            </a:br>
            <a:r>
              <a:rPr lang="it-IT" sz="1600" dirty="0">
                <a:solidFill>
                  <a:srgbClr val="0070C0"/>
                </a:solidFill>
                <a:latin typeface="Garamond" panose="02020404030301010803" pitchFamily="18" charset="0"/>
              </a:rPr>
              <a:t>Zona di Kleist: elogio del progresso, ruolo dell’artista nella modernità: dialogo con </a:t>
            </a:r>
            <a:r>
              <a:rPr lang="it-IT" sz="1600" dirty="0" err="1">
                <a:solidFill>
                  <a:srgbClr val="0070C0"/>
                </a:solidFill>
                <a:latin typeface="Garamond" panose="02020404030301010803" pitchFamily="18" charset="0"/>
              </a:rPr>
              <a:t>Merten</a:t>
            </a:r>
            <a:r>
              <a:rPr lang="it-IT" sz="1600" dirty="0">
                <a:solidFill>
                  <a:srgbClr val="0070C0"/>
                </a:solidFill>
                <a:latin typeface="Garamond" panose="02020404030301010803" pitchFamily="18" charset="0"/>
              </a:rPr>
              <a:t>, </a:t>
            </a:r>
            <a:r>
              <a:rPr lang="it-IT" sz="1600" dirty="0" err="1">
                <a:solidFill>
                  <a:srgbClr val="0070C0"/>
                </a:solidFill>
                <a:latin typeface="Garamond" panose="02020404030301010803" pitchFamily="18" charset="0"/>
              </a:rPr>
              <a:t>Savigny</a:t>
            </a:r>
            <a:r>
              <a:rPr lang="it-IT" sz="1600" dirty="0">
                <a:solidFill>
                  <a:srgbClr val="0070C0"/>
                </a:solidFill>
                <a:latin typeface="Garamond" panose="02020404030301010803" pitchFamily="18" charset="0"/>
              </a:rPr>
              <a:t> e G.</a:t>
            </a:r>
            <a:br>
              <a:rPr lang="it-IT" sz="1600" dirty="0">
                <a:solidFill>
                  <a:srgbClr val="0070C0"/>
                </a:solidFill>
                <a:latin typeface="Garamond" panose="02020404030301010803" pitchFamily="18" charset="0"/>
              </a:rPr>
            </a:br>
            <a:r>
              <a:rPr lang="it-IT" sz="1600" dirty="0" err="1">
                <a:solidFill>
                  <a:srgbClr val="0070C0"/>
                </a:solidFill>
                <a:latin typeface="Garamond" panose="02020404030301010803" pitchFamily="18" charset="0"/>
              </a:rPr>
              <a:t>Clemens</a:t>
            </a:r>
            <a:r>
              <a:rPr lang="it-IT" sz="1600" dirty="0">
                <a:solidFill>
                  <a:srgbClr val="0070C0"/>
                </a:solidFill>
                <a:latin typeface="Garamond" panose="02020404030301010803" pitchFamily="18" charset="0"/>
              </a:rPr>
              <a:t> racconta di aver sognato la morte di Goethe; dialogo con G. sulla differenza tra Kleist e Goethe</a:t>
            </a:r>
          </a:p>
        </p:txBody>
      </p:sp>
    </p:spTree>
    <p:extLst>
      <p:ext uri="{BB962C8B-B14F-4D97-AF65-F5344CB8AC3E}">
        <p14:creationId xmlns:p14="http://schemas.microsoft.com/office/powerpoint/2010/main" val="3489724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260648"/>
            <a:ext cx="8352928" cy="6124754"/>
          </a:xfrm>
          <a:prstGeom prst="rect">
            <a:avLst/>
          </a:prstGeom>
        </p:spPr>
        <p:txBody>
          <a:bodyPr wrap="square">
            <a:spAutoFit/>
          </a:bodyPr>
          <a:lstStyle/>
          <a:p>
            <a:pPr algn="ctr"/>
            <a:r>
              <a:rPr lang="it-IT" sz="2400" dirty="0">
                <a:latin typeface="Garamond" panose="02020404030301010803" pitchFamily="18" charset="0"/>
              </a:rPr>
              <a:t>Seconda sezione:</a:t>
            </a:r>
            <a:br>
              <a:rPr lang="it-IT" sz="2400" dirty="0">
                <a:latin typeface="Garamond" panose="02020404030301010803" pitchFamily="18" charset="0"/>
              </a:rPr>
            </a:br>
            <a:r>
              <a:rPr lang="it-IT" sz="2400" dirty="0">
                <a:latin typeface="Garamond" panose="02020404030301010803" pitchFamily="18" charset="0"/>
              </a:rPr>
              <a:t>l’io narrante assume un punto di vista equidistante </a:t>
            </a:r>
            <a:br>
              <a:rPr lang="it-IT" sz="2400" dirty="0">
                <a:latin typeface="Garamond" panose="02020404030301010803" pitchFamily="18" charset="0"/>
              </a:rPr>
            </a:br>
            <a:r>
              <a:rPr lang="it-IT" sz="2400" dirty="0">
                <a:latin typeface="Garamond" panose="02020404030301010803" pitchFamily="18" charset="0"/>
              </a:rPr>
              <a:t>da Kleist e </a:t>
            </a:r>
            <a:r>
              <a:rPr lang="it-IT" sz="2400" dirty="0" err="1">
                <a:latin typeface="Garamond" panose="02020404030301010803" pitchFamily="18" charset="0"/>
              </a:rPr>
              <a:t>Günderrode</a:t>
            </a:r>
            <a:r>
              <a:rPr lang="it-IT" sz="2400" dirty="0">
                <a:latin typeface="Garamond" panose="02020404030301010803" pitchFamily="18" charset="0"/>
              </a:rPr>
              <a:t>, mettendoli in </a:t>
            </a:r>
            <a:r>
              <a:rPr lang="it-IT" sz="2400" b="1" dirty="0">
                <a:solidFill>
                  <a:srgbClr val="7030A0"/>
                </a:solidFill>
                <a:latin typeface="Garamond" panose="02020404030301010803" pitchFamily="18" charset="0"/>
              </a:rPr>
              <a:t>dialogo</a:t>
            </a:r>
            <a:r>
              <a:rPr lang="it-IT" sz="2400" dirty="0">
                <a:latin typeface="Garamond" panose="02020404030301010803" pitchFamily="18" charset="0"/>
              </a:rPr>
              <a:t> tra loro</a:t>
            </a:r>
            <a:br>
              <a:rPr lang="it-IT" sz="2400" dirty="0">
                <a:latin typeface="Garamond" panose="02020404030301010803" pitchFamily="18" charset="0"/>
              </a:rPr>
            </a:br>
            <a:r>
              <a:rPr lang="it-IT" sz="2400" dirty="0">
                <a:latin typeface="Garamond" panose="02020404030301010803" pitchFamily="18" charset="0"/>
              </a:rPr>
              <a:t>(gli io di Kleist e </a:t>
            </a:r>
            <a:r>
              <a:rPr lang="it-IT" sz="2400" dirty="0" err="1">
                <a:latin typeface="Garamond" panose="02020404030301010803" pitchFamily="18" charset="0"/>
              </a:rPr>
              <a:t>Günderrode</a:t>
            </a:r>
            <a:r>
              <a:rPr lang="it-IT" sz="2400" dirty="0">
                <a:latin typeface="Garamond" panose="02020404030301010803" pitchFamily="18" charset="0"/>
              </a:rPr>
              <a:t> si incontrano, e dicono «noi</a:t>
            </a:r>
            <a:r>
              <a:rPr lang="it-IT" sz="2400" dirty="0" smtClean="0">
                <a:latin typeface="Garamond" panose="02020404030301010803" pitchFamily="18" charset="0"/>
              </a:rPr>
              <a:t>»)</a:t>
            </a:r>
          </a:p>
          <a:p>
            <a:pPr algn="ctr"/>
            <a:endParaRPr lang="it-IT" dirty="0">
              <a:latin typeface="Garamond" panose="02020404030301010803" pitchFamily="18" charset="0"/>
            </a:endParaRPr>
          </a:p>
          <a:p>
            <a:r>
              <a:rPr lang="it-IT" sz="2000" dirty="0">
                <a:solidFill>
                  <a:srgbClr val="7030A0"/>
                </a:solidFill>
                <a:latin typeface="Garamond" panose="02020404030301010803" pitchFamily="18" charset="0"/>
              </a:rPr>
              <a:t>124 </a:t>
            </a:r>
            <a:r>
              <a:rPr lang="it-IT" sz="2000" i="1" dirty="0" err="1">
                <a:solidFill>
                  <a:srgbClr val="7030A0"/>
                </a:solidFill>
                <a:latin typeface="Garamond" panose="02020404030301010803" pitchFamily="18" charset="0"/>
              </a:rPr>
              <a:t>Ein</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Satz</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der</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den</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Fremden</a:t>
            </a:r>
            <a:r>
              <a:rPr lang="it-IT" sz="2000" i="1" dirty="0">
                <a:solidFill>
                  <a:srgbClr val="7030A0"/>
                </a:solidFill>
                <a:latin typeface="Garamond" panose="02020404030301010803" pitchFamily="18" charset="0"/>
              </a:rPr>
              <a:t>… Die </a:t>
            </a:r>
            <a:r>
              <a:rPr lang="it-IT" sz="2000" i="1" dirty="0" err="1">
                <a:solidFill>
                  <a:srgbClr val="7030A0"/>
                </a:solidFill>
                <a:latin typeface="Garamond" panose="02020404030301010803" pitchFamily="18" charset="0"/>
              </a:rPr>
              <a:t>Antwort</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hat</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sie</a:t>
            </a:r>
            <a:r>
              <a:rPr lang="it-IT" sz="2000" i="1" dirty="0">
                <a:solidFill>
                  <a:srgbClr val="7030A0"/>
                </a:solidFill>
                <a:latin typeface="Garamond" panose="02020404030301010803" pitchFamily="18" charset="0"/>
              </a:rPr>
              <a:t> bei </a:t>
            </a:r>
            <a:r>
              <a:rPr lang="it-IT" sz="2000" i="1" dirty="0" err="1">
                <a:solidFill>
                  <a:srgbClr val="7030A0"/>
                </a:solidFill>
                <a:latin typeface="Garamond" panose="02020404030301010803" pitchFamily="18" charset="0"/>
              </a:rPr>
              <a:t>der</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Hand</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gehabt</a:t>
            </a:r>
            <a:r>
              <a:rPr lang="it-IT" sz="2000" i="1" dirty="0">
                <a:solidFill>
                  <a:srgbClr val="7030A0"/>
                </a:solidFill>
                <a:latin typeface="Garamond" panose="02020404030301010803" pitchFamily="18" charset="0"/>
              </a:rPr>
              <a:t> </a:t>
            </a:r>
            <a:r>
              <a:rPr lang="it-IT" sz="2000" i="1" dirty="0" smtClean="0">
                <a:solidFill>
                  <a:srgbClr val="7030A0"/>
                </a:solidFill>
                <a:latin typeface="Garamond" panose="02020404030301010803" pitchFamily="18" charset="0"/>
              </a:rPr>
              <a:t/>
            </a:r>
            <a:br>
              <a:rPr lang="it-IT" sz="2000" i="1" dirty="0" smtClean="0">
                <a:solidFill>
                  <a:srgbClr val="7030A0"/>
                </a:solidFill>
                <a:latin typeface="Garamond" panose="02020404030301010803" pitchFamily="18" charset="0"/>
              </a:rPr>
            </a:br>
            <a:r>
              <a:rPr lang="it-IT" sz="2000" b="1" dirty="0" smtClean="0">
                <a:solidFill>
                  <a:srgbClr val="7030A0"/>
                </a:solidFill>
                <a:latin typeface="Garamond" panose="02020404030301010803" pitchFamily="18" charset="0"/>
              </a:rPr>
              <a:t>(</a:t>
            </a:r>
            <a:r>
              <a:rPr lang="it-IT" sz="2000" b="1" dirty="0">
                <a:solidFill>
                  <a:srgbClr val="7030A0"/>
                </a:solidFill>
                <a:latin typeface="Garamond" panose="02020404030301010803" pitchFamily="18" charset="0"/>
              </a:rPr>
              <a:t>K. e G. passeggiano a </a:t>
            </a:r>
            <a:r>
              <a:rPr lang="it-IT" sz="2000" b="1" dirty="0" smtClean="0">
                <a:solidFill>
                  <a:srgbClr val="7030A0"/>
                </a:solidFill>
                <a:latin typeface="Garamond" panose="02020404030301010803" pitchFamily="18" charset="0"/>
              </a:rPr>
              <a:t>braccetto, da soli)</a:t>
            </a:r>
            <a:r>
              <a:rPr lang="it-IT" sz="2000" i="1" dirty="0">
                <a:solidFill>
                  <a:srgbClr val="7030A0"/>
                </a:solidFill>
                <a:latin typeface="Garamond" panose="02020404030301010803" pitchFamily="18" charset="0"/>
              </a:rPr>
              <a:t/>
            </a:r>
            <a:br>
              <a:rPr lang="it-IT" sz="2000" i="1" dirty="0">
                <a:solidFill>
                  <a:srgbClr val="7030A0"/>
                </a:solidFill>
                <a:latin typeface="Garamond" panose="02020404030301010803" pitchFamily="18" charset="0"/>
              </a:rPr>
            </a:br>
            <a:r>
              <a:rPr lang="it-IT" sz="2000" dirty="0">
                <a:solidFill>
                  <a:srgbClr val="7030A0"/>
                </a:solidFill>
                <a:latin typeface="Garamond" panose="02020404030301010803" pitchFamily="18" charset="0"/>
              </a:rPr>
              <a:t>Zona comune a Kleist e </a:t>
            </a:r>
            <a:r>
              <a:rPr lang="it-IT" sz="2000" dirty="0" err="1">
                <a:solidFill>
                  <a:srgbClr val="7030A0"/>
                </a:solidFill>
                <a:latin typeface="Garamond" panose="02020404030301010803" pitchFamily="18" charset="0"/>
              </a:rPr>
              <a:t>Günderrode</a:t>
            </a:r>
            <a:r>
              <a:rPr lang="it-IT" sz="2000" dirty="0">
                <a:solidFill>
                  <a:srgbClr val="7030A0"/>
                </a:solidFill>
                <a:latin typeface="Garamond" panose="02020404030301010803" pitchFamily="18" charset="0"/>
              </a:rPr>
              <a:t>: dialogo (duetto) tra i due al centro della scena, mentre tutti gli altri personaggi sfumano in secondo piano: mentre tutti gli altri personaggi sfumano sullo sfondo; temi del dialogo: il </a:t>
            </a:r>
            <a:r>
              <a:rPr lang="it-IT" sz="2000" i="1" dirty="0">
                <a:solidFill>
                  <a:srgbClr val="7030A0"/>
                </a:solidFill>
                <a:latin typeface="Garamond" panose="02020404030301010803" pitchFamily="18" charset="0"/>
              </a:rPr>
              <a:t>Tasso </a:t>
            </a:r>
            <a:r>
              <a:rPr lang="it-IT" sz="2000" dirty="0">
                <a:solidFill>
                  <a:srgbClr val="7030A0"/>
                </a:solidFill>
                <a:latin typeface="Garamond" panose="02020404030301010803" pitchFamily="18" charset="0"/>
              </a:rPr>
              <a:t>di Goethe, il bene e il male, «noi soffriamo dei mali del nuovo», la nostalgia di una vita normale, </a:t>
            </a:r>
            <a:r>
              <a:rPr lang="it-IT" sz="2000" u="sng" dirty="0">
                <a:solidFill>
                  <a:srgbClr val="7030A0"/>
                </a:solidFill>
                <a:latin typeface="Garamond" panose="02020404030301010803" pitchFamily="18" charset="0"/>
              </a:rPr>
              <a:t>G usa il «noi» per indicare se stessa e K</a:t>
            </a:r>
            <a:r>
              <a:rPr lang="it-IT" sz="2000" dirty="0">
                <a:solidFill>
                  <a:srgbClr val="7030A0"/>
                </a:solidFill>
                <a:latin typeface="Garamond" panose="02020404030301010803" pitchFamily="18" charset="0"/>
              </a:rPr>
              <a:t>, 3 desideri, una macchina spinta al massimo e frenata, l’asino di </a:t>
            </a:r>
            <a:r>
              <a:rPr lang="it-IT" sz="2000" dirty="0" err="1">
                <a:solidFill>
                  <a:srgbClr val="7030A0"/>
                </a:solidFill>
                <a:latin typeface="Garamond" panose="02020404030301010803" pitchFamily="18" charset="0"/>
              </a:rPr>
              <a:t>Butzbach</a:t>
            </a:r>
            <a:r>
              <a:rPr lang="it-IT" sz="2000" dirty="0">
                <a:solidFill>
                  <a:srgbClr val="7030A0"/>
                </a:solidFill>
                <a:latin typeface="Garamond" panose="02020404030301010803" pitchFamily="18" charset="0"/>
              </a:rPr>
              <a:t> e il caso cieco, Ulrike travestita da uomo, donne e uomini, le leve e le stanghe dietro le quinte, trasgredire l’ordine, i corpi di K e G, la donna che accolse K in fuga da Parigi, odio per Goethe, ambizione, la ristrettezza dell’esistenza di G, uomini e donne spaccati al loro interno in uomini e donne, un presentimento di quella vita che merita di portare questo nome, vita invivibile: </a:t>
            </a:r>
            <a:r>
              <a:rPr lang="it-IT" sz="2000" i="1" dirty="0" err="1">
                <a:solidFill>
                  <a:srgbClr val="7030A0"/>
                </a:solidFill>
                <a:latin typeface="Garamond" panose="02020404030301010803" pitchFamily="18" charset="0"/>
              </a:rPr>
              <a:t>Kein</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Ort</a:t>
            </a:r>
            <a:r>
              <a:rPr lang="it-IT" sz="2000" i="1" dirty="0">
                <a:solidFill>
                  <a:srgbClr val="7030A0"/>
                </a:solidFill>
                <a:latin typeface="Garamond" panose="02020404030301010803" pitchFamily="18" charset="0"/>
              </a:rPr>
              <a:t>. </a:t>
            </a:r>
            <a:r>
              <a:rPr lang="it-IT" sz="2000" i="1" dirty="0" err="1">
                <a:solidFill>
                  <a:srgbClr val="7030A0"/>
                </a:solidFill>
                <a:latin typeface="Garamond" panose="02020404030301010803" pitchFamily="18" charset="0"/>
              </a:rPr>
              <a:t>Nirgends</a:t>
            </a:r>
            <a:r>
              <a:rPr lang="it-IT" sz="2000" dirty="0">
                <a:solidFill>
                  <a:srgbClr val="7030A0"/>
                </a:solidFill>
                <a:latin typeface="Garamond" panose="02020404030301010803" pitchFamily="18" charset="0"/>
              </a:rPr>
              <a:t>.</a:t>
            </a:r>
          </a:p>
          <a:p>
            <a:pPr algn="ctr"/>
            <a:endParaRPr lang="it-IT" dirty="0">
              <a:latin typeface="Garamond" panose="02020404030301010803" pitchFamily="18" charset="0"/>
            </a:endParaRPr>
          </a:p>
        </p:txBody>
      </p:sp>
    </p:spTree>
    <p:extLst>
      <p:ext uri="{BB962C8B-B14F-4D97-AF65-F5344CB8AC3E}">
        <p14:creationId xmlns:p14="http://schemas.microsoft.com/office/powerpoint/2010/main" val="3324982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16632"/>
            <a:ext cx="8280920" cy="5632311"/>
          </a:xfrm>
          <a:prstGeom prst="rect">
            <a:avLst/>
          </a:prstGeom>
        </p:spPr>
        <p:txBody>
          <a:bodyPr wrap="square">
            <a:spAutoFit/>
          </a:bodyPr>
          <a:lstStyle/>
          <a:p>
            <a:pPr algn="ctr"/>
            <a:r>
              <a:rPr lang="it-IT" sz="2400" dirty="0">
                <a:latin typeface="Garamond" panose="02020404030301010803" pitchFamily="18" charset="0"/>
              </a:rPr>
              <a:t>Terza sezione:</a:t>
            </a:r>
            <a:br>
              <a:rPr lang="it-IT" sz="2400" dirty="0">
                <a:latin typeface="Garamond" panose="02020404030301010803" pitchFamily="18" charset="0"/>
              </a:rPr>
            </a:br>
            <a:r>
              <a:rPr lang="it-IT" sz="2400" dirty="0">
                <a:latin typeface="Garamond" panose="02020404030301010803" pitchFamily="18" charset="0"/>
              </a:rPr>
              <a:t>l’io narrante fonde in un unico «noi» i punti di vista </a:t>
            </a:r>
            <a:br>
              <a:rPr lang="it-IT" sz="2400" dirty="0">
                <a:latin typeface="Garamond" panose="02020404030301010803" pitchFamily="18" charset="0"/>
              </a:rPr>
            </a:br>
            <a:r>
              <a:rPr lang="it-IT" sz="2400" b="1" dirty="0">
                <a:solidFill>
                  <a:srgbClr val="7030A0"/>
                </a:solidFill>
                <a:latin typeface="Garamond" panose="02020404030301010803" pitchFamily="18" charset="0"/>
              </a:rPr>
              <a:t>di Kleist e di </a:t>
            </a:r>
            <a:r>
              <a:rPr lang="it-IT" sz="2400" b="1" dirty="0" err="1">
                <a:solidFill>
                  <a:srgbClr val="7030A0"/>
                </a:solidFill>
                <a:latin typeface="Garamond" panose="02020404030301010803" pitchFamily="18" charset="0"/>
              </a:rPr>
              <a:t>Günderrode</a:t>
            </a:r>
            <a:r>
              <a:rPr lang="it-IT" sz="2400" dirty="0">
                <a:latin typeface="Garamond" panose="02020404030301010803" pitchFamily="18" charset="0"/>
              </a:rPr>
              <a:t> e il </a:t>
            </a:r>
            <a:r>
              <a:rPr lang="it-IT" sz="2400" b="1" dirty="0">
                <a:solidFill>
                  <a:srgbClr val="00B050"/>
                </a:solidFill>
                <a:latin typeface="Garamond" panose="02020404030301010803" pitchFamily="18" charset="0"/>
              </a:rPr>
              <a:t>proprio</a:t>
            </a:r>
            <a:r>
              <a:rPr lang="it-IT" sz="2400" dirty="0">
                <a:latin typeface="Garamond" panose="02020404030301010803" pitchFamily="18" charset="0"/>
              </a:rPr>
              <a:t> </a:t>
            </a:r>
            <a:br>
              <a:rPr lang="it-IT" sz="2400" dirty="0">
                <a:latin typeface="Garamond" panose="02020404030301010803" pitchFamily="18" charset="0"/>
              </a:rPr>
            </a:br>
            <a:r>
              <a:rPr lang="it-IT" sz="2400" dirty="0">
                <a:latin typeface="Garamond" panose="02020404030301010803" pitchFamily="18" charset="0"/>
              </a:rPr>
              <a:t>(gli io di Kleist e </a:t>
            </a:r>
            <a:r>
              <a:rPr lang="it-IT" sz="2400" dirty="0" err="1">
                <a:latin typeface="Garamond" panose="02020404030301010803" pitchFamily="18" charset="0"/>
              </a:rPr>
              <a:t>Günderrode</a:t>
            </a:r>
            <a:r>
              <a:rPr lang="it-IT" sz="2400" dirty="0">
                <a:latin typeface="Garamond" panose="02020404030301010803" pitchFamily="18" charset="0"/>
              </a:rPr>
              <a:t> si uniscono a quello dell’io narrante,</a:t>
            </a:r>
            <a:br>
              <a:rPr lang="it-IT" sz="2400" dirty="0">
                <a:latin typeface="Garamond" panose="02020404030301010803" pitchFamily="18" charset="0"/>
              </a:rPr>
            </a:br>
            <a:r>
              <a:rPr lang="it-IT" sz="2400" dirty="0">
                <a:latin typeface="Garamond" panose="02020404030301010803" pitchFamily="18" charset="0"/>
              </a:rPr>
              <a:t> e diventano centrali - dominanti</a:t>
            </a:r>
            <a:r>
              <a:rPr lang="it-IT" sz="2400" dirty="0" smtClean="0">
                <a:latin typeface="Garamond" panose="02020404030301010803" pitchFamily="18" charset="0"/>
              </a:rPr>
              <a:t>)</a:t>
            </a:r>
          </a:p>
          <a:p>
            <a:pPr algn="ctr"/>
            <a:endParaRPr lang="it-IT" sz="2400" dirty="0">
              <a:latin typeface="Garamond" panose="02020404030301010803" pitchFamily="18" charset="0"/>
            </a:endParaRPr>
          </a:p>
          <a:p>
            <a:r>
              <a:rPr lang="it-IT" sz="2200" dirty="0">
                <a:solidFill>
                  <a:srgbClr val="FFC000"/>
                </a:solidFill>
                <a:latin typeface="Garamond" panose="02020404030301010803" pitchFamily="18" charset="0"/>
              </a:rPr>
              <a:t>158 </a:t>
            </a:r>
            <a:r>
              <a:rPr lang="it-IT" sz="2200" i="1" dirty="0" err="1">
                <a:solidFill>
                  <a:srgbClr val="FFC000"/>
                </a:solidFill>
                <a:latin typeface="Garamond" panose="02020404030301010803" pitchFamily="18" charset="0"/>
              </a:rPr>
              <a:t>Sie</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bleiben</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stehn</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drehn</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sich</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einander</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zu</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Wir</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wissen</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was</a:t>
            </a:r>
            <a:r>
              <a:rPr lang="it-IT" sz="2200" i="1" dirty="0">
                <a:solidFill>
                  <a:srgbClr val="FFC000"/>
                </a:solidFill>
                <a:latin typeface="Garamond" panose="02020404030301010803" pitchFamily="18" charset="0"/>
              </a:rPr>
              <a:t> </a:t>
            </a:r>
            <a:r>
              <a:rPr lang="it-IT" sz="2200" i="1" dirty="0" err="1">
                <a:solidFill>
                  <a:srgbClr val="FFC000"/>
                </a:solidFill>
                <a:latin typeface="Garamond" panose="02020404030301010803" pitchFamily="18" charset="0"/>
              </a:rPr>
              <a:t>kommt</a:t>
            </a:r>
            <a:r>
              <a:rPr lang="it-IT" sz="2200" i="1" dirty="0">
                <a:solidFill>
                  <a:srgbClr val="FFC000"/>
                </a:solidFill>
                <a:latin typeface="Garamond" panose="02020404030301010803" pitchFamily="18" charset="0"/>
              </a:rPr>
              <a:t> </a:t>
            </a:r>
            <a:r>
              <a:rPr lang="it-IT" sz="2200" i="1" dirty="0" smtClean="0">
                <a:solidFill>
                  <a:srgbClr val="FFC000"/>
                </a:solidFill>
                <a:latin typeface="Garamond" panose="02020404030301010803" pitchFamily="18" charset="0"/>
              </a:rPr>
              <a:t/>
            </a:r>
            <a:br>
              <a:rPr lang="it-IT" sz="2200" i="1" dirty="0" smtClean="0">
                <a:solidFill>
                  <a:srgbClr val="FFC000"/>
                </a:solidFill>
                <a:latin typeface="Garamond" panose="02020404030301010803" pitchFamily="18" charset="0"/>
              </a:rPr>
            </a:br>
            <a:r>
              <a:rPr lang="it-IT" sz="2200" b="1" dirty="0" smtClean="0">
                <a:solidFill>
                  <a:srgbClr val="FFC000"/>
                </a:solidFill>
                <a:latin typeface="Garamond" panose="02020404030301010803" pitchFamily="18" charset="0"/>
              </a:rPr>
              <a:t>(</a:t>
            </a:r>
            <a:r>
              <a:rPr lang="it-IT" sz="2200" b="1" dirty="0">
                <a:solidFill>
                  <a:srgbClr val="FFC000"/>
                </a:solidFill>
                <a:latin typeface="Garamond" panose="02020404030301010803" pitchFamily="18" charset="0"/>
              </a:rPr>
              <a:t>K. e G. senza maschere, ridono, tramonto)</a:t>
            </a:r>
            <a:br>
              <a:rPr lang="it-IT" sz="2200" b="1" dirty="0">
                <a:solidFill>
                  <a:srgbClr val="FFC000"/>
                </a:solidFill>
                <a:latin typeface="Garamond" panose="02020404030301010803" pitchFamily="18" charset="0"/>
              </a:rPr>
            </a:br>
            <a:r>
              <a:rPr lang="it-IT" sz="2200" dirty="0">
                <a:solidFill>
                  <a:srgbClr val="FFC000"/>
                </a:solidFill>
                <a:latin typeface="Garamond" panose="02020404030301010803" pitchFamily="18" charset="0"/>
              </a:rPr>
              <a:t>Zona comune a Kleist, a </a:t>
            </a:r>
            <a:r>
              <a:rPr lang="it-IT" sz="2200" dirty="0" err="1">
                <a:solidFill>
                  <a:srgbClr val="FFC000"/>
                </a:solidFill>
                <a:latin typeface="Garamond" panose="02020404030301010803" pitchFamily="18" charset="0"/>
              </a:rPr>
              <a:t>Günderrode</a:t>
            </a:r>
            <a:r>
              <a:rPr lang="it-IT" sz="2200" dirty="0">
                <a:solidFill>
                  <a:srgbClr val="FFC000"/>
                </a:solidFill>
                <a:latin typeface="Garamond" panose="02020404030301010803" pitchFamily="18" charset="0"/>
              </a:rPr>
              <a:t> e all’io narrante. K. e G. si scrutano senza maschere, </a:t>
            </a:r>
            <a:r>
              <a:rPr lang="it-IT" sz="2200" u="sng" dirty="0">
                <a:solidFill>
                  <a:srgbClr val="FFC000"/>
                </a:solidFill>
                <a:latin typeface="Garamond" panose="02020404030301010803" pitchFamily="18" charset="0"/>
              </a:rPr>
              <a:t>il «noi» prende la parola</a:t>
            </a:r>
            <a:r>
              <a:rPr lang="it-IT" sz="2200" dirty="0">
                <a:solidFill>
                  <a:srgbClr val="FFC000"/>
                </a:solidFill>
                <a:latin typeface="Garamond" panose="02020404030301010803" pitchFamily="18" charset="0"/>
              </a:rPr>
              <a:t>, i limiti imposti agli uomini e alla donne, </a:t>
            </a:r>
            <a:r>
              <a:rPr lang="it-IT" sz="2200" dirty="0" err="1">
                <a:solidFill>
                  <a:srgbClr val="FFC000"/>
                </a:solidFill>
                <a:latin typeface="Garamond" panose="02020404030301010803" pitchFamily="18" charset="0"/>
              </a:rPr>
              <a:t>wer</a:t>
            </a:r>
            <a:r>
              <a:rPr lang="it-IT" sz="2200" dirty="0">
                <a:solidFill>
                  <a:srgbClr val="FFC000"/>
                </a:solidFill>
                <a:latin typeface="Garamond" panose="02020404030301010803" pitchFamily="18" charset="0"/>
              </a:rPr>
              <a:t> </a:t>
            </a:r>
            <a:r>
              <a:rPr lang="it-IT" sz="2200" dirty="0" err="1">
                <a:solidFill>
                  <a:srgbClr val="FFC000"/>
                </a:solidFill>
                <a:latin typeface="Garamond" panose="02020404030301010803" pitchFamily="18" charset="0"/>
              </a:rPr>
              <a:t>spricht</a:t>
            </a:r>
            <a:r>
              <a:rPr lang="it-IT" sz="2200" dirty="0">
                <a:solidFill>
                  <a:srgbClr val="FFC000"/>
                </a:solidFill>
                <a:latin typeface="Garamond" panose="02020404030301010803" pitchFamily="18" charset="0"/>
              </a:rPr>
              <a:t>?, rinunciare all’oggi per i posteri, appoggiarsi alle strutture ausiliarie o negarle, il problema di </a:t>
            </a:r>
            <a:r>
              <a:rPr lang="it-IT" sz="2200" u="sng" dirty="0">
                <a:solidFill>
                  <a:srgbClr val="FFC000"/>
                </a:solidFill>
                <a:latin typeface="Garamond" panose="02020404030301010803" pitchFamily="18" charset="0"/>
              </a:rPr>
              <a:t>Roberto il Guiscardo</a:t>
            </a:r>
            <a:r>
              <a:rPr lang="it-IT" sz="2200" dirty="0">
                <a:solidFill>
                  <a:srgbClr val="FFC000"/>
                </a:solidFill>
                <a:latin typeface="Garamond" panose="02020404030301010803" pitchFamily="18" charset="0"/>
              </a:rPr>
              <a:t>: una profezia ingannevole? (</a:t>
            </a:r>
            <a:r>
              <a:rPr lang="it-IT" sz="2200" dirty="0" err="1">
                <a:solidFill>
                  <a:srgbClr val="FFC000"/>
                </a:solidFill>
                <a:latin typeface="Garamond" panose="02020404030301010803" pitchFamily="18" charset="0"/>
              </a:rPr>
              <a:t>Glaube</a:t>
            </a:r>
            <a:r>
              <a:rPr lang="it-IT" sz="2200" dirty="0">
                <a:solidFill>
                  <a:srgbClr val="FFC000"/>
                </a:solidFill>
                <a:latin typeface="Garamond" panose="02020404030301010803" pitchFamily="18" charset="0"/>
              </a:rPr>
              <a:t>), Napoleone (Delitto e castigo), irrealizzabilità dell’utopia?, </a:t>
            </a:r>
            <a:r>
              <a:rPr lang="it-IT" sz="2200" u="sng" dirty="0">
                <a:solidFill>
                  <a:srgbClr val="FFC000"/>
                </a:solidFill>
                <a:latin typeface="Garamond" panose="02020404030301010803" pitchFamily="18" charset="0"/>
              </a:rPr>
              <a:t>grande risata liberatoria</a:t>
            </a:r>
            <a:r>
              <a:rPr lang="it-IT" sz="2200" dirty="0">
                <a:solidFill>
                  <a:srgbClr val="FFC000"/>
                </a:solidFill>
                <a:latin typeface="Garamond" panose="02020404030301010803" pitchFamily="18" charset="0"/>
              </a:rPr>
              <a:t>; </a:t>
            </a:r>
            <a:r>
              <a:rPr lang="it-IT" sz="2200" dirty="0" err="1">
                <a:solidFill>
                  <a:srgbClr val="FFC000"/>
                </a:solidFill>
                <a:latin typeface="Garamond" panose="02020404030301010803" pitchFamily="18" charset="0"/>
              </a:rPr>
              <a:t>riorientamento</a:t>
            </a:r>
            <a:r>
              <a:rPr lang="it-IT" sz="2200" dirty="0">
                <a:solidFill>
                  <a:srgbClr val="FFC000"/>
                </a:solidFill>
                <a:latin typeface="Garamond" panose="02020404030301010803" pitchFamily="18" charset="0"/>
              </a:rPr>
              <a:t>, scioglimento della crisi, buio, congedo, «</a:t>
            </a:r>
            <a:r>
              <a:rPr lang="it-IT" sz="2200" dirty="0" err="1">
                <a:solidFill>
                  <a:srgbClr val="FFC000"/>
                </a:solidFill>
                <a:latin typeface="Garamond" panose="02020404030301010803" pitchFamily="18" charset="0"/>
              </a:rPr>
              <a:t>Wir</a:t>
            </a:r>
            <a:r>
              <a:rPr lang="it-IT" sz="2200" dirty="0">
                <a:solidFill>
                  <a:srgbClr val="FFC000"/>
                </a:solidFill>
                <a:latin typeface="Garamond" panose="02020404030301010803" pitchFamily="18" charset="0"/>
              </a:rPr>
              <a:t> </a:t>
            </a:r>
            <a:r>
              <a:rPr lang="it-IT" sz="2200" dirty="0" err="1">
                <a:solidFill>
                  <a:srgbClr val="FFC000"/>
                </a:solidFill>
                <a:latin typeface="Garamond" panose="02020404030301010803" pitchFamily="18" charset="0"/>
              </a:rPr>
              <a:t>wissen</a:t>
            </a:r>
            <a:r>
              <a:rPr lang="it-IT" sz="2200" dirty="0">
                <a:solidFill>
                  <a:srgbClr val="FFC000"/>
                </a:solidFill>
                <a:latin typeface="Garamond" panose="02020404030301010803" pitchFamily="18" charset="0"/>
              </a:rPr>
              <a:t>, </a:t>
            </a:r>
            <a:r>
              <a:rPr lang="it-IT" sz="2200" dirty="0" err="1">
                <a:solidFill>
                  <a:srgbClr val="FFC000"/>
                </a:solidFill>
                <a:latin typeface="Garamond" panose="02020404030301010803" pitchFamily="18" charset="0"/>
              </a:rPr>
              <a:t>was</a:t>
            </a:r>
            <a:r>
              <a:rPr lang="it-IT" sz="2200" dirty="0">
                <a:solidFill>
                  <a:srgbClr val="FFC000"/>
                </a:solidFill>
                <a:latin typeface="Garamond" panose="02020404030301010803" pitchFamily="18" charset="0"/>
              </a:rPr>
              <a:t> </a:t>
            </a:r>
            <a:r>
              <a:rPr lang="it-IT" sz="2200" dirty="0" err="1" smtClean="0">
                <a:solidFill>
                  <a:srgbClr val="FFC000"/>
                </a:solidFill>
                <a:latin typeface="Garamond" panose="02020404030301010803" pitchFamily="18" charset="0"/>
              </a:rPr>
              <a:t>kommt</a:t>
            </a:r>
            <a:r>
              <a:rPr lang="it-IT" sz="2200" dirty="0" smtClean="0">
                <a:solidFill>
                  <a:srgbClr val="FFC000"/>
                </a:solidFill>
                <a:latin typeface="Garamond" panose="02020404030301010803" pitchFamily="18" charset="0"/>
              </a:rPr>
              <a:t>»</a:t>
            </a:r>
            <a:endParaRPr lang="it-IT" sz="2200" dirty="0">
              <a:solidFill>
                <a:srgbClr val="FFC000"/>
              </a:solidFill>
              <a:latin typeface="Garamond" panose="02020404030301010803" pitchFamily="18" charset="0"/>
            </a:endParaRPr>
          </a:p>
          <a:p>
            <a:pPr algn="ctr"/>
            <a:endParaRPr lang="it-IT" dirty="0">
              <a:latin typeface="Garamond" panose="02020404030301010803" pitchFamily="18" charset="0"/>
            </a:endParaRPr>
          </a:p>
        </p:txBody>
      </p:sp>
    </p:spTree>
    <p:extLst>
      <p:ext uri="{BB962C8B-B14F-4D97-AF65-F5344CB8AC3E}">
        <p14:creationId xmlns:p14="http://schemas.microsoft.com/office/powerpoint/2010/main" val="130879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6636" y="116632"/>
            <a:ext cx="8064896" cy="7140416"/>
          </a:xfrm>
          <a:prstGeom prst="rect">
            <a:avLst/>
          </a:prstGeom>
          <a:noFill/>
        </p:spPr>
        <p:txBody>
          <a:bodyPr wrap="square" rtlCol="0">
            <a:spAutoFit/>
          </a:bodyPr>
          <a:lstStyle/>
          <a:p>
            <a:pPr algn="ctr"/>
            <a:r>
              <a:rPr lang="it-IT" sz="2400" b="1" dirty="0" smtClean="0">
                <a:latin typeface="Garamond" panose="02020404030301010803" pitchFamily="18" charset="0"/>
              </a:rPr>
              <a:t>4. L’architettura del racconto</a:t>
            </a:r>
          </a:p>
          <a:p>
            <a:endParaRPr lang="it-IT" sz="1200" dirty="0">
              <a:latin typeface="Garamond" panose="02020404030301010803" pitchFamily="18" charset="0"/>
            </a:endParaRPr>
          </a:p>
          <a:p>
            <a:r>
              <a:rPr lang="it-IT" sz="2000" b="1" dirty="0">
                <a:latin typeface="Garamond" panose="02020404030301010803" pitchFamily="18" charset="0"/>
              </a:rPr>
              <a:t>p</a:t>
            </a:r>
            <a:r>
              <a:rPr lang="it-IT" sz="2000" b="1" dirty="0" smtClean="0">
                <a:latin typeface="Garamond" panose="02020404030301010803" pitchFamily="18" charset="0"/>
              </a:rPr>
              <a:t>rologo</a:t>
            </a:r>
            <a:r>
              <a:rPr lang="it-IT" sz="2000" dirty="0" smtClean="0">
                <a:latin typeface="Garamond" panose="02020404030301010803" pitchFamily="18" charset="0"/>
              </a:rPr>
              <a:t> [p. 5, dell’edizione </a:t>
            </a:r>
            <a:r>
              <a:rPr lang="it-IT" sz="2000" dirty="0" err="1" smtClean="0">
                <a:latin typeface="Garamond" panose="02020404030301010803" pitchFamily="18" charset="0"/>
              </a:rPr>
              <a:t>Aufbau</a:t>
            </a:r>
            <a:r>
              <a:rPr lang="it-IT" sz="2000" dirty="0" smtClean="0">
                <a:latin typeface="Garamond" panose="02020404030301010803" pitchFamily="18" charset="0"/>
              </a:rPr>
              <a:t> 1979]</a:t>
            </a:r>
          </a:p>
          <a:p>
            <a:r>
              <a:rPr lang="it-IT" sz="2000" dirty="0" err="1" smtClean="0">
                <a:latin typeface="Garamond" panose="02020404030301010803" pitchFamily="18" charset="0"/>
              </a:rPr>
              <a:t>Winkel</a:t>
            </a:r>
            <a:r>
              <a:rPr lang="it-IT" sz="2000" dirty="0" smtClean="0">
                <a:latin typeface="Garamond" panose="02020404030301010803" pitchFamily="18" charset="0"/>
              </a:rPr>
              <a:t> </a:t>
            </a:r>
            <a:r>
              <a:rPr lang="it-IT" sz="2000" dirty="0" err="1" smtClean="0">
                <a:latin typeface="Garamond" panose="02020404030301010803" pitchFamily="18" charset="0"/>
              </a:rPr>
              <a:t>am</a:t>
            </a:r>
            <a:r>
              <a:rPr lang="it-IT" sz="2000" dirty="0" smtClean="0">
                <a:latin typeface="Garamond" panose="02020404030301010803" pitchFamily="18" charset="0"/>
              </a:rPr>
              <a:t> </a:t>
            </a:r>
            <a:r>
              <a:rPr lang="it-IT" sz="2000" dirty="0" err="1" smtClean="0">
                <a:latin typeface="Garamond" panose="02020404030301010803" pitchFamily="18" charset="0"/>
              </a:rPr>
              <a:t>Rhein</a:t>
            </a:r>
            <a:r>
              <a:rPr lang="it-IT" sz="2000" dirty="0" smtClean="0">
                <a:latin typeface="Garamond" panose="02020404030301010803" pitchFamily="18" charset="0"/>
              </a:rPr>
              <a:t>, salotto di Joseph </a:t>
            </a:r>
            <a:r>
              <a:rPr lang="it-IT" sz="2000" dirty="0" err="1" smtClean="0">
                <a:latin typeface="Garamond" panose="02020404030301010803" pitchFamily="18" charset="0"/>
              </a:rPr>
              <a:t>Merten</a:t>
            </a:r>
            <a:r>
              <a:rPr lang="it-IT" sz="2000" dirty="0" smtClean="0">
                <a:latin typeface="Garamond" panose="02020404030301010803" pitchFamily="18" charset="0"/>
              </a:rPr>
              <a:t>, un giorno del giugno 1804</a:t>
            </a:r>
            <a:endParaRPr lang="it-IT" sz="2000" dirty="0">
              <a:latin typeface="Garamond" panose="02020404030301010803" pitchFamily="18" charset="0"/>
            </a:endParaRPr>
          </a:p>
          <a:p>
            <a:endParaRPr lang="it-IT" sz="1400" dirty="0" smtClean="0">
              <a:latin typeface="Garamond" panose="02020404030301010803" pitchFamily="18" charset="0"/>
            </a:endParaRPr>
          </a:p>
          <a:p>
            <a:r>
              <a:rPr lang="it-IT" sz="2000" b="1" dirty="0" smtClean="0">
                <a:latin typeface="Garamond" panose="02020404030301010803" pitchFamily="18" charset="0"/>
              </a:rPr>
              <a:t>ore 14.30</a:t>
            </a:r>
            <a:r>
              <a:rPr lang="it-IT" sz="2000" dirty="0" smtClean="0">
                <a:latin typeface="Garamond" panose="02020404030301010803" pitchFamily="18" charset="0"/>
              </a:rPr>
              <a:t>: interesse fra K &amp; G [7], le ore sono scandite da una pendola </a:t>
            </a:r>
          </a:p>
          <a:p>
            <a:r>
              <a:rPr lang="it-IT" sz="2000" dirty="0" smtClean="0">
                <a:latin typeface="Garamond" panose="02020404030301010803" pitchFamily="18" charset="0"/>
              </a:rPr>
              <a:t>presenti </a:t>
            </a:r>
            <a:r>
              <a:rPr lang="it-IT" sz="2000" dirty="0" err="1" smtClean="0">
                <a:latin typeface="Garamond" panose="02020404030301010803" pitchFamily="18" charset="0"/>
              </a:rPr>
              <a:t>Wedekind</a:t>
            </a:r>
            <a:r>
              <a:rPr lang="it-IT" sz="2000" dirty="0" smtClean="0">
                <a:latin typeface="Garamond" panose="02020404030301010803" pitchFamily="18" charset="0"/>
              </a:rPr>
              <a:t>, </a:t>
            </a:r>
            <a:r>
              <a:rPr lang="it-IT" sz="2000" dirty="0" err="1" smtClean="0">
                <a:latin typeface="Garamond" panose="02020404030301010803" pitchFamily="18" charset="0"/>
              </a:rPr>
              <a:t>Clemens</a:t>
            </a:r>
            <a:r>
              <a:rPr lang="it-IT" sz="2000" dirty="0" smtClean="0">
                <a:latin typeface="Garamond" panose="02020404030301010803" pitchFamily="18" charset="0"/>
              </a:rPr>
              <a:t>, Bettina, Sophie, gli </a:t>
            </a:r>
            <a:r>
              <a:rPr lang="it-IT" sz="2000" dirty="0" err="1" smtClean="0">
                <a:latin typeface="Garamond" panose="02020404030301010803" pitchFamily="18" charset="0"/>
              </a:rPr>
              <a:t>Esenbeck</a:t>
            </a:r>
            <a:r>
              <a:rPr lang="it-IT" sz="2000" dirty="0" smtClean="0">
                <a:latin typeface="Garamond" panose="02020404030301010803" pitchFamily="18" charset="0"/>
              </a:rPr>
              <a:t>, le </a:t>
            </a:r>
            <a:r>
              <a:rPr lang="it-IT" sz="2000" dirty="0" err="1" smtClean="0">
                <a:latin typeface="Garamond" panose="02020404030301010803" pitchFamily="18" charset="0"/>
              </a:rPr>
              <a:t>Servière</a:t>
            </a:r>
            <a:endParaRPr lang="it-IT" sz="2000" dirty="0" smtClean="0">
              <a:latin typeface="Garamond" panose="02020404030301010803" pitchFamily="18" charset="0"/>
            </a:endParaRPr>
          </a:p>
          <a:p>
            <a:endParaRPr lang="it-IT" sz="1400" dirty="0" smtClean="0">
              <a:latin typeface="Garamond" panose="02020404030301010803" pitchFamily="18" charset="0"/>
            </a:endParaRPr>
          </a:p>
          <a:p>
            <a:r>
              <a:rPr lang="it-IT" sz="2000" b="1" dirty="0" smtClean="0">
                <a:latin typeface="Garamond" panose="02020404030301010803" pitchFamily="18" charset="0"/>
              </a:rPr>
              <a:t>ore 15.00</a:t>
            </a:r>
            <a:r>
              <a:rPr lang="it-IT" sz="2000" dirty="0" smtClean="0">
                <a:latin typeface="Garamond" panose="02020404030301010803" pitchFamily="18" charset="0"/>
              </a:rPr>
              <a:t>: entra in scena </a:t>
            </a:r>
            <a:r>
              <a:rPr lang="it-IT" sz="2000" dirty="0" err="1" smtClean="0">
                <a:latin typeface="Garamond" panose="02020404030301010803" pitchFamily="18" charset="0"/>
              </a:rPr>
              <a:t>Savigny</a:t>
            </a:r>
            <a:r>
              <a:rPr lang="it-IT" sz="2000" dirty="0" smtClean="0">
                <a:latin typeface="Garamond" panose="02020404030301010803" pitchFamily="18" charset="0"/>
              </a:rPr>
              <a:t> (con </a:t>
            </a:r>
            <a:r>
              <a:rPr lang="it-IT" sz="2000" dirty="0" err="1" smtClean="0">
                <a:latin typeface="Garamond" panose="02020404030301010803" pitchFamily="18" charset="0"/>
              </a:rPr>
              <a:t>Gunda</a:t>
            </a:r>
            <a:r>
              <a:rPr lang="it-IT" sz="2000" dirty="0" smtClean="0">
                <a:latin typeface="Garamond" panose="02020404030301010803" pitchFamily="18" charset="0"/>
              </a:rPr>
              <a:t>); viene servito il tè [20]</a:t>
            </a:r>
            <a:br>
              <a:rPr lang="it-IT" sz="2000" dirty="0" smtClean="0">
                <a:latin typeface="Garamond" panose="02020404030301010803" pitchFamily="18" charset="0"/>
              </a:rPr>
            </a:br>
            <a:r>
              <a:rPr lang="it-IT" sz="2000" dirty="0" smtClean="0">
                <a:latin typeface="Garamond" panose="02020404030301010803" pitchFamily="18" charset="0"/>
              </a:rPr>
              <a:t>progressivo avvicinamento di K &amp; G, rivelati come artisti</a:t>
            </a:r>
            <a:endParaRPr lang="it-IT" sz="2000" dirty="0">
              <a:latin typeface="Garamond" panose="02020404030301010803" pitchFamily="18" charset="0"/>
            </a:endParaRPr>
          </a:p>
          <a:p>
            <a:endParaRPr lang="it-IT" sz="1400" dirty="0" smtClean="0">
              <a:latin typeface="Garamond" panose="02020404030301010803" pitchFamily="18" charset="0"/>
            </a:endParaRPr>
          </a:p>
          <a:p>
            <a:r>
              <a:rPr lang="it-IT" sz="2000" b="1" dirty="0" smtClean="0">
                <a:latin typeface="Garamond" panose="02020404030301010803" pitchFamily="18" charset="0"/>
              </a:rPr>
              <a:t>ore 16.00</a:t>
            </a:r>
            <a:r>
              <a:rPr lang="it-IT" sz="2000" dirty="0" smtClean="0">
                <a:latin typeface="Garamond" panose="02020404030301010803" pitchFamily="18" charset="0"/>
              </a:rPr>
              <a:t>: compare il pugnale di </a:t>
            </a:r>
            <a:r>
              <a:rPr lang="it-IT" sz="2000" dirty="0" err="1" smtClean="0">
                <a:latin typeface="Garamond" panose="02020404030301010803" pitchFamily="18" charset="0"/>
              </a:rPr>
              <a:t>Karoline</a:t>
            </a:r>
            <a:r>
              <a:rPr lang="it-IT" sz="2000" dirty="0" smtClean="0">
                <a:latin typeface="Garamond" panose="02020404030301010803" pitchFamily="18" charset="0"/>
              </a:rPr>
              <a:t> [63]</a:t>
            </a:r>
            <a:br>
              <a:rPr lang="it-IT" sz="2000" dirty="0" smtClean="0">
                <a:latin typeface="Garamond" panose="02020404030301010803" pitchFamily="18" charset="0"/>
              </a:rPr>
            </a:br>
            <a:r>
              <a:rPr lang="it-IT" sz="2000" dirty="0" smtClean="0">
                <a:latin typeface="Garamond" panose="02020404030301010803" pitchFamily="18" charset="0"/>
              </a:rPr>
              <a:t>prime parole tra K &amp; G; dialogo </a:t>
            </a:r>
            <a:r>
              <a:rPr lang="it-IT" sz="2000" dirty="0" err="1" smtClean="0">
                <a:latin typeface="Garamond" panose="02020404030301010803" pitchFamily="18" charset="0"/>
              </a:rPr>
              <a:t>Savigny</a:t>
            </a:r>
            <a:r>
              <a:rPr lang="it-IT" sz="2000" dirty="0" smtClean="0">
                <a:latin typeface="Garamond" panose="02020404030301010803" pitchFamily="18" charset="0"/>
              </a:rPr>
              <a:t>-K sul rapporto tra </a:t>
            </a:r>
            <a:r>
              <a:rPr lang="it-IT" sz="2000" dirty="0">
                <a:latin typeface="Garamond" panose="02020404030301010803" pitchFamily="18" charset="0"/>
              </a:rPr>
              <a:t>idee e </a:t>
            </a:r>
            <a:r>
              <a:rPr lang="it-IT" sz="2000" dirty="0" smtClean="0">
                <a:latin typeface="Garamond" panose="02020404030301010803" pitchFamily="18" charset="0"/>
              </a:rPr>
              <a:t>realtà</a:t>
            </a:r>
          </a:p>
          <a:p>
            <a:r>
              <a:rPr lang="it-IT" sz="2000" dirty="0" smtClean="0">
                <a:latin typeface="Garamond" panose="02020404030301010803" pitchFamily="18" charset="0"/>
              </a:rPr>
              <a:t>dialogo onirico (</a:t>
            </a:r>
            <a:r>
              <a:rPr lang="it-IT" sz="2000" dirty="0" err="1" smtClean="0">
                <a:latin typeface="Garamond" panose="02020404030301010803" pitchFamily="18" charset="0"/>
              </a:rPr>
              <a:t>Traumgespr</a:t>
            </a:r>
            <a:r>
              <a:rPr lang="de-DE" sz="2000" dirty="0" err="1" smtClean="0">
                <a:latin typeface="Garamond" panose="02020404030301010803" pitchFamily="18" charset="0"/>
              </a:rPr>
              <a:t>äch</a:t>
            </a:r>
            <a:r>
              <a:rPr lang="de-DE" sz="2000" dirty="0" smtClean="0">
                <a:latin typeface="Garamond" panose="02020404030301010803" pitchFamily="18" charset="0"/>
              </a:rPr>
              <a:t>)</a:t>
            </a:r>
            <a:r>
              <a:rPr lang="it-IT" sz="2000" dirty="0" smtClean="0">
                <a:latin typeface="Garamond" panose="02020404030301010803" pitchFamily="18" charset="0"/>
              </a:rPr>
              <a:t> </a:t>
            </a:r>
            <a:r>
              <a:rPr lang="it-IT" sz="2000" dirty="0" err="1" smtClean="0">
                <a:latin typeface="Garamond" panose="02020404030301010803" pitchFamily="18" charset="0"/>
              </a:rPr>
              <a:t>Savigny</a:t>
            </a:r>
            <a:r>
              <a:rPr lang="it-IT" sz="2000" dirty="0" smtClean="0">
                <a:latin typeface="Garamond" panose="02020404030301010803" pitchFamily="18" charset="0"/>
              </a:rPr>
              <a:t>-G sulla loro intimità (a cui K. assiste)</a:t>
            </a:r>
          </a:p>
          <a:p>
            <a:r>
              <a:rPr lang="it-IT" sz="2000" dirty="0" smtClean="0">
                <a:latin typeface="Garamond" panose="02020404030301010803" pitchFamily="18" charset="0"/>
              </a:rPr>
              <a:t>dialogo K-G sulla precarietà; dialogo </a:t>
            </a:r>
            <a:r>
              <a:rPr lang="it-IT" sz="2000" dirty="0" err="1" smtClean="0">
                <a:latin typeface="Garamond" panose="02020404030301010803" pitchFamily="18" charset="0"/>
              </a:rPr>
              <a:t>Savigny</a:t>
            </a:r>
            <a:r>
              <a:rPr lang="it-IT" sz="2000" dirty="0" smtClean="0">
                <a:latin typeface="Garamond" panose="02020404030301010803" pitchFamily="18" charset="0"/>
              </a:rPr>
              <a:t>-G sul loro amore (resa dei conti)</a:t>
            </a:r>
            <a:br>
              <a:rPr lang="it-IT" sz="2000" dirty="0" smtClean="0">
                <a:latin typeface="Garamond" panose="02020404030301010803" pitchFamily="18" charset="0"/>
              </a:rPr>
            </a:br>
            <a:endParaRPr lang="it-IT" sz="2000" dirty="0" smtClean="0">
              <a:latin typeface="Garamond" panose="02020404030301010803" pitchFamily="18" charset="0"/>
            </a:endParaRPr>
          </a:p>
          <a:p>
            <a:r>
              <a:rPr lang="it-IT" sz="2000" b="1" dirty="0" smtClean="0">
                <a:latin typeface="Garamond" panose="02020404030301010803" pitchFamily="18" charset="0"/>
              </a:rPr>
              <a:t>ore 16.30</a:t>
            </a:r>
            <a:r>
              <a:rPr lang="it-IT" sz="2000" dirty="0" smtClean="0">
                <a:latin typeface="Garamond" panose="02020404030301010803" pitchFamily="18" charset="0"/>
              </a:rPr>
              <a:t>: l’episodio del cane Bello [89]</a:t>
            </a:r>
          </a:p>
          <a:p>
            <a:r>
              <a:rPr lang="it-IT" sz="2000" dirty="0" smtClean="0">
                <a:latin typeface="Garamond" panose="02020404030301010803" pitchFamily="18" charset="0"/>
              </a:rPr>
              <a:t>dialogo sulla crisi di K, sulla vocazione artistica, sulla ricerca di una comunità ideale, l’angoscia senza nome, la grettezza del sistema commerciale prussiano;</a:t>
            </a:r>
          </a:p>
          <a:p>
            <a:r>
              <a:rPr lang="it-IT" sz="2000" dirty="0">
                <a:latin typeface="Garamond" panose="02020404030301010803" pitchFamily="18" charset="0"/>
              </a:rPr>
              <a:t>a tavola [</a:t>
            </a:r>
            <a:r>
              <a:rPr lang="it-IT" sz="2000" dirty="0" smtClean="0">
                <a:latin typeface="Garamond" panose="02020404030301010803" pitchFamily="18" charset="0"/>
              </a:rPr>
              <a:t>103] G viene messa </a:t>
            </a:r>
            <a:r>
              <a:rPr lang="it-IT" sz="2000" dirty="0">
                <a:latin typeface="Garamond" panose="02020404030301010803" pitchFamily="18" charset="0"/>
              </a:rPr>
              <a:t>a nudo da </a:t>
            </a:r>
            <a:r>
              <a:rPr lang="it-IT" sz="2000" dirty="0" err="1">
                <a:latin typeface="Garamond" panose="02020404030301010803" pitchFamily="18" charset="0"/>
              </a:rPr>
              <a:t>Clemens</a:t>
            </a:r>
            <a:r>
              <a:rPr lang="it-IT" sz="2000" dirty="0">
                <a:latin typeface="Garamond" panose="02020404030301010803" pitchFamily="18" charset="0"/>
              </a:rPr>
              <a:t>, che legge una sua </a:t>
            </a:r>
            <a:r>
              <a:rPr lang="it-IT" sz="2000" dirty="0" smtClean="0">
                <a:latin typeface="Garamond" panose="02020404030301010803" pitchFamily="18" charset="0"/>
              </a:rPr>
              <a:t>poesia</a:t>
            </a:r>
          </a:p>
          <a:p>
            <a:endParaRPr lang="it-IT" sz="1400" dirty="0" smtClean="0">
              <a:latin typeface="Garamond" panose="02020404030301010803" pitchFamily="18" charset="0"/>
            </a:endParaRPr>
          </a:p>
          <a:p>
            <a:r>
              <a:rPr lang="it-IT" sz="2000" b="1" dirty="0" smtClean="0">
                <a:latin typeface="Garamond" panose="02020404030301010803" pitchFamily="18" charset="0"/>
              </a:rPr>
              <a:t>ore 17.00</a:t>
            </a:r>
            <a:r>
              <a:rPr lang="it-IT" sz="2000" dirty="0" smtClean="0">
                <a:latin typeface="Garamond" panose="02020404030301010803" pitchFamily="18" charset="0"/>
              </a:rPr>
              <a:t>: passeggiata sul Reno, </a:t>
            </a:r>
            <a:r>
              <a:rPr lang="it-IT" sz="2000" i="1" dirty="0" err="1" smtClean="0">
                <a:latin typeface="Garamond" panose="02020404030301010803" pitchFamily="18" charset="0"/>
              </a:rPr>
              <a:t>ins</a:t>
            </a:r>
            <a:r>
              <a:rPr lang="it-IT" sz="2000" i="1" dirty="0" smtClean="0">
                <a:latin typeface="Garamond" panose="02020404030301010803" pitchFamily="18" charset="0"/>
              </a:rPr>
              <a:t> </a:t>
            </a:r>
            <a:r>
              <a:rPr lang="it-IT" sz="2000" i="1" dirty="0" err="1" smtClean="0">
                <a:latin typeface="Garamond" panose="02020404030301010803" pitchFamily="18" charset="0"/>
              </a:rPr>
              <a:t>Freie</a:t>
            </a:r>
            <a:r>
              <a:rPr lang="it-IT" sz="2000" i="1" dirty="0" smtClean="0">
                <a:latin typeface="Garamond" panose="02020404030301010803" pitchFamily="18" charset="0"/>
              </a:rPr>
              <a:t> </a:t>
            </a:r>
            <a:r>
              <a:rPr lang="it-IT" sz="2000" dirty="0" smtClean="0">
                <a:latin typeface="Garamond" panose="02020404030301010803" pitchFamily="18" charset="0"/>
              </a:rPr>
              <a:t>[111]</a:t>
            </a:r>
          </a:p>
          <a:p>
            <a:r>
              <a:rPr lang="it-IT" sz="2000" dirty="0" smtClean="0">
                <a:latin typeface="Garamond" panose="02020404030301010803" pitchFamily="18" charset="0"/>
              </a:rPr>
              <a:t>apologia del presente (</a:t>
            </a:r>
            <a:r>
              <a:rPr lang="it-IT" sz="2000" dirty="0" err="1" smtClean="0">
                <a:latin typeface="Garamond" panose="02020404030301010803" pitchFamily="18" charset="0"/>
              </a:rPr>
              <a:t>Merten</a:t>
            </a:r>
            <a:r>
              <a:rPr lang="it-IT" sz="2000" dirty="0" smtClean="0">
                <a:latin typeface="Garamond" panose="02020404030301010803" pitchFamily="18" charset="0"/>
              </a:rPr>
              <a:t>); dialogo sulla scienza, il progresso e l’arte</a:t>
            </a:r>
          </a:p>
          <a:p>
            <a:endParaRPr lang="it-IT" dirty="0"/>
          </a:p>
        </p:txBody>
      </p:sp>
    </p:spTree>
    <p:extLst>
      <p:ext uri="{BB962C8B-B14F-4D97-AF65-F5344CB8AC3E}">
        <p14:creationId xmlns:p14="http://schemas.microsoft.com/office/powerpoint/2010/main" val="684827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32656"/>
            <a:ext cx="8208912" cy="5909310"/>
          </a:xfrm>
          <a:prstGeom prst="rect">
            <a:avLst/>
          </a:prstGeom>
          <a:noFill/>
        </p:spPr>
        <p:txBody>
          <a:bodyPr wrap="square" rtlCol="0">
            <a:spAutoFit/>
          </a:bodyPr>
          <a:lstStyle/>
          <a:p>
            <a:r>
              <a:rPr lang="it-IT" sz="2000" b="1" dirty="0">
                <a:latin typeface="Garamond" panose="02020404030301010803" pitchFamily="18" charset="0"/>
              </a:rPr>
              <a:t>al crepuscolo</a:t>
            </a:r>
            <a:r>
              <a:rPr lang="it-IT" sz="2000" dirty="0">
                <a:latin typeface="Garamond" panose="02020404030301010803" pitchFamily="18" charset="0"/>
              </a:rPr>
              <a:t>: grande dialogo a braccetto tra K &amp; G [121</a:t>
            </a:r>
            <a:r>
              <a:rPr lang="it-IT" sz="2000" dirty="0" smtClean="0">
                <a:latin typeface="Garamond" panose="02020404030301010803" pitchFamily="18" charset="0"/>
              </a:rPr>
              <a:t>] </a:t>
            </a:r>
            <a:br>
              <a:rPr lang="it-IT" sz="2000" dirty="0" smtClean="0">
                <a:latin typeface="Garamond" panose="02020404030301010803" pitchFamily="18" charset="0"/>
              </a:rPr>
            </a:br>
            <a:r>
              <a:rPr lang="it-IT" sz="2000" dirty="0" smtClean="0">
                <a:latin typeface="Garamond" panose="02020404030301010803" pitchFamily="18" charset="0"/>
              </a:rPr>
              <a:t>mentre tutti gli </a:t>
            </a:r>
            <a:r>
              <a:rPr lang="it-IT" sz="2000" dirty="0">
                <a:latin typeface="Garamond" panose="02020404030301010803" pitchFamily="18" charset="0"/>
              </a:rPr>
              <a:t>altri </a:t>
            </a:r>
            <a:r>
              <a:rPr lang="it-IT" sz="2000" dirty="0" smtClean="0">
                <a:latin typeface="Garamond" panose="02020404030301010803" pitchFamily="18" charset="0"/>
              </a:rPr>
              <a:t>personaggi sfumano </a:t>
            </a:r>
            <a:r>
              <a:rPr lang="it-IT" sz="2000" dirty="0">
                <a:latin typeface="Garamond" panose="02020404030301010803" pitchFamily="18" charset="0"/>
              </a:rPr>
              <a:t>sullo </a:t>
            </a:r>
            <a:r>
              <a:rPr lang="it-IT" sz="2000" dirty="0" smtClean="0">
                <a:latin typeface="Garamond" panose="02020404030301010803" pitchFamily="18" charset="0"/>
              </a:rPr>
              <a:t>sfondo;</a:t>
            </a:r>
            <a:endParaRPr lang="it-IT" sz="2000" dirty="0">
              <a:latin typeface="Garamond" panose="02020404030301010803" pitchFamily="18" charset="0"/>
            </a:endParaRPr>
          </a:p>
          <a:p>
            <a:pPr algn="just"/>
            <a:r>
              <a:rPr lang="it-IT" sz="2000" dirty="0" smtClean="0">
                <a:latin typeface="Garamond" panose="02020404030301010803" pitchFamily="18" charset="0"/>
              </a:rPr>
              <a:t>temi del dialogo: </a:t>
            </a:r>
            <a:r>
              <a:rPr lang="it-IT" sz="2000" dirty="0">
                <a:latin typeface="Garamond" panose="02020404030301010803" pitchFamily="18" charset="0"/>
              </a:rPr>
              <a:t>la morte di Goethe, il </a:t>
            </a:r>
            <a:r>
              <a:rPr lang="it-IT" sz="2000" i="1" dirty="0" smtClean="0">
                <a:latin typeface="Garamond" panose="02020404030301010803" pitchFamily="18" charset="0"/>
              </a:rPr>
              <a:t>Tasso</a:t>
            </a:r>
            <a:r>
              <a:rPr lang="it-IT" sz="2000" dirty="0" smtClean="0">
                <a:latin typeface="Garamond" panose="02020404030301010803" pitchFamily="18" charset="0"/>
              </a:rPr>
              <a:t>, </a:t>
            </a:r>
            <a:r>
              <a:rPr lang="it-IT" sz="2000" dirty="0">
                <a:latin typeface="Garamond" panose="02020404030301010803" pitchFamily="18" charset="0"/>
              </a:rPr>
              <a:t>il bene e il male, «noi soffriamo dei mali del nuovo», la nostalgia di una vita normale, </a:t>
            </a:r>
            <a:r>
              <a:rPr lang="it-IT" sz="2000" u="sng" dirty="0">
                <a:latin typeface="Garamond" panose="02020404030301010803" pitchFamily="18" charset="0"/>
              </a:rPr>
              <a:t>G usa il «noi» per indicare se stessa e K</a:t>
            </a:r>
            <a:r>
              <a:rPr lang="it-IT" sz="2000" dirty="0">
                <a:latin typeface="Garamond" panose="02020404030301010803" pitchFamily="18" charset="0"/>
              </a:rPr>
              <a:t>, 3 </a:t>
            </a:r>
            <a:r>
              <a:rPr lang="it-IT" sz="2000" dirty="0" smtClean="0">
                <a:latin typeface="Garamond" panose="02020404030301010803" pitchFamily="18" charset="0"/>
              </a:rPr>
              <a:t>desideri, una macchina spinta al massimo e frenata, l’asino di </a:t>
            </a:r>
            <a:r>
              <a:rPr lang="it-IT" sz="2000" dirty="0" err="1" smtClean="0">
                <a:latin typeface="Garamond" panose="02020404030301010803" pitchFamily="18" charset="0"/>
              </a:rPr>
              <a:t>Butzbach</a:t>
            </a:r>
            <a:r>
              <a:rPr lang="it-IT" sz="2000" dirty="0" smtClean="0">
                <a:latin typeface="Garamond" panose="02020404030301010803" pitchFamily="18" charset="0"/>
              </a:rPr>
              <a:t> e il caso cieco, Ulrike travestita da uomo, donne e uomini, le leve e le stanghe dietro le quinte, trasgredire l’ordine, i corpi di K e G, la donna che accolse K in fuga da Parigi, odio per Goethe, ambizione, la ristrettezza dell’esistenza di G, uomini e donne spaccati al loro interno in uomini e donne, un presentimento di quella vita che merita di portare questo nome, vita invivibile: nessun luogo, da nessuna parte, si scrutano senza maschere, </a:t>
            </a:r>
            <a:r>
              <a:rPr lang="it-IT" sz="2000" u="sng" dirty="0" smtClean="0">
                <a:latin typeface="Garamond" panose="02020404030301010803" pitchFamily="18" charset="0"/>
              </a:rPr>
              <a:t>il «noi» prende la parola</a:t>
            </a:r>
            <a:r>
              <a:rPr lang="it-IT" sz="2000" dirty="0" smtClean="0">
                <a:latin typeface="Garamond" panose="02020404030301010803" pitchFamily="18" charset="0"/>
              </a:rPr>
              <a:t>, i limiti imposti agli uomini e alla donne, </a:t>
            </a:r>
            <a:r>
              <a:rPr lang="it-IT" sz="2000" dirty="0" err="1" smtClean="0">
                <a:latin typeface="Garamond" panose="02020404030301010803" pitchFamily="18" charset="0"/>
              </a:rPr>
              <a:t>wer</a:t>
            </a:r>
            <a:r>
              <a:rPr lang="it-IT" sz="2000" dirty="0" smtClean="0">
                <a:latin typeface="Garamond" panose="02020404030301010803" pitchFamily="18" charset="0"/>
              </a:rPr>
              <a:t> </a:t>
            </a:r>
            <a:r>
              <a:rPr lang="it-IT" sz="2000" dirty="0" err="1" smtClean="0">
                <a:latin typeface="Garamond" panose="02020404030301010803" pitchFamily="18" charset="0"/>
              </a:rPr>
              <a:t>spricht</a:t>
            </a:r>
            <a:r>
              <a:rPr lang="it-IT" sz="2000" dirty="0" smtClean="0">
                <a:latin typeface="Garamond" panose="02020404030301010803" pitchFamily="18" charset="0"/>
              </a:rPr>
              <a:t>?, rinunciare all’oggi per i posteri, appoggiarsi alle strutture ausiliarie o negarle, il problema di </a:t>
            </a:r>
            <a:r>
              <a:rPr lang="it-IT" sz="2000" u="sng" dirty="0" smtClean="0">
                <a:latin typeface="Garamond" panose="02020404030301010803" pitchFamily="18" charset="0"/>
              </a:rPr>
              <a:t>Roberto il Guiscardo</a:t>
            </a:r>
            <a:r>
              <a:rPr lang="it-IT" sz="2000" dirty="0" smtClean="0">
                <a:latin typeface="Garamond" panose="02020404030301010803" pitchFamily="18" charset="0"/>
              </a:rPr>
              <a:t>: una profezia ingannevole? (</a:t>
            </a:r>
            <a:r>
              <a:rPr lang="it-IT" sz="2000" i="1" dirty="0" err="1" smtClean="0">
                <a:latin typeface="Garamond" panose="02020404030301010803" pitchFamily="18" charset="0"/>
              </a:rPr>
              <a:t>Glaube</a:t>
            </a:r>
            <a:r>
              <a:rPr lang="it-IT" sz="2000" dirty="0" smtClean="0">
                <a:latin typeface="Garamond" panose="02020404030301010803" pitchFamily="18" charset="0"/>
              </a:rPr>
              <a:t>), Napoleone (</a:t>
            </a:r>
            <a:r>
              <a:rPr lang="it-IT" sz="2000" i="1" dirty="0" smtClean="0">
                <a:latin typeface="Garamond" panose="02020404030301010803" pitchFamily="18" charset="0"/>
              </a:rPr>
              <a:t>Delitto e castigo</a:t>
            </a:r>
            <a:r>
              <a:rPr lang="it-IT" sz="2000" dirty="0" smtClean="0">
                <a:latin typeface="Garamond" panose="02020404030301010803" pitchFamily="18" charset="0"/>
              </a:rPr>
              <a:t>), irrealizzabilità dell’utopia?, </a:t>
            </a:r>
            <a:r>
              <a:rPr lang="it-IT" sz="2000" u="sng" dirty="0" smtClean="0">
                <a:latin typeface="Garamond" panose="02020404030301010803" pitchFamily="18" charset="0"/>
              </a:rPr>
              <a:t>grande risata liberatoria</a:t>
            </a:r>
            <a:r>
              <a:rPr lang="it-IT" sz="2000" dirty="0" smtClean="0">
                <a:latin typeface="Garamond" panose="02020404030301010803" pitchFamily="18" charset="0"/>
              </a:rPr>
              <a:t>.</a:t>
            </a:r>
            <a:endParaRPr lang="it-IT" sz="2000" dirty="0">
              <a:latin typeface="Garamond" panose="02020404030301010803" pitchFamily="18" charset="0"/>
            </a:endParaRPr>
          </a:p>
          <a:p>
            <a:endParaRPr lang="it-IT" sz="2000" dirty="0">
              <a:latin typeface="Garamond" panose="02020404030301010803" pitchFamily="18" charset="0"/>
            </a:endParaRPr>
          </a:p>
          <a:p>
            <a:r>
              <a:rPr lang="it-IT" sz="2000" b="1" dirty="0">
                <a:latin typeface="Garamond" panose="02020404030301010803" pitchFamily="18" charset="0"/>
              </a:rPr>
              <a:t>e</a:t>
            </a:r>
            <a:r>
              <a:rPr lang="it-IT" sz="2000" b="1" dirty="0" smtClean="0">
                <a:latin typeface="Garamond" panose="02020404030301010803" pitchFamily="18" charset="0"/>
              </a:rPr>
              <a:t>pilogo</a:t>
            </a:r>
            <a:r>
              <a:rPr lang="it-IT" sz="2000" dirty="0" smtClean="0">
                <a:latin typeface="Garamond" panose="02020404030301010803" pitchFamily="18" charset="0"/>
              </a:rPr>
              <a:t>: il «noi» prende la parola [173]</a:t>
            </a:r>
          </a:p>
          <a:p>
            <a:r>
              <a:rPr lang="it-IT" sz="2000" dirty="0" err="1" smtClean="0">
                <a:latin typeface="Garamond" panose="02020404030301010803" pitchFamily="18" charset="0"/>
              </a:rPr>
              <a:t>riorientamento</a:t>
            </a:r>
            <a:r>
              <a:rPr lang="it-IT" sz="2000" dirty="0" smtClean="0">
                <a:latin typeface="Garamond" panose="02020404030301010803" pitchFamily="18" charset="0"/>
              </a:rPr>
              <a:t>, scioglimento della crisi, buio, congedo, «</a:t>
            </a:r>
            <a:r>
              <a:rPr lang="it-IT" sz="2000" dirty="0" err="1" smtClean="0">
                <a:latin typeface="Garamond" panose="02020404030301010803" pitchFamily="18" charset="0"/>
              </a:rPr>
              <a:t>Wir</a:t>
            </a:r>
            <a:r>
              <a:rPr lang="it-IT" sz="2000" dirty="0" smtClean="0">
                <a:latin typeface="Garamond" panose="02020404030301010803" pitchFamily="18" charset="0"/>
              </a:rPr>
              <a:t> </a:t>
            </a:r>
            <a:r>
              <a:rPr lang="it-IT" sz="2000" dirty="0" err="1" smtClean="0">
                <a:latin typeface="Garamond" panose="02020404030301010803" pitchFamily="18" charset="0"/>
              </a:rPr>
              <a:t>wissen</a:t>
            </a:r>
            <a:r>
              <a:rPr lang="it-IT" sz="2000" dirty="0" smtClean="0">
                <a:latin typeface="Garamond" panose="02020404030301010803" pitchFamily="18" charset="0"/>
              </a:rPr>
              <a:t>, </a:t>
            </a:r>
            <a:r>
              <a:rPr lang="it-IT" sz="2000" dirty="0" err="1" smtClean="0">
                <a:latin typeface="Garamond" panose="02020404030301010803" pitchFamily="18" charset="0"/>
              </a:rPr>
              <a:t>was</a:t>
            </a:r>
            <a:r>
              <a:rPr lang="it-IT" sz="2000" dirty="0" smtClean="0">
                <a:latin typeface="Garamond" panose="02020404030301010803" pitchFamily="18" charset="0"/>
              </a:rPr>
              <a:t> </a:t>
            </a:r>
            <a:r>
              <a:rPr lang="it-IT" sz="2000" dirty="0" err="1" smtClean="0">
                <a:latin typeface="Garamond" panose="02020404030301010803" pitchFamily="18" charset="0"/>
              </a:rPr>
              <a:t>kommt</a:t>
            </a:r>
            <a:r>
              <a:rPr lang="it-IT" sz="2000" dirty="0" smtClean="0">
                <a:latin typeface="Garamond" panose="02020404030301010803" pitchFamily="18" charset="0"/>
              </a:rPr>
              <a:t>»</a:t>
            </a:r>
            <a:endParaRPr lang="it-IT" dirty="0">
              <a:latin typeface="Garamond" panose="02020404030301010803" pitchFamily="18" charset="0"/>
            </a:endParaRPr>
          </a:p>
          <a:p>
            <a:endParaRPr lang="it-IT" dirty="0"/>
          </a:p>
        </p:txBody>
      </p:sp>
    </p:spTree>
    <p:extLst>
      <p:ext uri="{BB962C8B-B14F-4D97-AF65-F5344CB8AC3E}">
        <p14:creationId xmlns:p14="http://schemas.microsoft.com/office/powerpoint/2010/main" val="330387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1274" y="332656"/>
            <a:ext cx="8568952" cy="6063198"/>
          </a:xfrm>
          <a:prstGeom prst="rect">
            <a:avLst/>
          </a:prstGeom>
        </p:spPr>
        <p:txBody>
          <a:bodyPr wrap="square">
            <a:spAutoFit/>
          </a:bodyPr>
          <a:lstStyle/>
          <a:p>
            <a:pPr algn="ctr"/>
            <a:r>
              <a:rPr lang="it-IT" sz="2800" b="1" dirty="0" smtClean="0">
                <a:latin typeface="Garamond" panose="02020404030301010803" pitchFamily="18" charset="0"/>
              </a:rPr>
              <a:t>Dall’unità alla prima guerra mondiale</a:t>
            </a:r>
            <a:r>
              <a:rPr lang="it-IT" sz="2400" dirty="0" smtClean="0">
                <a:latin typeface="Garamond" panose="02020404030301010803" pitchFamily="18" charset="0"/>
              </a:rPr>
              <a:t> </a:t>
            </a:r>
            <a:endParaRPr lang="it-IT" sz="2400" dirty="0">
              <a:latin typeface="Garamond" panose="02020404030301010803" pitchFamily="18" charset="0"/>
            </a:endParaRPr>
          </a:p>
          <a:p>
            <a:endParaRPr lang="it-IT" sz="2400" dirty="0">
              <a:latin typeface="Garamond" panose="02020404030301010803" pitchFamily="18" charset="0"/>
            </a:endParaRPr>
          </a:p>
          <a:p>
            <a:r>
              <a:rPr lang="de-DE" sz="2400" b="1" dirty="0">
                <a:solidFill>
                  <a:srgbClr val="0070C0"/>
                </a:solidFill>
                <a:latin typeface="Garamond" panose="02020404030301010803" pitchFamily="18" charset="0"/>
              </a:rPr>
              <a:t>1848</a:t>
            </a:r>
            <a:r>
              <a:rPr lang="de-DE" sz="2400" dirty="0">
                <a:solidFill>
                  <a:srgbClr val="0070C0"/>
                </a:solidFill>
                <a:latin typeface="Garamond" panose="02020404030301010803" pitchFamily="18" charset="0"/>
              </a:rPr>
              <a:t>: Karl Marx, </a:t>
            </a:r>
            <a:r>
              <a:rPr lang="de-DE" sz="2400" i="1" dirty="0">
                <a:solidFill>
                  <a:srgbClr val="0070C0"/>
                </a:solidFill>
                <a:latin typeface="Garamond" panose="02020404030301010803" pitchFamily="18" charset="0"/>
              </a:rPr>
              <a:t>Manifest der kommunistischen Partei</a:t>
            </a:r>
          </a:p>
          <a:p>
            <a:r>
              <a:rPr lang="de-DE" sz="2400" b="1" dirty="0">
                <a:solidFill>
                  <a:srgbClr val="0070C0"/>
                </a:solidFill>
                <a:latin typeface="Garamond" panose="02020404030301010803" pitchFamily="18" charset="0"/>
              </a:rPr>
              <a:t>1854</a:t>
            </a:r>
            <a:r>
              <a:rPr lang="de-DE" sz="2400" dirty="0">
                <a:solidFill>
                  <a:srgbClr val="0070C0"/>
                </a:solidFill>
                <a:latin typeface="Garamond" panose="02020404030301010803" pitchFamily="18" charset="0"/>
              </a:rPr>
              <a:t>: Gottfried Keller, </a:t>
            </a:r>
            <a:r>
              <a:rPr lang="de-DE" sz="2400" i="1" dirty="0">
                <a:solidFill>
                  <a:srgbClr val="0070C0"/>
                </a:solidFill>
                <a:latin typeface="Garamond" panose="02020404030301010803" pitchFamily="18" charset="0"/>
              </a:rPr>
              <a:t>Der grüne Heinrich</a:t>
            </a:r>
            <a:endParaRPr lang="it-IT" sz="2400" dirty="0">
              <a:solidFill>
                <a:srgbClr val="0070C0"/>
              </a:solidFill>
              <a:latin typeface="Garamond" panose="02020404030301010803" pitchFamily="18" charset="0"/>
            </a:endParaRPr>
          </a:p>
          <a:p>
            <a:r>
              <a:rPr lang="de-DE" sz="2400" b="1" dirty="0" smtClean="0">
                <a:solidFill>
                  <a:srgbClr val="FF0000"/>
                </a:solidFill>
                <a:latin typeface="Garamond" panose="02020404030301010803" pitchFamily="18" charset="0"/>
              </a:rPr>
              <a:t>1871</a:t>
            </a:r>
            <a:r>
              <a:rPr lang="de-DE" sz="2400" dirty="0">
                <a:solidFill>
                  <a:srgbClr val="FF0000"/>
                </a:solidFill>
                <a:latin typeface="Garamond" panose="02020404030301010803" pitchFamily="18" charset="0"/>
              </a:rPr>
              <a:t>: </a:t>
            </a:r>
            <a:r>
              <a:rPr lang="de-DE" sz="2400" dirty="0" err="1">
                <a:solidFill>
                  <a:srgbClr val="FF0000"/>
                </a:solidFill>
                <a:latin typeface="Garamond" panose="02020404030301010803" pitchFamily="18" charset="0"/>
              </a:rPr>
              <a:t>Unificazione</a:t>
            </a:r>
            <a:r>
              <a:rPr lang="de-DE" sz="2400" dirty="0">
                <a:solidFill>
                  <a:srgbClr val="FF0000"/>
                </a:solidFill>
                <a:latin typeface="Garamond" panose="02020404030301010803" pitchFamily="18" charset="0"/>
              </a:rPr>
              <a:t> del Reich </a:t>
            </a:r>
            <a:r>
              <a:rPr lang="de-DE" sz="2400" dirty="0" err="1">
                <a:solidFill>
                  <a:srgbClr val="FF0000"/>
                </a:solidFill>
                <a:latin typeface="Garamond" panose="02020404030301010803" pitchFamily="18" charset="0"/>
              </a:rPr>
              <a:t>tedesco</a:t>
            </a:r>
            <a:r>
              <a:rPr lang="de-DE" sz="2400" dirty="0">
                <a:solidFill>
                  <a:srgbClr val="FF0000"/>
                </a:solidFill>
                <a:latin typeface="Garamond" panose="02020404030301010803" pitchFamily="18" charset="0"/>
              </a:rPr>
              <a:t>, </a:t>
            </a:r>
            <a:r>
              <a:rPr lang="de-DE" sz="2400" i="1" dirty="0">
                <a:solidFill>
                  <a:srgbClr val="FF0000"/>
                </a:solidFill>
                <a:latin typeface="Garamond" panose="02020404030301010803" pitchFamily="18" charset="0"/>
              </a:rPr>
              <a:t>Gründerzeit</a:t>
            </a:r>
            <a:endParaRPr lang="it-IT" sz="2400" dirty="0">
              <a:solidFill>
                <a:srgbClr val="FF0000"/>
              </a:solidFill>
              <a:latin typeface="Garamond" panose="02020404030301010803" pitchFamily="18" charset="0"/>
            </a:endParaRPr>
          </a:p>
          <a:p>
            <a:r>
              <a:rPr lang="de-DE" sz="2400" b="1" dirty="0" smtClean="0">
                <a:solidFill>
                  <a:srgbClr val="00B050"/>
                </a:solidFill>
                <a:latin typeface="Garamond" panose="02020404030301010803" pitchFamily="18" charset="0"/>
              </a:rPr>
              <a:t>1880-1900</a:t>
            </a:r>
            <a:r>
              <a:rPr lang="de-DE" sz="2400" dirty="0" smtClean="0">
                <a:solidFill>
                  <a:srgbClr val="00B050"/>
                </a:solidFill>
                <a:latin typeface="Garamond" panose="02020404030301010803" pitchFamily="18" charset="0"/>
              </a:rPr>
              <a:t>: </a:t>
            </a:r>
            <a:r>
              <a:rPr lang="de-DE" sz="2400" i="1" dirty="0" smtClean="0">
                <a:solidFill>
                  <a:srgbClr val="00B050"/>
                </a:solidFill>
                <a:latin typeface="Garamond" panose="02020404030301010803" pitchFamily="18" charset="0"/>
              </a:rPr>
              <a:t>Naturalismus, Symbolismus</a:t>
            </a:r>
          </a:p>
          <a:p>
            <a:r>
              <a:rPr lang="de-DE" sz="2400" b="1" dirty="0" smtClean="0">
                <a:solidFill>
                  <a:srgbClr val="0070C0"/>
                </a:solidFill>
                <a:latin typeface="Garamond" panose="02020404030301010803" pitchFamily="18" charset="0"/>
              </a:rPr>
              <a:t>1889</a:t>
            </a:r>
            <a:r>
              <a:rPr lang="de-DE" sz="2400" dirty="0" smtClean="0">
                <a:solidFill>
                  <a:srgbClr val="0070C0"/>
                </a:solidFill>
                <a:latin typeface="Garamond" panose="02020404030301010803" pitchFamily="18" charset="0"/>
              </a:rPr>
              <a:t>:</a:t>
            </a:r>
            <a:r>
              <a:rPr lang="de-DE" sz="2400" b="1" dirty="0" smtClean="0">
                <a:solidFill>
                  <a:srgbClr val="0070C0"/>
                </a:solidFill>
                <a:latin typeface="Garamond" panose="02020404030301010803" pitchFamily="18" charset="0"/>
              </a:rPr>
              <a:t> </a:t>
            </a:r>
            <a:r>
              <a:rPr lang="de-DE" sz="2400" dirty="0" smtClean="0">
                <a:solidFill>
                  <a:srgbClr val="0070C0"/>
                </a:solidFill>
                <a:latin typeface="Garamond" panose="02020404030301010803" pitchFamily="18" charset="0"/>
              </a:rPr>
              <a:t>Gerhart Hauptmann, </a:t>
            </a:r>
            <a:r>
              <a:rPr lang="de-DE" sz="2400" i="1" dirty="0" smtClean="0">
                <a:solidFill>
                  <a:srgbClr val="0070C0"/>
                </a:solidFill>
                <a:latin typeface="Garamond" panose="02020404030301010803" pitchFamily="18" charset="0"/>
              </a:rPr>
              <a:t>Vor </a:t>
            </a:r>
            <a:r>
              <a:rPr lang="de-DE" sz="2400" i="1" dirty="0" err="1" smtClean="0">
                <a:solidFill>
                  <a:srgbClr val="0070C0"/>
                </a:solidFill>
                <a:latin typeface="Garamond" panose="02020404030301010803" pitchFamily="18" charset="0"/>
              </a:rPr>
              <a:t>Sonneaufgang</a:t>
            </a:r>
            <a:endParaRPr lang="de-DE" sz="2400" dirty="0" smtClean="0">
              <a:solidFill>
                <a:srgbClr val="0070C0"/>
              </a:solidFill>
              <a:latin typeface="Garamond" panose="02020404030301010803" pitchFamily="18" charset="0"/>
            </a:endParaRPr>
          </a:p>
          <a:p>
            <a:r>
              <a:rPr lang="de-DE" sz="2400" b="1" dirty="0" smtClean="0">
                <a:solidFill>
                  <a:srgbClr val="0070C0"/>
                </a:solidFill>
                <a:latin typeface="Garamond" panose="02020404030301010803" pitchFamily="18" charset="0"/>
              </a:rPr>
              <a:t>1895</a:t>
            </a:r>
            <a:r>
              <a:rPr lang="de-DE" sz="2400" dirty="0">
                <a:solidFill>
                  <a:srgbClr val="0070C0"/>
                </a:solidFill>
                <a:latin typeface="Garamond" panose="02020404030301010803" pitchFamily="18" charset="0"/>
              </a:rPr>
              <a:t>: Theodor Fontane, </a:t>
            </a:r>
            <a:r>
              <a:rPr lang="de-DE" sz="2400" i="1" dirty="0" err="1">
                <a:solidFill>
                  <a:srgbClr val="0070C0"/>
                </a:solidFill>
                <a:latin typeface="Garamond" panose="02020404030301010803" pitchFamily="18" charset="0"/>
              </a:rPr>
              <a:t>Effi</a:t>
            </a:r>
            <a:r>
              <a:rPr lang="de-DE" sz="2400" i="1" dirty="0">
                <a:solidFill>
                  <a:srgbClr val="0070C0"/>
                </a:solidFill>
                <a:latin typeface="Garamond" panose="02020404030301010803" pitchFamily="18" charset="0"/>
              </a:rPr>
              <a:t> Briest</a:t>
            </a:r>
            <a:endParaRPr lang="it-IT" sz="2400" dirty="0">
              <a:solidFill>
                <a:srgbClr val="0070C0"/>
              </a:solidFill>
              <a:latin typeface="Garamond" panose="02020404030301010803" pitchFamily="18" charset="0"/>
            </a:endParaRPr>
          </a:p>
          <a:p>
            <a:r>
              <a:rPr lang="de-DE" sz="2400" b="1" dirty="0" smtClean="0">
                <a:solidFill>
                  <a:srgbClr val="0070C0"/>
                </a:solidFill>
                <a:latin typeface="Garamond" panose="02020404030301010803" pitchFamily="18" charset="0"/>
              </a:rPr>
              <a:t>1897</a:t>
            </a:r>
            <a:r>
              <a:rPr lang="de-DE" sz="2400" dirty="0" smtClean="0">
                <a:solidFill>
                  <a:srgbClr val="0070C0"/>
                </a:solidFill>
                <a:latin typeface="Garamond" panose="02020404030301010803" pitchFamily="18" charset="0"/>
              </a:rPr>
              <a:t>: Stefan George, </a:t>
            </a:r>
            <a:r>
              <a:rPr lang="de-DE" sz="2400" i="1" dirty="0" smtClean="0">
                <a:solidFill>
                  <a:srgbClr val="0070C0"/>
                </a:solidFill>
                <a:latin typeface="Garamond" panose="02020404030301010803" pitchFamily="18" charset="0"/>
              </a:rPr>
              <a:t>Das Jahr der Seele</a:t>
            </a:r>
            <a:endParaRPr lang="de-DE" sz="2400" dirty="0" smtClean="0">
              <a:solidFill>
                <a:srgbClr val="0070C0"/>
              </a:solidFill>
              <a:latin typeface="Garamond" panose="02020404030301010803" pitchFamily="18" charset="0"/>
            </a:endParaRPr>
          </a:p>
          <a:p>
            <a:r>
              <a:rPr lang="de-DE" sz="2400" b="1" dirty="0" smtClean="0">
                <a:solidFill>
                  <a:srgbClr val="0070C0"/>
                </a:solidFill>
                <a:latin typeface="Garamond" panose="02020404030301010803" pitchFamily="18" charset="0"/>
              </a:rPr>
              <a:t>1899-1936</a:t>
            </a:r>
            <a:r>
              <a:rPr lang="de-DE" sz="2400" dirty="0" smtClean="0">
                <a:solidFill>
                  <a:srgbClr val="0070C0"/>
                </a:solidFill>
                <a:latin typeface="Garamond" panose="02020404030301010803" pitchFamily="18" charset="0"/>
              </a:rPr>
              <a:t>: Karl Kraus, „Die Fackel“</a:t>
            </a:r>
          </a:p>
          <a:p>
            <a:r>
              <a:rPr lang="de-DE" sz="2400" b="1" dirty="0" smtClean="0">
                <a:solidFill>
                  <a:srgbClr val="0070C0"/>
                </a:solidFill>
                <a:latin typeface="Garamond" panose="02020404030301010803" pitchFamily="18" charset="0"/>
              </a:rPr>
              <a:t>1901</a:t>
            </a:r>
            <a:r>
              <a:rPr lang="de-DE" sz="2400" dirty="0">
                <a:solidFill>
                  <a:srgbClr val="0070C0"/>
                </a:solidFill>
                <a:latin typeface="Garamond" panose="02020404030301010803" pitchFamily="18" charset="0"/>
              </a:rPr>
              <a:t>: Thomas Mann, </a:t>
            </a:r>
            <a:r>
              <a:rPr lang="de-DE" sz="2400" i="1" dirty="0">
                <a:solidFill>
                  <a:srgbClr val="0070C0"/>
                </a:solidFill>
                <a:latin typeface="Garamond" panose="02020404030301010803" pitchFamily="18" charset="0"/>
              </a:rPr>
              <a:t>Die </a:t>
            </a:r>
            <a:r>
              <a:rPr lang="de-DE" sz="2400" i="1" dirty="0" err="1" smtClean="0">
                <a:solidFill>
                  <a:srgbClr val="0070C0"/>
                </a:solidFill>
                <a:latin typeface="Garamond" panose="02020404030301010803" pitchFamily="18" charset="0"/>
              </a:rPr>
              <a:t>Buddenbrooks</a:t>
            </a:r>
            <a:endParaRPr lang="de-DE" sz="2400" i="1" dirty="0" smtClean="0">
              <a:solidFill>
                <a:srgbClr val="0070C0"/>
              </a:solidFill>
              <a:latin typeface="Garamond" panose="02020404030301010803" pitchFamily="18" charset="0"/>
            </a:endParaRPr>
          </a:p>
          <a:p>
            <a:r>
              <a:rPr lang="de-DE" sz="2400" b="1" dirty="0" smtClean="0">
                <a:solidFill>
                  <a:srgbClr val="0070C0"/>
                </a:solidFill>
                <a:latin typeface="Garamond" panose="02020404030301010803" pitchFamily="18" charset="0"/>
              </a:rPr>
              <a:t>1905</a:t>
            </a:r>
            <a:r>
              <a:rPr lang="de-DE" sz="2400" dirty="0" smtClean="0">
                <a:solidFill>
                  <a:srgbClr val="0070C0"/>
                </a:solidFill>
                <a:latin typeface="Garamond" panose="02020404030301010803" pitchFamily="18" charset="0"/>
              </a:rPr>
              <a:t>: Heinrich Mann, </a:t>
            </a:r>
            <a:r>
              <a:rPr lang="de-DE" sz="2400" i="1" dirty="0" smtClean="0">
                <a:solidFill>
                  <a:srgbClr val="0070C0"/>
                </a:solidFill>
                <a:latin typeface="Garamond" panose="02020404030301010803" pitchFamily="18" charset="0"/>
              </a:rPr>
              <a:t>Professor Unrat</a:t>
            </a:r>
            <a:endParaRPr lang="it-IT" sz="2400" i="1" dirty="0">
              <a:solidFill>
                <a:srgbClr val="0070C0"/>
              </a:solidFill>
              <a:latin typeface="Garamond" panose="02020404030301010803" pitchFamily="18" charset="0"/>
            </a:endParaRPr>
          </a:p>
          <a:p>
            <a:r>
              <a:rPr lang="de-DE" sz="2400" b="1" dirty="0" smtClean="0">
                <a:solidFill>
                  <a:srgbClr val="00B050"/>
                </a:solidFill>
                <a:latin typeface="Garamond" panose="02020404030301010803" pitchFamily="18" charset="0"/>
              </a:rPr>
              <a:t>1910-1920</a:t>
            </a:r>
            <a:r>
              <a:rPr lang="de-DE" sz="2400" dirty="0">
                <a:solidFill>
                  <a:srgbClr val="00B050"/>
                </a:solidFill>
                <a:latin typeface="Garamond" panose="02020404030301010803" pitchFamily="18" charset="0"/>
              </a:rPr>
              <a:t>: </a:t>
            </a:r>
            <a:r>
              <a:rPr lang="de-DE" sz="2400" i="1" dirty="0" smtClean="0">
                <a:solidFill>
                  <a:srgbClr val="00B050"/>
                </a:solidFill>
                <a:latin typeface="Garamond" panose="02020404030301010803" pitchFamily="18" charset="0"/>
              </a:rPr>
              <a:t>Expressionismus</a:t>
            </a:r>
            <a:endParaRPr lang="de-DE" sz="2400" i="1" dirty="0">
              <a:solidFill>
                <a:srgbClr val="00B050"/>
              </a:solidFill>
              <a:latin typeface="Garamond" panose="02020404030301010803" pitchFamily="18" charset="0"/>
            </a:endParaRPr>
          </a:p>
          <a:p>
            <a:r>
              <a:rPr lang="it-IT" sz="2400" b="1" dirty="0" smtClean="0">
                <a:solidFill>
                  <a:srgbClr val="0070C0"/>
                </a:solidFill>
                <a:latin typeface="Garamond" panose="02020404030301010803" pitchFamily="18" charset="0"/>
              </a:rPr>
              <a:t>1912</a:t>
            </a:r>
            <a:r>
              <a:rPr lang="it-IT" sz="2400" dirty="0" smtClean="0">
                <a:solidFill>
                  <a:srgbClr val="0070C0"/>
                </a:solidFill>
                <a:latin typeface="Garamond" panose="02020404030301010803" pitchFamily="18" charset="0"/>
              </a:rPr>
              <a:t>: </a:t>
            </a:r>
            <a:r>
              <a:rPr lang="it-IT" sz="2400" dirty="0" err="1" smtClean="0">
                <a:solidFill>
                  <a:srgbClr val="0070C0"/>
                </a:solidFill>
                <a:latin typeface="Garamond" panose="02020404030301010803" pitchFamily="18" charset="0"/>
              </a:rPr>
              <a:t>Gottfried</a:t>
            </a:r>
            <a:r>
              <a:rPr lang="it-IT" sz="2400" dirty="0" smtClean="0">
                <a:solidFill>
                  <a:srgbClr val="0070C0"/>
                </a:solidFill>
                <a:latin typeface="Garamond" panose="02020404030301010803" pitchFamily="18" charset="0"/>
              </a:rPr>
              <a:t> </a:t>
            </a:r>
            <a:r>
              <a:rPr lang="it-IT" sz="2400" dirty="0" err="1" smtClean="0">
                <a:solidFill>
                  <a:srgbClr val="0070C0"/>
                </a:solidFill>
                <a:latin typeface="Garamond" panose="02020404030301010803" pitchFamily="18" charset="0"/>
              </a:rPr>
              <a:t>Benn</a:t>
            </a:r>
            <a:r>
              <a:rPr lang="it-IT" sz="2400" dirty="0" smtClean="0">
                <a:solidFill>
                  <a:srgbClr val="0070C0"/>
                </a:solidFill>
                <a:latin typeface="Garamond" panose="02020404030301010803" pitchFamily="18" charset="0"/>
              </a:rPr>
              <a:t>, </a:t>
            </a:r>
            <a:r>
              <a:rPr lang="it-IT" sz="2400" i="1" dirty="0" smtClean="0">
                <a:solidFill>
                  <a:srgbClr val="0070C0"/>
                </a:solidFill>
                <a:latin typeface="Garamond" panose="02020404030301010803" pitchFamily="18" charset="0"/>
              </a:rPr>
              <a:t>Morgue</a:t>
            </a:r>
            <a:endParaRPr lang="it-IT" sz="2400" dirty="0" smtClean="0">
              <a:solidFill>
                <a:srgbClr val="0070C0"/>
              </a:solidFill>
              <a:latin typeface="Garamond" panose="02020404030301010803" pitchFamily="18" charset="0"/>
            </a:endParaRPr>
          </a:p>
          <a:p>
            <a:r>
              <a:rPr lang="it-IT" sz="2400" b="1" dirty="0" smtClean="0">
                <a:solidFill>
                  <a:srgbClr val="0070C0"/>
                </a:solidFill>
                <a:latin typeface="Garamond" panose="02020404030301010803" pitchFamily="18" charset="0"/>
              </a:rPr>
              <a:t>1915</a:t>
            </a:r>
            <a:r>
              <a:rPr lang="it-IT" sz="2400" dirty="0">
                <a:solidFill>
                  <a:srgbClr val="0070C0"/>
                </a:solidFill>
                <a:latin typeface="Garamond" panose="02020404030301010803" pitchFamily="18" charset="0"/>
              </a:rPr>
              <a:t>: Franz Kafka, </a:t>
            </a:r>
            <a:r>
              <a:rPr lang="it-IT" sz="2400" i="1" dirty="0">
                <a:solidFill>
                  <a:srgbClr val="0070C0"/>
                </a:solidFill>
                <a:latin typeface="Garamond" panose="02020404030301010803" pitchFamily="18" charset="0"/>
              </a:rPr>
              <a:t>Die </a:t>
            </a:r>
            <a:r>
              <a:rPr lang="it-IT" sz="2400" i="1" dirty="0" err="1">
                <a:solidFill>
                  <a:srgbClr val="0070C0"/>
                </a:solidFill>
                <a:latin typeface="Garamond" panose="02020404030301010803" pitchFamily="18" charset="0"/>
              </a:rPr>
              <a:t>Verwandlung</a:t>
            </a:r>
            <a:endParaRPr lang="it-IT" sz="2400" dirty="0">
              <a:solidFill>
                <a:srgbClr val="0070C0"/>
              </a:solidFill>
              <a:latin typeface="Garamond" panose="02020404030301010803" pitchFamily="18" charset="0"/>
            </a:endParaRPr>
          </a:p>
          <a:p>
            <a:r>
              <a:rPr lang="it-IT" sz="2400" b="1" dirty="0">
                <a:solidFill>
                  <a:srgbClr val="FF0000"/>
                </a:solidFill>
                <a:latin typeface="Garamond" panose="02020404030301010803" pitchFamily="18" charset="0"/>
              </a:rPr>
              <a:t>1914-1919</a:t>
            </a:r>
            <a:r>
              <a:rPr lang="it-IT" sz="2400" dirty="0">
                <a:solidFill>
                  <a:srgbClr val="FF0000"/>
                </a:solidFill>
                <a:latin typeface="Garamond" panose="02020404030301010803" pitchFamily="18" charset="0"/>
              </a:rPr>
              <a:t>: Prima guerra mondiale, fine </a:t>
            </a:r>
            <a:r>
              <a:rPr lang="it-IT" sz="2400" dirty="0" smtClean="0">
                <a:solidFill>
                  <a:srgbClr val="FF0000"/>
                </a:solidFill>
                <a:latin typeface="Garamond" panose="02020404030301010803" pitchFamily="18" charset="0"/>
              </a:rPr>
              <a:t>degli Imperi</a:t>
            </a:r>
            <a:endParaRPr lang="it-IT" sz="2400"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326011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8064896" cy="6494085"/>
          </a:xfrm>
          <a:prstGeom prst="rect">
            <a:avLst/>
          </a:prstGeom>
        </p:spPr>
        <p:txBody>
          <a:bodyPr wrap="square">
            <a:spAutoFit/>
          </a:bodyPr>
          <a:lstStyle/>
          <a:p>
            <a:pPr algn="ctr"/>
            <a:r>
              <a:rPr lang="it-IT" sz="2400" b="1" dirty="0">
                <a:latin typeface="Garamond" panose="02020404030301010803" pitchFamily="18" charset="0"/>
              </a:rPr>
              <a:t>Pierre </a:t>
            </a:r>
            <a:r>
              <a:rPr lang="it-IT" sz="2400" b="1" dirty="0" err="1">
                <a:latin typeface="Garamond" panose="02020404030301010803" pitchFamily="18" charset="0"/>
              </a:rPr>
              <a:t>Bourdieu</a:t>
            </a:r>
            <a:r>
              <a:rPr lang="it-IT" sz="2400" b="1" dirty="0">
                <a:latin typeface="Garamond" panose="02020404030301010803" pitchFamily="18" charset="0"/>
              </a:rPr>
              <a:t>, </a:t>
            </a:r>
            <a:r>
              <a:rPr lang="it-IT" sz="2400" b="1" i="1" dirty="0">
                <a:latin typeface="Garamond" panose="02020404030301010803" pitchFamily="18" charset="0"/>
              </a:rPr>
              <a:t>Il dominio maschile</a:t>
            </a:r>
          </a:p>
          <a:p>
            <a:endParaRPr lang="it-IT" b="1" i="1" dirty="0">
              <a:latin typeface="Garamond" panose="02020404030301010803" pitchFamily="18" charset="0"/>
            </a:endParaRPr>
          </a:p>
          <a:p>
            <a:pPr marL="342900" indent="-342900">
              <a:buAutoNum type="arabicPeriod"/>
            </a:pPr>
            <a:r>
              <a:rPr lang="it-IT" sz="2200" i="1" dirty="0">
                <a:latin typeface="Garamond" panose="02020404030301010803" pitchFamily="18" charset="0"/>
              </a:rPr>
              <a:t>Un’immagine ingrandita</a:t>
            </a:r>
          </a:p>
          <a:p>
            <a:pPr marL="800100" lvl="1" indent="-342900">
              <a:buAutoNum type="arabicPeriod"/>
            </a:pPr>
            <a:r>
              <a:rPr lang="it-IT" sz="2200" dirty="0">
                <a:latin typeface="Garamond" panose="02020404030301010803" pitchFamily="18" charset="0"/>
              </a:rPr>
              <a:t>La costruzione sociale dei corpi</a:t>
            </a:r>
          </a:p>
          <a:p>
            <a:pPr marL="800100" lvl="1" indent="-342900">
              <a:buAutoNum type="arabicPeriod"/>
            </a:pPr>
            <a:r>
              <a:rPr lang="it-IT" sz="2200" dirty="0">
                <a:latin typeface="Garamond" panose="02020404030301010803" pitchFamily="18" charset="0"/>
              </a:rPr>
              <a:t>L’incorporazione del dominio</a:t>
            </a:r>
          </a:p>
          <a:p>
            <a:pPr marL="800100" lvl="1" indent="-342900">
              <a:buAutoNum type="arabicPeriod"/>
            </a:pPr>
            <a:r>
              <a:rPr lang="it-IT" sz="2200" dirty="0">
                <a:latin typeface="Garamond" panose="02020404030301010803" pitchFamily="18" charset="0"/>
              </a:rPr>
              <a:t>La violenza simbolica</a:t>
            </a:r>
          </a:p>
          <a:p>
            <a:pPr marL="800100" lvl="1" indent="-342900">
              <a:buAutoNum type="arabicPeriod"/>
            </a:pPr>
            <a:r>
              <a:rPr lang="it-IT" sz="2200" dirty="0">
                <a:latin typeface="Garamond" panose="02020404030301010803" pitchFamily="18" charset="0"/>
              </a:rPr>
              <a:t>Le donne nell’economia dei beni simbolici</a:t>
            </a:r>
          </a:p>
          <a:p>
            <a:pPr marL="800100" lvl="1" indent="-342900">
              <a:buAutoNum type="arabicPeriod"/>
            </a:pPr>
            <a:r>
              <a:rPr lang="it-IT" sz="2200" dirty="0">
                <a:latin typeface="Garamond" panose="02020404030301010803" pitchFamily="18" charset="0"/>
              </a:rPr>
              <a:t>Virilità a violenza</a:t>
            </a:r>
          </a:p>
          <a:p>
            <a:pPr marL="800100" lvl="1" indent="-342900">
              <a:buAutoNum type="arabicPeriod"/>
            </a:pPr>
            <a:endParaRPr lang="it-IT" sz="2200" dirty="0">
              <a:latin typeface="Garamond" panose="02020404030301010803" pitchFamily="18" charset="0"/>
            </a:endParaRPr>
          </a:p>
          <a:p>
            <a:pPr marL="342900" indent="-342900">
              <a:buFont typeface="+mj-lt"/>
              <a:buAutoNum type="arabicPeriod"/>
            </a:pPr>
            <a:r>
              <a:rPr lang="it-IT" sz="2200" i="1" dirty="0">
                <a:latin typeface="Garamond" panose="02020404030301010803" pitchFamily="18" charset="0"/>
              </a:rPr>
              <a:t>L’anamnesi delle costanti nascoste</a:t>
            </a:r>
          </a:p>
          <a:p>
            <a:pPr marL="800100" lvl="1" indent="-342900">
              <a:buFont typeface="+mj-lt"/>
              <a:buAutoNum type="arabicPeriod"/>
            </a:pPr>
            <a:r>
              <a:rPr lang="it-IT" sz="2200" dirty="0">
                <a:latin typeface="Garamond" panose="02020404030301010803" pitchFamily="18" charset="0"/>
              </a:rPr>
              <a:t>La mascolinità come nobiltà</a:t>
            </a:r>
          </a:p>
          <a:p>
            <a:pPr marL="800100" lvl="1" indent="-342900">
              <a:buFont typeface="+mj-lt"/>
              <a:buAutoNum type="arabicPeriod"/>
            </a:pPr>
            <a:r>
              <a:rPr lang="it-IT" sz="2200" dirty="0">
                <a:latin typeface="Garamond" panose="02020404030301010803" pitchFamily="18" charset="0"/>
              </a:rPr>
              <a:t>L’essere femminile come essere-percepito</a:t>
            </a:r>
          </a:p>
          <a:p>
            <a:pPr marL="800100" lvl="1" indent="-342900">
              <a:buFont typeface="+mj-lt"/>
              <a:buAutoNum type="arabicPeriod"/>
            </a:pPr>
            <a:r>
              <a:rPr lang="it-IT" sz="2200" dirty="0">
                <a:latin typeface="Garamond" panose="02020404030301010803" pitchFamily="18" charset="0"/>
              </a:rPr>
              <a:t>La visione femminile della visione maschile</a:t>
            </a:r>
          </a:p>
          <a:p>
            <a:endParaRPr lang="it-IT" sz="2200" dirty="0">
              <a:latin typeface="Garamond" panose="02020404030301010803" pitchFamily="18" charset="0"/>
            </a:endParaRPr>
          </a:p>
          <a:p>
            <a:r>
              <a:rPr lang="it-IT" sz="2200" i="1" dirty="0">
                <a:latin typeface="Garamond" panose="02020404030301010803" pitchFamily="18" charset="0"/>
              </a:rPr>
              <a:t>3.   Fattori di permanenza e fattori di cambiamento</a:t>
            </a:r>
          </a:p>
          <a:p>
            <a:pPr marL="800100" lvl="1" indent="-342900">
              <a:buFont typeface="+mj-lt"/>
              <a:buAutoNum type="arabicPeriod"/>
            </a:pPr>
            <a:r>
              <a:rPr lang="it-IT" sz="2200" dirty="0">
                <a:latin typeface="Garamond" panose="02020404030301010803" pitchFamily="18" charset="0"/>
              </a:rPr>
              <a:t>Il lavoro storico di </a:t>
            </a:r>
            <a:r>
              <a:rPr lang="it-IT" sz="2200" dirty="0" err="1">
                <a:latin typeface="Garamond" panose="02020404030301010803" pitchFamily="18" charset="0"/>
              </a:rPr>
              <a:t>destoricizzazione</a:t>
            </a:r>
            <a:endParaRPr lang="it-IT" sz="2200" dirty="0">
              <a:latin typeface="Garamond" panose="02020404030301010803" pitchFamily="18" charset="0"/>
            </a:endParaRPr>
          </a:p>
          <a:p>
            <a:pPr marL="800100" lvl="1" indent="-342900">
              <a:buFont typeface="+mj-lt"/>
              <a:buAutoNum type="arabicPeriod"/>
            </a:pPr>
            <a:r>
              <a:rPr lang="it-IT" sz="2200" dirty="0">
                <a:latin typeface="Garamond" panose="02020404030301010803" pitchFamily="18" charset="0"/>
              </a:rPr>
              <a:t>I fattori di cambiamento</a:t>
            </a:r>
          </a:p>
          <a:p>
            <a:pPr marL="800100" lvl="1" indent="-342900">
              <a:buFont typeface="+mj-lt"/>
              <a:buAutoNum type="arabicPeriod"/>
            </a:pPr>
            <a:r>
              <a:rPr lang="it-IT" sz="2200" dirty="0">
                <a:latin typeface="Garamond" panose="02020404030301010803" pitchFamily="18" charset="0"/>
              </a:rPr>
              <a:t>Economia dei beni simbolici e strategie di riproduzione</a:t>
            </a:r>
          </a:p>
          <a:p>
            <a:pPr marL="800100" lvl="1" indent="-342900">
              <a:buFont typeface="+mj-lt"/>
              <a:buAutoNum type="arabicPeriod"/>
            </a:pPr>
            <a:r>
              <a:rPr lang="it-IT" sz="2200" dirty="0">
                <a:latin typeface="Garamond" panose="02020404030301010803" pitchFamily="18" charset="0"/>
              </a:rPr>
              <a:t>La forza della struttura</a:t>
            </a:r>
          </a:p>
        </p:txBody>
      </p:sp>
    </p:spTree>
    <p:extLst>
      <p:ext uri="{BB962C8B-B14F-4D97-AF65-F5344CB8AC3E}">
        <p14:creationId xmlns:p14="http://schemas.microsoft.com/office/powerpoint/2010/main" val="1831854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16632"/>
            <a:ext cx="8136904" cy="6955750"/>
          </a:xfrm>
          <a:prstGeom prst="rect">
            <a:avLst/>
          </a:prstGeom>
          <a:noFill/>
        </p:spPr>
        <p:txBody>
          <a:bodyPr wrap="square" rtlCol="0">
            <a:spAutoFit/>
          </a:bodyPr>
          <a:lstStyle/>
          <a:p>
            <a:pPr algn="ctr"/>
            <a:r>
              <a:rPr lang="it-IT" sz="2400" b="1" dirty="0" smtClean="0">
                <a:latin typeface="Garamond" panose="02020404030301010803" pitchFamily="18" charset="0"/>
              </a:rPr>
              <a:t>Due punti fondamentali del libro di </a:t>
            </a:r>
            <a:r>
              <a:rPr lang="it-IT" sz="2400" b="1" dirty="0" err="1" smtClean="0">
                <a:latin typeface="Garamond" panose="02020404030301010803" pitchFamily="18" charset="0"/>
              </a:rPr>
              <a:t>Bourdieu</a:t>
            </a:r>
            <a:r>
              <a:rPr lang="it-IT" sz="2400" b="1" dirty="0" smtClean="0">
                <a:latin typeface="Garamond" panose="02020404030301010803" pitchFamily="18" charset="0"/>
              </a:rPr>
              <a:t> </a:t>
            </a:r>
            <a:br>
              <a:rPr lang="it-IT" sz="2400" b="1" dirty="0" smtClean="0">
                <a:latin typeface="Garamond" panose="02020404030301010803" pitchFamily="18" charset="0"/>
              </a:rPr>
            </a:br>
            <a:r>
              <a:rPr lang="it-IT" sz="2400" b="1" dirty="0" smtClean="0">
                <a:latin typeface="Garamond" panose="02020404030301010803" pitchFamily="18" charset="0"/>
              </a:rPr>
              <a:t>per il nostro tema</a:t>
            </a:r>
          </a:p>
          <a:p>
            <a:pPr algn="ctr"/>
            <a:endParaRPr lang="it-IT" sz="2400" b="1" dirty="0">
              <a:latin typeface="Garamond" panose="02020404030301010803" pitchFamily="18" charset="0"/>
            </a:endParaRPr>
          </a:p>
          <a:p>
            <a:r>
              <a:rPr lang="it-IT" sz="2400" b="1" dirty="0">
                <a:latin typeface="Garamond" panose="02020404030301010803" pitchFamily="18" charset="0"/>
              </a:rPr>
              <a:t>L’essere femminile come essere percepito</a:t>
            </a:r>
          </a:p>
          <a:p>
            <a:pPr lvl="1"/>
            <a:r>
              <a:rPr lang="it-IT" sz="2400" dirty="0">
                <a:latin typeface="Garamond" panose="02020404030301010803" pitchFamily="18" charset="0"/>
              </a:rPr>
              <a:t>l’uomo è, la donna è </a:t>
            </a:r>
            <a:r>
              <a:rPr lang="it-IT" sz="2400" dirty="0" smtClean="0">
                <a:latin typeface="Garamond" panose="02020404030301010803" pitchFamily="18" charset="0"/>
              </a:rPr>
              <a:t>percepita; </a:t>
            </a:r>
            <a:r>
              <a:rPr lang="it-IT" sz="2400" dirty="0">
                <a:latin typeface="Garamond" panose="02020404030301010803" pitchFamily="18" charset="0"/>
              </a:rPr>
              <a:t>il corpo-per-gli-altri [</a:t>
            </a:r>
            <a:r>
              <a:rPr lang="it-IT" sz="2400" dirty="0" smtClean="0">
                <a:latin typeface="Garamond" panose="02020404030301010803" pitchFamily="18" charset="0"/>
              </a:rPr>
              <a:t>Lotte], </a:t>
            </a:r>
            <a:r>
              <a:rPr lang="it-IT" sz="2400" dirty="0">
                <a:latin typeface="Garamond" panose="02020404030301010803" pitchFamily="18" charset="0"/>
              </a:rPr>
              <a:t>interesse delle donne per l’amore </a:t>
            </a:r>
            <a:r>
              <a:rPr lang="it-IT" sz="2400" dirty="0" smtClean="0">
                <a:latin typeface="Garamond" panose="02020404030301010803" pitchFamily="18" charset="0"/>
              </a:rPr>
              <a:t>romantico [</a:t>
            </a:r>
            <a:r>
              <a:rPr lang="it-IT" sz="2400" dirty="0" err="1">
                <a:latin typeface="Garamond" panose="02020404030301010803" pitchFamily="18" charset="0"/>
              </a:rPr>
              <a:t>Karoline</a:t>
            </a:r>
            <a:r>
              <a:rPr lang="it-IT" sz="2400" dirty="0">
                <a:latin typeface="Garamond" panose="02020404030301010803" pitchFamily="18" charset="0"/>
              </a:rPr>
              <a:t>]</a:t>
            </a:r>
            <a:endParaRPr lang="it-IT" sz="2400" b="1" dirty="0" smtClean="0">
              <a:latin typeface="Garamond" panose="02020404030301010803" pitchFamily="18" charset="0"/>
            </a:endParaRPr>
          </a:p>
          <a:p>
            <a:endParaRPr lang="it-IT" sz="2400" b="1" dirty="0">
              <a:latin typeface="Garamond" panose="02020404030301010803" pitchFamily="18" charset="0"/>
            </a:endParaRPr>
          </a:p>
          <a:p>
            <a:r>
              <a:rPr lang="it-IT" sz="2400" b="1" dirty="0" smtClean="0">
                <a:latin typeface="Garamond" panose="02020404030301010803" pitchFamily="18" charset="0"/>
              </a:rPr>
              <a:t>La </a:t>
            </a:r>
            <a:r>
              <a:rPr lang="it-IT" sz="2400" b="1" dirty="0">
                <a:latin typeface="Garamond" panose="02020404030301010803" pitchFamily="18" charset="0"/>
              </a:rPr>
              <a:t>visione femminile della visione maschile</a:t>
            </a:r>
          </a:p>
          <a:p>
            <a:pPr lvl="1"/>
            <a:r>
              <a:rPr lang="it-IT" sz="2400" dirty="0">
                <a:latin typeface="Garamond" panose="02020404030301010803" pitchFamily="18" charset="0"/>
              </a:rPr>
              <a:t>Virginia Woolf, </a:t>
            </a:r>
            <a:r>
              <a:rPr lang="it-IT" sz="2400" i="1" dirty="0">
                <a:latin typeface="Garamond" panose="02020404030301010803" pitchFamily="18" charset="0"/>
              </a:rPr>
              <a:t>To the </a:t>
            </a:r>
            <a:r>
              <a:rPr lang="it-IT" sz="2400" i="1" dirty="0" err="1">
                <a:latin typeface="Garamond" panose="02020404030301010803" pitchFamily="18" charset="0"/>
              </a:rPr>
              <a:t>Lighthouse</a:t>
            </a:r>
            <a:r>
              <a:rPr lang="it-IT" sz="2400" dirty="0">
                <a:latin typeface="Garamond" panose="02020404030301010803" pitchFamily="18" charset="0"/>
              </a:rPr>
              <a:t>: l’uomo visto come bambino che gioca a fare l’uomo [</a:t>
            </a:r>
            <a:r>
              <a:rPr lang="it-IT" sz="2400" dirty="0" smtClean="0">
                <a:latin typeface="Garamond" panose="02020404030301010803" pitchFamily="18" charset="0"/>
              </a:rPr>
              <a:t>Werther]; le </a:t>
            </a:r>
            <a:r>
              <a:rPr lang="it-IT" sz="2400" dirty="0">
                <a:latin typeface="Garamond" panose="02020404030301010803" pitchFamily="18" charset="0"/>
              </a:rPr>
              <a:t>donne non sono irretite dai </a:t>
            </a:r>
            <a:r>
              <a:rPr lang="it-IT" sz="2400" dirty="0" smtClean="0">
                <a:latin typeface="Garamond" panose="02020404030301010803" pitchFamily="18" charset="0"/>
              </a:rPr>
              <a:t>giochi dei maschi [</a:t>
            </a:r>
            <a:r>
              <a:rPr lang="it-IT" sz="2400" dirty="0" err="1" smtClean="0">
                <a:latin typeface="Garamond" panose="02020404030301010803" pitchFamily="18" charset="0"/>
              </a:rPr>
              <a:t>Wolf</a:t>
            </a:r>
            <a:r>
              <a:rPr lang="it-IT" sz="2400" dirty="0" smtClean="0">
                <a:latin typeface="Garamond" panose="02020404030301010803" pitchFamily="18" charset="0"/>
              </a:rPr>
              <a:t>]</a:t>
            </a:r>
          </a:p>
          <a:p>
            <a:pPr lvl="1"/>
            <a:endParaRPr lang="it-IT" sz="2400" dirty="0" smtClean="0">
              <a:latin typeface="Garamond" panose="02020404030301010803" pitchFamily="18" charset="0"/>
            </a:endParaRPr>
          </a:p>
          <a:p>
            <a:r>
              <a:rPr lang="it-IT" sz="2400" b="1" dirty="0" smtClean="0">
                <a:latin typeface="Garamond" panose="02020404030301010803" pitchFamily="18" charset="0"/>
              </a:rPr>
              <a:t>Il terzo punto lo pone Christa </a:t>
            </a:r>
            <a:r>
              <a:rPr lang="it-IT" sz="2400" b="1" dirty="0" err="1" smtClean="0">
                <a:latin typeface="Garamond" panose="02020404030301010803" pitchFamily="18" charset="0"/>
              </a:rPr>
              <a:t>Wolf</a:t>
            </a:r>
            <a:r>
              <a:rPr lang="it-IT" sz="2400" b="1" dirty="0" smtClean="0">
                <a:latin typeface="Garamond" panose="02020404030301010803" pitchFamily="18" charset="0"/>
              </a:rPr>
              <a:t>: le donne e la letteratura</a:t>
            </a:r>
            <a:endParaRPr lang="it-IT" sz="2400" b="1" dirty="0">
              <a:latin typeface="Garamond" panose="02020404030301010803" pitchFamily="18" charset="0"/>
            </a:endParaRPr>
          </a:p>
          <a:p>
            <a:pPr lvl="1" algn="just"/>
            <a:r>
              <a:rPr lang="it-IT" sz="2400" dirty="0" smtClean="0">
                <a:latin typeface="Garamond" panose="02020404030301010803" pitchFamily="18" charset="0"/>
              </a:rPr>
              <a:t>«Prima di potere scrivere si deve vivere, è un’osservazione banale e concerne sia le donne che gli uomini. Le donne hanno vissuto a lungo senza scrivere; poi hanno scritto – mi si </a:t>
            </a:r>
            <a:r>
              <a:rPr lang="it-IT" sz="2400" dirty="0" err="1" smtClean="0">
                <a:latin typeface="Garamond" panose="02020404030301010803" pitchFamily="18" charset="0"/>
              </a:rPr>
              <a:t>consenza</a:t>
            </a:r>
            <a:r>
              <a:rPr lang="it-IT" sz="2400" dirty="0" smtClean="0">
                <a:latin typeface="Garamond" panose="02020404030301010803" pitchFamily="18" charset="0"/>
              </a:rPr>
              <a:t> l’espressione – vivendo e per vivere. Lo fanno ancora oggi, anzi oggi ricominciano»</a:t>
            </a:r>
            <a:r>
              <a:rPr lang="it-IT" sz="2000" i="1" dirty="0" smtClean="0">
                <a:latin typeface="Garamond" panose="02020404030301010803" pitchFamily="18" charset="0"/>
              </a:rPr>
              <a:t> </a:t>
            </a:r>
            <a:r>
              <a:rPr lang="it-IT" sz="2400" dirty="0" smtClean="0">
                <a:latin typeface="Garamond" panose="02020404030301010803" pitchFamily="18" charset="0"/>
              </a:rPr>
              <a:t>(</a:t>
            </a:r>
            <a:r>
              <a:rPr lang="it-IT" sz="2400" i="1" dirty="0" smtClean="0">
                <a:latin typeface="Garamond" panose="02020404030301010803" pitchFamily="18" charset="0"/>
              </a:rPr>
              <a:t>L’ombra </a:t>
            </a:r>
            <a:r>
              <a:rPr lang="it-IT" sz="2400" i="1" dirty="0">
                <a:latin typeface="Garamond" panose="02020404030301010803" pitchFamily="18" charset="0"/>
              </a:rPr>
              <a:t>di un </a:t>
            </a:r>
            <a:r>
              <a:rPr lang="it-IT" sz="2400" i="1" dirty="0" smtClean="0">
                <a:latin typeface="Garamond" panose="02020404030301010803" pitchFamily="18" charset="0"/>
              </a:rPr>
              <a:t>sogno</a:t>
            </a:r>
            <a:r>
              <a:rPr lang="it-IT" sz="2400" dirty="0" smtClean="0">
                <a:latin typeface="Garamond" panose="02020404030301010803" pitchFamily="18" charset="0"/>
              </a:rPr>
              <a:t>, p. 9)</a:t>
            </a:r>
            <a:endParaRPr lang="it-IT" sz="2000" dirty="0">
              <a:latin typeface="Garamond" panose="02020404030301010803" pitchFamily="18" charset="0"/>
            </a:endParaRPr>
          </a:p>
          <a:p>
            <a:endParaRPr lang="it-IT" dirty="0"/>
          </a:p>
        </p:txBody>
      </p:sp>
    </p:spTree>
    <p:extLst>
      <p:ext uri="{BB962C8B-B14F-4D97-AF65-F5344CB8AC3E}">
        <p14:creationId xmlns:p14="http://schemas.microsoft.com/office/powerpoint/2010/main" val="3201070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arrotondato 25"/>
          <p:cNvSpPr/>
          <p:nvPr/>
        </p:nvSpPr>
        <p:spPr>
          <a:xfrm>
            <a:off x="5940152" y="1628799"/>
            <a:ext cx="2232248" cy="252027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2627784" y="188640"/>
            <a:ext cx="2869247" cy="461665"/>
          </a:xfrm>
          <a:prstGeom prst="rect">
            <a:avLst/>
          </a:prstGeom>
          <a:noFill/>
        </p:spPr>
        <p:txBody>
          <a:bodyPr wrap="none" rtlCol="0">
            <a:spAutoFit/>
          </a:bodyPr>
          <a:lstStyle/>
          <a:p>
            <a:r>
              <a:rPr lang="it-IT" sz="2400" b="1" dirty="0" smtClean="0">
                <a:latin typeface="Garamond" panose="02020404030301010803" pitchFamily="18" charset="0"/>
              </a:rPr>
              <a:t>5. Il tempo e il luogo</a:t>
            </a:r>
            <a:endParaRPr lang="it-IT" sz="2400" b="1" dirty="0">
              <a:latin typeface="Garamond" panose="02020404030301010803" pitchFamily="18" charset="0"/>
            </a:endParaRPr>
          </a:p>
        </p:txBody>
      </p:sp>
      <p:sp>
        <p:nvSpPr>
          <p:cNvPr id="3" name="CasellaDiTesto 2"/>
          <p:cNvSpPr txBox="1"/>
          <p:nvPr/>
        </p:nvSpPr>
        <p:spPr>
          <a:xfrm>
            <a:off x="179512" y="1052736"/>
            <a:ext cx="8280920" cy="400110"/>
          </a:xfrm>
          <a:prstGeom prst="rect">
            <a:avLst/>
          </a:prstGeom>
          <a:noFill/>
        </p:spPr>
        <p:txBody>
          <a:bodyPr wrap="square" rtlCol="0">
            <a:spAutoFit/>
          </a:bodyPr>
          <a:lstStyle/>
          <a:p>
            <a:r>
              <a:rPr lang="it-IT" sz="2000" b="1" dirty="0" smtClean="0">
                <a:latin typeface="Garamond" panose="02020404030301010803" pitchFamily="18" charset="0"/>
              </a:rPr>
              <a:t>Tempo: giugno 1804</a:t>
            </a:r>
            <a:r>
              <a:rPr lang="it-IT" sz="2000" dirty="0" smtClean="0">
                <a:latin typeface="Garamond" panose="02020404030301010803" pitchFamily="18" charset="0"/>
              </a:rPr>
              <a:t>, tutto accade in un pomeriggio, dalle 14.30 al tramonto</a:t>
            </a:r>
            <a:endParaRPr lang="it-IT" sz="2000" dirty="0">
              <a:latin typeface="Garamond" panose="02020404030301010803" pitchFamily="18" charset="0"/>
            </a:endParaRPr>
          </a:p>
        </p:txBody>
      </p:sp>
      <p:sp>
        <p:nvSpPr>
          <p:cNvPr id="4" name="CasellaDiTesto 3"/>
          <p:cNvSpPr txBox="1"/>
          <p:nvPr/>
        </p:nvSpPr>
        <p:spPr>
          <a:xfrm>
            <a:off x="179512" y="1697507"/>
            <a:ext cx="4968552" cy="369332"/>
          </a:xfrm>
          <a:prstGeom prst="rect">
            <a:avLst/>
          </a:prstGeom>
          <a:noFill/>
        </p:spPr>
        <p:txBody>
          <a:bodyPr wrap="square" rtlCol="0">
            <a:spAutoFit/>
          </a:bodyPr>
          <a:lstStyle/>
          <a:p>
            <a:r>
              <a:rPr lang="it-IT" b="1" dirty="0" smtClean="0">
                <a:latin typeface="Garamond" panose="02020404030301010803" pitchFamily="18" charset="0"/>
              </a:rPr>
              <a:t>Luogo: geografia dell’Europa, 1804 e 1978</a:t>
            </a:r>
            <a:endParaRPr lang="it-IT" b="1" dirty="0">
              <a:latin typeface="Garamond" panose="02020404030301010803" pitchFamily="18" charset="0"/>
            </a:endParaRPr>
          </a:p>
        </p:txBody>
      </p:sp>
      <p:sp>
        <p:nvSpPr>
          <p:cNvPr id="5" name="Ovale 4"/>
          <p:cNvSpPr/>
          <p:nvPr/>
        </p:nvSpPr>
        <p:spPr>
          <a:xfrm>
            <a:off x="6084168" y="1885475"/>
            <a:ext cx="1944216" cy="1122088"/>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395535" y="2749935"/>
            <a:ext cx="2162031" cy="17591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2359545" y="4149080"/>
            <a:ext cx="1728192" cy="144016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4176268" y="4005064"/>
            <a:ext cx="1285071"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359545" y="5949280"/>
            <a:ext cx="1620180" cy="64807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6372200" y="1986925"/>
            <a:ext cx="1296144" cy="923330"/>
          </a:xfrm>
          <a:prstGeom prst="rect">
            <a:avLst/>
          </a:prstGeom>
          <a:noFill/>
        </p:spPr>
        <p:txBody>
          <a:bodyPr wrap="square" rtlCol="0">
            <a:spAutoFit/>
          </a:bodyPr>
          <a:lstStyle/>
          <a:p>
            <a:pPr algn="ctr"/>
            <a:r>
              <a:rPr lang="it-IT" dirty="0" smtClean="0"/>
              <a:t>PRUSSIA</a:t>
            </a:r>
            <a:br>
              <a:rPr lang="it-IT" dirty="0" smtClean="0"/>
            </a:br>
            <a:r>
              <a:rPr lang="it-IT" dirty="0" smtClean="0"/>
              <a:t>BERLINO</a:t>
            </a:r>
          </a:p>
          <a:p>
            <a:pPr algn="ctr"/>
            <a:r>
              <a:rPr lang="it-IT" b="1" dirty="0" smtClean="0"/>
              <a:t>Kleist</a:t>
            </a:r>
            <a:endParaRPr lang="it-IT" b="1" dirty="0"/>
          </a:p>
        </p:txBody>
      </p:sp>
      <p:sp>
        <p:nvSpPr>
          <p:cNvPr id="11" name="CasellaDiTesto 10"/>
          <p:cNvSpPr txBox="1"/>
          <p:nvPr/>
        </p:nvSpPr>
        <p:spPr>
          <a:xfrm>
            <a:off x="2240944" y="4229222"/>
            <a:ext cx="1921611" cy="1200329"/>
          </a:xfrm>
          <a:prstGeom prst="rect">
            <a:avLst/>
          </a:prstGeom>
          <a:noFill/>
        </p:spPr>
        <p:txBody>
          <a:bodyPr wrap="square" rtlCol="0">
            <a:spAutoFit/>
          </a:bodyPr>
          <a:lstStyle/>
          <a:p>
            <a:pPr algn="ctr"/>
            <a:r>
              <a:rPr lang="it-IT" dirty="0" smtClean="0"/>
              <a:t>IL RENO</a:t>
            </a:r>
          </a:p>
          <a:p>
            <a:pPr algn="ctr"/>
            <a:r>
              <a:rPr lang="it-IT" dirty="0" err="1" smtClean="0"/>
              <a:t>Winckel</a:t>
            </a:r>
            <a:r>
              <a:rPr lang="it-IT" dirty="0" smtClean="0"/>
              <a:t> </a:t>
            </a:r>
            <a:r>
              <a:rPr lang="it-IT" dirty="0" err="1" smtClean="0"/>
              <a:t>am</a:t>
            </a:r>
            <a:r>
              <a:rPr lang="it-IT" dirty="0" smtClean="0"/>
              <a:t> </a:t>
            </a:r>
            <a:r>
              <a:rPr lang="it-IT" dirty="0" err="1" smtClean="0"/>
              <a:t>Rhein</a:t>
            </a:r>
            <a:endParaRPr lang="it-IT" dirty="0" smtClean="0"/>
          </a:p>
          <a:p>
            <a:pPr algn="ctr"/>
            <a:r>
              <a:rPr lang="it-IT" dirty="0" err="1" smtClean="0"/>
              <a:t>Merten</a:t>
            </a:r>
            <a:endParaRPr lang="it-IT" dirty="0" smtClean="0"/>
          </a:p>
          <a:p>
            <a:pPr algn="ctr"/>
            <a:r>
              <a:rPr lang="it-IT" dirty="0" smtClean="0"/>
              <a:t>e gli altri</a:t>
            </a:r>
            <a:endParaRPr lang="it-IT" dirty="0"/>
          </a:p>
        </p:txBody>
      </p:sp>
      <p:sp>
        <p:nvSpPr>
          <p:cNvPr id="12" name="CasellaDiTesto 11"/>
          <p:cNvSpPr txBox="1"/>
          <p:nvPr/>
        </p:nvSpPr>
        <p:spPr>
          <a:xfrm>
            <a:off x="792474" y="2983986"/>
            <a:ext cx="1368152" cy="1200329"/>
          </a:xfrm>
          <a:prstGeom prst="rect">
            <a:avLst/>
          </a:prstGeom>
          <a:noFill/>
        </p:spPr>
        <p:txBody>
          <a:bodyPr wrap="square" rtlCol="0">
            <a:spAutoFit/>
          </a:bodyPr>
          <a:lstStyle/>
          <a:p>
            <a:pPr algn="ctr"/>
            <a:r>
              <a:rPr lang="it-IT" dirty="0" smtClean="0"/>
              <a:t>FRANCIA</a:t>
            </a:r>
            <a:br>
              <a:rPr lang="it-IT" dirty="0" smtClean="0"/>
            </a:br>
            <a:r>
              <a:rPr lang="it-IT" dirty="0" smtClean="0"/>
              <a:t>PARIGI</a:t>
            </a:r>
            <a:br>
              <a:rPr lang="it-IT" dirty="0" smtClean="0"/>
            </a:br>
            <a:r>
              <a:rPr lang="it-IT" dirty="0" smtClean="0"/>
              <a:t>Rousseau</a:t>
            </a:r>
          </a:p>
          <a:p>
            <a:pPr algn="ctr"/>
            <a:r>
              <a:rPr lang="it-IT" dirty="0" smtClean="0"/>
              <a:t>Napoleone</a:t>
            </a:r>
            <a:endParaRPr lang="it-IT" dirty="0"/>
          </a:p>
        </p:txBody>
      </p:sp>
      <p:sp>
        <p:nvSpPr>
          <p:cNvPr id="13" name="CasellaDiTesto 12"/>
          <p:cNvSpPr txBox="1"/>
          <p:nvPr/>
        </p:nvSpPr>
        <p:spPr>
          <a:xfrm>
            <a:off x="4399919" y="4149080"/>
            <a:ext cx="1728192" cy="923330"/>
          </a:xfrm>
          <a:prstGeom prst="rect">
            <a:avLst/>
          </a:prstGeom>
          <a:noFill/>
        </p:spPr>
        <p:txBody>
          <a:bodyPr wrap="square" rtlCol="0">
            <a:spAutoFit/>
          </a:bodyPr>
          <a:lstStyle/>
          <a:p>
            <a:pPr algn="ctr"/>
            <a:r>
              <a:rPr lang="it-IT" dirty="0" smtClean="0"/>
              <a:t>FRANCOFORTE</a:t>
            </a:r>
          </a:p>
          <a:p>
            <a:pPr algn="ctr"/>
            <a:r>
              <a:rPr lang="it-IT" b="1" dirty="0" err="1">
                <a:latin typeface="+mn-lt"/>
              </a:rPr>
              <a:t>Günderrode</a:t>
            </a:r>
            <a:endParaRPr lang="it-IT" b="1" dirty="0" smtClean="0">
              <a:latin typeface="+mn-lt"/>
            </a:endParaRPr>
          </a:p>
          <a:p>
            <a:endParaRPr lang="it-IT" dirty="0"/>
          </a:p>
        </p:txBody>
      </p:sp>
      <p:cxnSp>
        <p:nvCxnSpPr>
          <p:cNvPr id="15" name="Connettore 2 14"/>
          <p:cNvCxnSpPr/>
          <p:nvPr/>
        </p:nvCxnSpPr>
        <p:spPr>
          <a:xfrm flipH="1">
            <a:off x="3867160" y="4832285"/>
            <a:ext cx="618216" cy="2215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5" idx="2"/>
            <a:endCxn id="6" idx="7"/>
          </p:cNvCxnSpPr>
          <p:nvPr/>
        </p:nvCxnSpPr>
        <p:spPr>
          <a:xfrm flipH="1">
            <a:off x="2240944" y="2446519"/>
            <a:ext cx="3843224" cy="56104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6" idx="4"/>
            <a:endCxn id="9" idx="1"/>
          </p:cNvCxnSpPr>
          <p:nvPr/>
        </p:nvCxnSpPr>
        <p:spPr>
          <a:xfrm>
            <a:off x="1476551" y="4509120"/>
            <a:ext cx="1120264" cy="15350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2626110" y="6088650"/>
            <a:ext cx="1141055" cy="369332"/>
          </a:xfrm>
          <a:prstGeom prst="rect">
            <a:avLst/>
          </a:prstGeom>
          <a:noFill/>
        </p:spPr>
        <p:txBody>
          <a:bodyPr wrap="square" rtlCol="0">
            <a:spAutoFit/>
          </a:bodyPr>
          <a:lstStyle/>
          <a:p>
            <a:r>
              <a:rPr lang="it-IT" dirty="0" smtClean="0"/>
              <a:t>SVIZZERA</a:t>
            </a:r>
            <a:endParaRPr lang="it-IT" dirty="0"/>
          </a:p>
        </p:txBody>
      </p:sp>
      <p:cxnSp>
        <p:nvCxnSpPr>
          <p:cNvPr id="22" name="Connettore 2 21"/>
          <p:cNvCxnSpPr>
            <a:stCxn id="9" idx="0"/>
            <a:endCxn id="7" idx="4"/>
          </p:cNvCxnSpPr>
          <p:nvPr/>
        </p:nvCxnSpPr>
        <p:spPr>
          <a:xfrm flipV="1">
            <a:off x="3169635" y="5589240"/>
            <a:ext cx="54006"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e 23"/>
          <p:cNvSpPr/>
          <p:nvPr/>
        </p:nvSpPr>
        <p:spPr>
          <a:xfrm>
            <a:off x="6132423" y="4779826"/>
            <a:ext cx="2188305" cy="195699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6161442" y="5013176"/>
            <a:ext cx="2183993" cy="2031325"/>
          </a:xfrm>
          <a:prstGeom prst="rect">
            <a:avLst/>
          </a:prstGeom>
          <a:noFill/>
        </p:spPr>
        <p:txBody>
          <a:bodyPr wrap="square" rtlCol="0">
            <a:spAutoFit/>
          </a:bodyPr>
          <a:lstStyle/>
          <a:p>
            <a:pPr algn="ctr"/>
            <a:r>
              <a:rPr lang="it-IT" dirty="0" smtClean="0"/>
              <a:t>KEIN ORT</a:t>
            </a:r>
            <a:br>
              <a:rPr lang="it-IT" dirty="0" smtClean="0"/>
            </a:br>
            <a:r>
              <a:rPr lang="it-IT" dirty="0" smtClean="0"/>
              <a:t>luogo dell’utopia</a:t>
            </a:r>
            <a:br>
              <a:rPr lang="it-IT" dirty="0" smtClean="0"/>
            </a:br>
            <a:r>
              <a:rPr lang="it-IT" b="1" dirty="0" smtClean="0"/>
              <a:t>Kleist</a:t>
            </a:r>
          </a:p>
          <a:p>
            <a:pPr algn="ctr"/>
            <a:r>
              <a:rPr lang="it-IT" b="1" dirty="0" err="1" smtClean="0"/>
              <a:t>Günderrode</a:t>
            </a:r>
            <a:endParaRPr lang="it-IT" b="1" dirty="0" smtClean="0"/>
          </a:p>
          <a:p>
            <a:pPr algn="ctr"/>
            <a:r>
              <a:rPr lang="it-IT" b="1" dirty="0" err="1" smtClean="0"/>
              <a:t>wir</a:t>
            </a:r>
            <a:endParaRPr lang="it-IT" b="1" dirty="0"/>
          </a:p>
          <a:p>
            <a:r>
              <a:rPr lang="it-IT" dirty="0" smtClean="0"/>
              <a:t/>
            </a:r>
            <a:br>
              <a:rPr lang="it-IT" dirty="0" smtClean="0"/>
            </a:br>
            <a:endParaRPr lang="it-IT" dirty="0"/>
          </a:p>
        </p:txBody>
      </p:sp>
      <p:sp>
        <p:nvSpPr>
          <p:cNvPr id="27" name="CasellaDiTesto 26"/>
          <p:cNvSpPr txBox="1"/>
          <p:nvPr/>
        </p:nvSpPr>
        <p:spPr>
          <a:xfrm>
            <a:off x="6121571" y="3167862"/>
            <a:ext cx="1866942" cy="923330"/>
          </a:xfrm>
          <a:prstGeom prst="rect">
            <a:avLst/>
          </a:prstGeom>
          <a:noFill/>
        </p:spPr>
        <p:txBody>
          <a:bodyPr wrap="square" rtlCol="0">
            <a:spAutoFit/>
          </a:bodyPr>
          <a:lstStyle/>
          <a:p>
            <a:pPr algn="ctr"/>
            <a:r>
              <a:rPr lang="it-IT" dirty="0" smtClean="0"/>
              <a:t>DDR</a:t>
            </a:r>
          </a:p>
          <a:p>
            <a:pPr algn="ctr"/>
            <a:r>
              <a:rPr lang="it-IT" b="1" dirty="0" smtClean="0"/>
              <a:t>Christa </a:t>
            </a:r>
            <a:r>
              <a:rPr lang="it-IT" b="1" dirty="0" err="1" smtClean="0"/>
              <a:t>Wolf</a:t>
            </a:r>
            <a:r>
              <a:rPr lang="it-IT" b="1" dirty="0" smtClean="0"/>
              <a:t/>
            </a:r>
            <a:br>
              <a:rPr lang="it-IT" b="1" dirty="0" smtClean="0"/>
            </a:br>
            <a:r>
              <a:rPr lang="it-IT" b="1" dirty="0" err="1" smtClean="0"/>
              <a:t>wir</a:t>
            </a:r>
            <a:endParaRPr lang="it-IT" b="1" dirty="0"/>
          </a:p>
        </p:txBody>
      </p:sp>
      <p:sp>
        <p:nvSpPr>
          <p:cNvPr id="30" name="CasellaDiTesto 29"/>
          <p:cNvSpPr txBox="1"/>
          <p:nvPr/>
        </p:nvSpPr>
        <p:spPr>
          <a:xfrm>
            <a:off x="4176268" y="2888938"/>
            <a:ext cx="1596698" cy="923330"/>
          </a:xfrm>
          <a:prstGeom prst="rect">
            <a:avLst/>
          </a:prstGeom>
          <a:noFill/>
        </p:spPr>
        <p:txBody>
          <a:bodyPr wrap="square" rtlCol="0">
            <a:spAutoFit/>
          </a:bodyPr>
          <a:lstStyle/>
          <a:p>
            <a:pPr algn="ctr"/>
            <a:r>
              <a:rPr lang="it-IT" b="1" dirty="0" smtClean="0"/>
              <a:t>comunità originaria</a:t>
            </a:r>
          </a:p>
          <a:p>
            <a:pPr algn="ctr"/>
            <a:r>
              <a:rPr lang="it-IT" b="1" dirty="0" smtClean="0"/>
              <a:t>problematica</a:t>
            </a:r>
            <a:endParaRPr lang="it-IT" b="1" dirty="0"/>
          </a:p>
        </p:txBody>
      </p:sp>
      <p:cxnSp>
        <p:nvCxnSpPr>
          <p:cNvPr id="32" name="Connettore 2 31"/>
          <p:cNvCxnSpPr>
            <a:endCxn id="26" idx="1"/>
          </p:cNvCxnSpPr>
          <p:nvPr/>
        </p:nvCxnSpPr>
        <p:spPr>
          <a:xfrm flipV="1">
            <a:off x="5497031" y="2888939"/>
            <a:ext cx="44312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a:endCxn id="8" idx="0"/>
          </p:cNvCxnSpPr>
          <p:nvPr/>
        </p:nvCxnSpPr>
        <p:spPr>
          <a:xfrm>
            <a:off x="4818804" y="3812268"/>
            <a:ext cx="0" cy="1927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4572000" y="5758321"/>
            <a:ext cx="1368152" cy="923330"/>
          </a:xfrm>
          <a:prstGeom prst="rect">
            <a:avLst/>
          </a:prstGeom>
          <a:noFill/>
        </p:spPr>
        <p:txBody>
          <a:bodyPr wrap="square" rtlCol="0">
            <a:spAutoFit/>
          </a:bodyPr>
          <a:lstStyle/>
          <a:p>
            <a:pPr algn="ctr"/>
            <a:r>
              <a:rPr lang="it-IT" b="1" dirty="0" smtClean="0"/>
              <a:t>comunità</a:t>
            </a:r>
          </a:p>
          <a:p>
            <a:pPr algn="ctr"/>
            <a:r>
              <a:rPr lang="it-IT" b="1" dirty="0" smtClean="0"/>
              <a:t>futura</a:t>
            </a:r>
          </a:p>
          <a:p>
            <a:pPr algn="ctr"/>
            <a:r>
              <a:rPr lang="it-IT" b="1" dirty="0" smtClean="0"/>
              <a:t>utopica</a:t>
            </a:r>
            <a:endParaRPr lang="it-IT" b="1" dirty="0"/>
          </a:p>
        </p:txBody>
      </p:sp>
      <p:cxnSp>
        <p:nvCxnSpPr>
          <p:cNvPr id="40" name="Connettore 2 39"/>
          <p:cNvCxnSpPr/>
          <p:nvPr/>
        </p:nvCxnSpPr>
        <p:spPr>
          <a:xfrm flipV="1">
            <a:off x="5689302" y="5857818"/>
            <a:ext cx="44312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368736" y="5134593"/>
            <a:ext cx="1872208" cy="923330"/>
          </a:xfrm>
          <a:prstGeom prst="rect">
            <a:avLst/>
          </a:prstGeom>
          <a:noFill/>
        </p:spPr>
        <p:txBody>
          <a:bodyPr wrap="square" rtlCol="0">
            <a:spAutoFit/>
          </a:bodyPr>
          <a:lstStyle/>
          <a:p>
            <a:pPr algn="ctr"/>
            <a:r>
              <a:rPr lang="it-IT" b="1" dirty="0" smtClean="0"/>
              <a:t>comunità</a:t>
            </a:r>
          </a:p>
          <a:p>
            <a:pPr algn="ctr"/>
            <a:r>
              <a:rPr lang="it-IT" b="1" dirty="0" smtClean="0"/>
              <a:t>provvisoria</a:t>
            </a:r>
          </a:p>
          <a:p>
            <a:pPr algn="ctr"/>
            <a:r>
              <a:rPr lang="it-IT" b="1" dirty="0" smtClean="0"/>
              <a:t>sperimentale</a:t>
            </a:r>
            <a:endParaRPr lang="it-IT" b="1" dirty="0"/>
          </a:p>
        </p:txBody>
      </p:sp>
      <p:cxnSp>
        <p:nvCxnSpPr>
          <p:cNvPr id="42" name="Connettore 2 41"/>
          <p:cNvCxnSpPr/>
          <p:nvPr/>
        </p:nvCxnSpPr>
        <p:spPr>
          <a:xfrm flipV="1">
            <a:off x="1940728" y="5106380"/>
            <a:ext cx="443121" cy="461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859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 y="0"/>
            <a:ext cx="9151671" cy="684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930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136904" cy="5509200"/>
          </a:xfrm>
          <a:prstGeom prst="rect">
            <a:avLst/>
          </a:prstGeom>
          <a:noFill/>
        </p:spPr>
        <p:txBody>
          <a:bodyPr wrap="square" rtlCol="0">
            <a:spAutoFit/>
          </a:bodyPr>
          <a:lstStyle/>
          <a:p>
            <a:pPr algn="ctr"/>
            <a:r>
              <a:rPr lang="it-IT" sz="2400" b="1" dirty="0" smtClean="0">
                <a:latin typeface="Garamond" panose="02020404030301010803" pitchFamily="18" charset="0"/>
              </a:rPr>
              <a:t>7. La lingua</a:t>
            </a:r>
          </a:p>
          <a:p>
            <a:endParaRPr lang="it-IT" sz="2000" dirty="0">
              <a:latin typeface="Garamond" panose="02020404030301010803" pitchFamily="18" charset="0"/>
            </a:endParaRPr>
          </a:p>
          <a:p>
            <a:pPr algn="just"/>
            <a:r>
              <a:rPr lang="it-IT" sz="2200" dirty="0" smtClean="0">
                <a:latin typeface="Garamond" panose="02020404030301010803" pitchFamily="18" charset="0"/>
              </a:rPr>
              <a:t>Il «noi» e i due protagonisti parlano la stessa lingua, la lingua dell’utopia. Molte delle frasi pronunciate da K &amp; G sono tratte dai loro scritti (lettere, poesie, racconti, ecc.). Nell’insieme si produce però un effetto di omogeneizzazione della lingua dei K &amp; G storici, proprio al fine di produrre una lingua comune dell’utopia.</a:t>
            </a:r>
          </a:p>
          <a:p>
            <a:pPr algn="just"/>
            <a:endParaRPr lang="it-IT" sz="2200" dirty="0">
              <a:latin typeface="Garamond" panose="02020404030301010803" pitchFamily="18" charset="0"/>
            </a:endParaRPr>
          </a:p>
          <a:p>
            <a:pPr algn="just"/>
            <a:r>
              <a:rPr lang="it-IT" sz="2200" dirty="0" smtClean="0">
                <a:latin typeface="Garamond" panose="02020404030301010803" pitchFamily="18" charset="0"/>
              </a:rPr>
              <a:t>Gli altri personaggi parlano le lingue del tempo: </a:t>
            </a:r>
            <a:r>
              <a:rPr lang="it-IT" sz="2200" dirty="0" err="1" smtClean="0">
                <a:latin typeface="Garamond" panose="02020404030301010803" pitchFamily="18" charset="0"/>
              </a:rPr>
              <a:t>Savigny</a:t>
            </a:r>
            <a:r>
              <a:rPr lang="it-IT" sz="2200" dirty="0" smtClean="0">
                <a:latin typeface="Garamond" panose="02020404030301010803" pitchFamily="18" charset="0"/>
              </a:rPr>
              <a:t> </a:t>
            </a:r>
            <a:r>
              <a:rPr lang="it-IT" sz="2200" dirty="0">
                <a:latin typeface="Garamond" panose="02020404030301010803" pitchFamily="18" charset="0"/>
              </a:rPr>
              <a:t>quella del diritto, </a:t>
            </a:r>
            <a:r>
              <a:rPr lang="it-IT" sz="2200" dirty="0" err="1" smtClean="0">
                <a:latin typeface="Garamond" panose="02020404030301010803" pitchFamily="18" charset="0"/>
              </a:rPr>
              <a:t>Merten</a:t>
            </a:r>
            <a:r>
              <a:rPr lang="it-IT" sz="2200" dirty="0" smtClean="0">
                <a:latin typeface="Garamond" panose="02020404030301010803" pitchFamily="18" charset="0"/>
              </a:rPr>
              <a:t> quella del commercio, </a:t>
            </a:r>
            <a:r>
              <a:rPr lang="it-IT" sz="2200" dirty="0" err="1" smtClean="0">
                <a:latin typeface="Garamond" panose="02020404030301010803" pitchFamily="18" charset="0"/>
              </a:rPr>
              <a:t>Esenbeck</a:t>
            </a:r>
            <a:r>
              <a:rPr lang="it-IT" sz="2200" dirty="0" smtClean="0">
                <a:latin typeface="Garamond" panose="02020404030301010803" pitchFamily="18" charset="0"/>
              </a:rPr>
              <a:t> quella della scienza accademica. Sono, nell’insieme, i linguaggi della razionalità e del paternalismo borghese, che si impongono come lingua della «realtà». </a:t>
            </a:r>
          </a:p>
          <a:p>
            <a:pPr algn="just"/>
            <a:endParaRPr lang="it-IT" sz="2200" dirty="0">
              <a:latin typeface="Garamond" panose="02020404030301010803" pitchFamily="18" charset="0"/>
            </a:endParaRPr>
          </a:p>
          <a:p>
            <a:pPr algn="just"/>
            <a:r>
              <a:rPr lang="it-IT" sz="2200" dirty="0" err="1" smtClean="0">
                <a:latin typeface="Garamond" panose="02020404030301010803" pitchFamily="18" charset="0"/>
              </a:rPr>
              <a:t>Clemens</a:t>
            </a:r>
            <a:r>
              <a:rPr lang="it-IT" sz="2200" dirty="0" smtClean="0">
                <a:latin typeface="Garamond" panose="02020404030301010803" pitchFamily="18" charset="0"/>
              </a:rPr>
              <a:t> </a:t>
            </a:r>
            <a:r>
              <a:rPr lang="it-IT" sz="2200" dirty="0" err="1" smtClean="0">
                <a:latin typeface="Garamond" panose="02020404030301010803" pitchFamily="18" charset="0"/>
              </a:rPr>
              <a:t>Brentano</a:t>
            </a:r>
            <a:r>
              <a:rPr lang="it-IT" sz="2200" dirty="0" smtClean="0">
                <a:latin typeface="Garamond" panose="02020404030301010803" pitchFamily="18" charset="0"/>
              </a:rPr>
              <a:t> e alcuni personaggi femminili (</a:t>
            </a:r>
            <a:r>
              <a:rPr lang="it-IT" sz="2200" dirty="0" err="1" smtClean="0">
                <a:latin typeface="Garamond" panose="02020404030301010803" pitchFamily="18" charset="0"/>
              </a:rPr>
              <a:t>Lisette</a:t>
            </a:r>
            <a:r>
              <a:rPr lang="it-IT" sz="2200" dirty="0" smtClean="0">
                <a:latin typeface="Garamond" panose="02020404030301010803" pitchFamily="18" charset="0"/>
              </a:rPr>
              <a:t>, </a:t>
            </a:r>
            <a:r>
              <a:rPr lang="it-IT" sz="2200" dirty="0" err="1" smtClean="0">
                <a:latin typeface="Garamond" panose="02020404030301010803" pitchFamily="18" charset="0"/>
              </a:rPr>
              <a:t>Bettine</a:t>
            </a:r>
            <a:r>
              <a:rPr lang="it-IT" sz="2200" dirty="0" smtClean="0">
                <a:latin typeface="Garamond" panose="02020404030301010803" pitchFamily="18" charset="0"/>
              </a:rPr>
              <a:t>) parlano invece la lingua del romanticismo, che ha qualcosa in comune con quella di K &amp; G.</a:t>
            </a:r>
            <a:endParaRPr lang="it-IT" sz="2200" dirty="0">
              <a:latin typeface="Garamond" panose="02020404030301010803" pitchFamily="18" charset="0"/>
            </a:endParaRPr>
          </a:p>
        </p:txBody>
      </p:sp>
    </p:spTree>
    <p:extLst>
      <p:ext uri="{BB962C8B-B14F-4D97-AF65-F5344CB8AC3E}">
        <p14:creationId xmlns:p14="http://schemas.microsoft.com/office/powerpoint/2010/main" val="2241544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0855" y="332656"/>
            <a:ext cx="7694218" cy="523220"/>
          </a:xfrm>
          <a:prstGeom prst="rect">
            <a:avLst/>
          </a:prstGeom>
          <a:noFill/>
        </p:spPr>
        <p:txBody>
          <a:bodyPr wrap="square" rtlCol="0">
            <a:spAutoFit/>
          </a:bodyPr>
          <a:lstStyle/>
          <a:p>
            <a:pPr algn="ctr"/>
            <a:r>
              <a:rPr lang="it-IT" sz="2800" b="1" dirty="0" smtClean="0">
                <a:latin typeface="Garamond" panose="02020404030301010803" pitchFamily="18" charset="0"/>
              </a:rPr>
              <a:t>G. </a:t>
            </a:r>
            <a:r>
              <a:rPr lang="it-IT" sz="2800" b="1" dirty="0" err="1" smtClean="0">
                <a:latin typeface="Garamond" panose="02020404030301010803" pitchFamily="18" charset="0"/>
              </a:rPr>
              <a:t>Lukács</a:t>
            </a:r>
            <a:r>
              <a:rPr lang="it-IT" sz="2800" b="1" dirty="0" smtClean="0">
                <a:latin typeface="Garamond" panose="02020404030301010803" pitchFamily="18" charset="0"/>
              </a:rPr>
              <a:t>: </a:t>
            </a:r>
            <a:r>
              <a:rPr lang="it-IT" sz="2800" b="1" i="1" dirty="0" smtClean="0">
                <a:latin typeface="Garamond" panose="02020404030301010803" pitchFamily="18" charset="0"/>
              </a:rPr>
              <a:t>Narrare o descrivere?</a:t>
            </a:r>
            <a:endParaRPr lang="it-IT" b="1" dirty="0"/>
          </a:p>
        </p:txBody>
      </p:sp>
      <p:sp>
        <p:nvSpPr>
          <p:cNvPr id="3" name="CasellaDiTesto 2"/>
          <p:cNvSpPr txBox="1"/>
          <p:nvPr/>
        </p:nvSpPr>
        <p:spPr>
          <a:xfrm>
            <a:off x="408107" y="1052736"/>
            <a:ext cx="4027129" cy="5539978"/>
          </a:xfrm>
          <a:prstGeom prst="rect">
            <a:avLst/>
          </a:prstGeom>
          <a:noFill/>
        </p:spPr>
        <p:txBody>
          <a:bodyPr wrap="square" rtlCol="0">
            <a:spAutoFit/>
          </a:bodyPr>
          <a:lstStyle/>
          <a:p>
            <a:r>
              <a:rPr lang="it-IT" sz="2400" dirty="0" smtClean="0">
                <a:latin typeface="Garamond" panose="02020404030301010803" pitchFamily="18" charset="0"/>
              </a:rPr>
              <a:t>I</a:t>
            </a:r>
          </a:p>
          <a:p>
            <a:r>
              <a:rPr lang="it-IT" sz="2400" dirty="0" smtClean="0">
                <a:latin typeface="Garamond" panose="02020404030301010803" pitchFamily="18" charset="0"/>
              </a:rPr>
              <a:t>DESCRIVERE</a:t>
            </a:r>
            <a:br>
              <a:rPr lang="it-IT" sz="2400" dirty="0" smtClean="0">
                <a:latin typeface="Garamond" panose="02020404030301010803" pitchFamily="18" charset="0"/>
              </a:rPr>
            </a:br>
            <a:endParaRPr lang="it-IT" sz="2400" dirty="0" smtClean="0">
              <a:latin typeface="Garamond" panose="02020404030301010803" pitchFamily="18" charset="0"/>
            </a:endParaRPr>
          </a:p>
          <a:p>
            <a:r>
              <a:rPr lang="it-IT" sz="2400" dirty="0" smtClean="0">
                <a:latin typeface="Garamond" panose="02020404030301010803" pitchFamily="18" charset="0"/>
              </a:rPr>
              <a:t>la corsa dei cavalli in </a:t>
            </a:r>
          </a:p>
          <a:p>
            <a:r>
              <a:rPr lang="it-IT" sz="2400" i="1" dirty="0" err="1" smtClean="0">
                <a:latin typeface="Garamond" panose="02020404030301010803" pitchFamily="18" charset="0"/>
              </a:rPr>
              <a:t>Nanà</a:t>
            </a:r>
            <a:r>
              <a:rPr lang="it-IT" sz="2400" i="1" dirty="0" smtClean="0">
                <a:latin typeface="Garamond" panose="02020404030301010803" pitchFamily="18" charset="0"/>
              </a:rPr>
              <a:t> </a:t>
            </a:r>
            <a:r>
              <a:rPr lang="it-IT" sz="2400" dirty="0" smtClean="0">
                <a:latin typeface="Garamond" panose="02020404030301010803" pitchFamily="18" charset="0"/>
              </a:rPr>
              <a:t>di </a:t>
            </a:r>
            <a:r>
              <a:rPr lang="it-IT" sz="2400" dirty="0">
                <a:latin typeface="Garamond" panose="02020404030301010803" pitchFamily="18" charset="0"/>
              </a:rPr>
              <a:t>Emile Zola</a:t>
            </a:r>
            <a:endParaRPr lang="it-IT" sz="2400" dirty="0" smtClean="0">
              <a:latin typeface="Garamond" panose="02020404030301010803" pitchFamily="18" charset="0"/>
            </a:endParaRPr>
          </a:p>
          <a:p>
            <a:r>
              <a:rPr lang="it-IT" sz="2400" dirty="0" smtClean="0">
                <a:latin typeface="Garamond" panose="02020404030301010803" pitchFamily="18" charset="0"/>
              </a:rPr>
              <a:t>è una digressione virtuosistica</a:t>
            </a:r>
          </a:p>
          <a:p>
            <a:r>
              <a:rPr lang="it-IT" sz="2400" dirty="0" smtClean="0">
                <a:latin typeface="Garamond" panose="02020404030301010803" pitchFamily="18" charset="0"/>
              </a:rPr>
              <a:t>è descritta lungamente</a:t>
            </a:r>
            <a:br>
              <a:rPr lang="it-IT" sz="2400" dirty="0" smtClean="0">
                <a:latin typeface="Garamond" panose="02020404030301010803" pitchFamily="18" charset="0"/>
              </a:rPr>
            </a:br>
            <a:r>
              <a:rPr lang="it-IT" sz="2400" dirty="0" smtClean="0">
                <a:latin typeface="Garamond" panose="02020404030301010803" pitchFamily="18" charset="0"/>
              </a:rPr>
              <a:t>dal </a:t>
            </a:r>
            <a:r>
              <a:rPr lang="it-IT" sz="2400" dirty="0" err="1" smtClean="0">
                <a:latin typeface="Garamond" panose="02020404030301010803" pitchFamily="18" charset="0"/>
              </a:rPr>
              <a:t>p.d.v</a:t>
            </a:r>
            <a:r>
              <a:rPr lang="it-IT" sz="2400" dirty="0" smtClean="0">
                <a:latin typeface="Garamond" panose="02020404030301010803" pitchFamily="18" charset="0"/>
              </a:rPr>
              <a:t>. dello spettatore</a:t>
            </a:r>
          </a:p>
          <a:p>
            <a:endParaRPr lang="it-IT" sz="2400" dirty="0">
              <a:latin typeface="Garamond" panose="02020404030301010803" pitchFamily="18" charset="0"/>
            </a:endParaRPr>
          </a:p>
          <a:p>
            <a:r>
              <a:rPr lang="it-IT" sz="2400" dirty="0" smtClean="0">
                <a:latin typeface="Garamond" panose="02020404030301010803" pitchFamily="18" charset="0"/>
              </a:rPr>
              <a:t>poetica moderna</a:t>
            </a:r>
            <a:br>
              <a:rPr lang="it-IT" sz="2400" dirty="0" smtClean="0">
                <a:latin typeface="Garamond" panose="02020404030301010803" pitchFamily="18" charset="0"/>
              </a:rPr>
            </a:br>
            <a:r>
              <a:rPr lang="it-IT" sz="2400" dirty="0" smtClean="0">
                <a:latin typeface="Garamond" panose="02020404030301010803" pitchFamily="18" charset="0"/>
              </a:rPr>
              <a:t>casualità</a:t>
            </a:r>
          </a:p>
          <a:p>
            <a:r>
              <a:rPr lang="it-IT" sz="2400" dirty="0" smtClean="0">
                <a:latin typeface="Garamond" panose="02020404030301010803" pitchFamily="18" charset="0"/>
              </a:rPr>
              <a:t>formalismo (simbolismo)</a:t>
            </a:r>
          </a:p>
          <a:p>
            <a:r>
              <a:rPr lang="it-IT" sz="2400" dirty="0" smtClean="0">
                <a:latin typeface="Garamond" panose="02020404030301010803" pitchFamily="18" charset="0"/>
              </a:rPr>
              <a:t>il lettore osserva dei quadri</a:t>
            </a:r>
          </a:p>
          <a:p>
            <a:endParaRPr lang="it-IT" sz="2400" dirty="0" smtClean="0">
              <a:latin typeface="Garamond" panose="02020404030301010803" pitchFamily="18" charset="0"/>
            </a:endParaRPr>
          </a:p>
          <a:p>
            <a:endParaRPr lang="it-IT" dirty="0"/>
          </a:p>
        </p:txBody>
      </p:sp>
      <p:sp>
        <p:nvSpPr>
          <p:cNvPr id="4" name="CasellaDiTesto 3"/>
          <p:cNvSpPr txBox="1"/>
          <p:nvPr/>
        </p:nvSpPr>
        <p:spPr>
          <a:xfrm>
            <a:off x="4427984" y="1052736"/>
            <a:ext cx="4104456" cy="5262979"/>
          </a:xfrm>
          <a:prstGeom prst="rect">
            <a:avLst/>
          </a:prstGeom>
          <a:noFill/>
        </p:spPr>
        <p:txBody>
          <a:bodyPr wrap="square" rtlCol="0">
            <a:spAutoFit/>
          </a:bodyPr>
          <a:lstStyle/>
          <a:p>
            <a:r>
              <a:rPr lang="it-IT" sz="2400" dirty="0" smtClean="0">
                <a:latin typeface="Garamond" panose="02020404030301010803" pitchFamily="18" charset="0"/>
              </a:rPr>
              <a:t>I</a:t>
            </a:r>
            <a:br>
              <a:rPr lang="it-IT" sz="2400" dirty="0" smtClean="0">
                <a:latin typeface="Garamond" panose="02020404030301010803" pitchFamily="18" charset="0"/>
              </a:rPr>
            </a:br>
            <a:r>
              <a:rPr lang="it-IT" sz="2400" dirty="0" smtClean="0">
                <a:latin typeface="Garamond" panose="02020404030301010803" pitchFamily="18" charset="0"/>
              </a:rPr>
              <a:t>NARRARE</a:t>
            </a:r>
          </a:p>
          <a:p>
            <a:endParaRPr lang="it-IT" sz="2400" dirty="0" smtClean="0">
              <a:latin typeface="Garamond" panose="02020404030301010803" pitchFamily="18" charset="0"/>
            </a:endParaRPr>
          </a:p>
          <a:p>
            <a:r>
              <a:rPr lang="it-IT" sz="2400" dirty="0" smtClean="0">
                <a:latin typeface="Garamond" panose="02020404030301010803" pitchFamily="18" charset="0"/>
              </a:rPr>
              <a:t>la corsa dei cavalli in</a:t>
            </a:r>
          </a:p>
          <a:p>
            <a:r>
              <a:rPr lang="it-IT" sz="2400" i="1" dirty="0" smtClean="0">
                <a:latin typeface="Garamond" panose="02020404030301010803" pitchFamily="18" charset="0"/>
              </a:rPr>
              <a:t>Anna Karenina </a:t>
            </a:r>
            <a:r>
              <a:rPr lang="it-IT" sz="2400" dirty="0" smtClean="0">
                <a:latin typeface="Garamond" panose="02020404030301010803" pitchFamily="18" charset="0"/>
              </a:rPr>
              <a:t>di </a:t>
            </a:r>
            <a:r>
              <a:rPr lang="it-IT" sz="2400" dirty="0" err="1">
                <a:latin typeface="Garamond" panose="02020404030301010803" pitchFamily="18" charset="0"/>
              </a:rPr>
              <a:t>Lev</a:t>
            </a:r>
            <a:r>
              <a:rPr lang="it-IT" sz="2400" dirty="0">
                <a:latin typeface="Garamond" panose="02020404030301010803" pitchFamily="18" charset="0"/>
              </a:rPr>
              <a:t> </a:t>
            </a:r>
            <a:r>
              <a:rPr lang="it-IT" sz="2400" dirty="0" smtClean="0">
                <a:latin typeface="Garamond" panose="02020404030301010803" pitchFamily="18" charset="0"/>
              </a:rPr>
              <a:t>Tolstoj</a:t>
            </a:r>
          </a:p>
          <a:p>
            <a:r>
              <a:rPr lang="it-IT" sz="2400" dirty="0">
                <a:latin typeface="Garamond" panose="02020404030301010803" pitchFamily="18" charset="0"/>
              </a:rPr>
              <a:t>è</a:t>
            </a:r>
            <a:r>
              <a:rPr lang="it-IT" sz="2400" dirty="0" smtClean="0">
                <a:latin typeface="Garamond" panose="02020404030301010803" pitchFamily="18" charset="0"/>
              </a:rPr>
              <a:t> il punto cruciale del dramma</a:t>
            </a:r>
            <a:br>
              <a:rPr lang="it-IT" sz="2400" dirty="0" smtClean="0">
                <a:latin typeface="Garamond" panose="02020404030301010803" pitchFamily="18" charset="0"/>
              </a:rPr>
            </a:br>
            <a:r>
              <a:rPr lang="it-IT" sz="2400" dirty="0" smtClean="0">
                <a:latin typeface="Garamond" panose="02020404030301010803" pitchFamily="18" charset="0"/>
              </a:rPr>
              <a:t>è descritta due volte</a:t>
            </a:r>
            <a:br>
              <a:rPr lang="it-IT" sz="2400" dirty="0" smtClean="0">
                <a:latin typeface="Garamond" panose="02020404030301010803" pitchFamily="18" charset="0"/>
              </a:rPr>
            </a:br>
            <a:r>
              <a:rPr lang="it-IT" sz="2400" dirty="0" smtClean="0">
                <a:latin typeface="Garamond" panose="02020404030301010803" pitchFamily="18" charset="0"/>
              </a:rPr>
              <a:t>dal </a:t>
            </a:r>
            <a:r>
              <a:rPr lang="it-IT" sz="2400" dirty="0" err="1" smtClean="0">
                <a:latin typeface="Garamond" panose="02020404030301010803" pitchFamily="18" charset="0"/>
              </a:rPr>
              <a:t>p.d.v</a:t>
            </a:r>
            <a:r>
              <a:rPr lang="it-IT" sz="2400" dirty="0" smtClean="0">
                <a:latin typeface="Garamond" panose="02020404030301010803" pitchFamily="18" charset="0"/>
              </a:rPr>
              <a:t>. di </a:t>
            </a:r>
            <a:r>
              <a:rPr lang="it-IT" sz="2400" dirty="0" err="1" smtClean="0">
                <a:latin typeface="Garamond" panose="02020404030301010803" pitchFamily="18" charset="0"/>
              </a:rPr>
              <a:t>Vronskj</a:t>
            </a:r>
            <a:r>
              <a:rPr lang="it-IT" sz="2400" dirty="0" smtClean="0">
                <a:latin typeface="Garamond" panose="02020404030301010803" pitchFamily="18" charset="0"/>
              </a:rPr>
              <a:t> e di Anna</a:t>
            </a:r>
          </a:p>
          <a:p>
            <a:endParaRPr lang="it-IT" sz="2400" dirty="0">
              <a:latin typeface="Garamond" panose="02020404030301010803" pitchFamily="18" charset="0"/>
            </a:endParaRPr>
          </a:p>
          <a:p>
            <a:r>
              <a:rPr lang="it-IT" sz="2400" dirty="0">
                <a:latin typeface="Garamond" panose="02020404030301010803" pitchFamily="18" charset="0"/>
              </a:rPr>
              <a:t>p</a:t>
            </a:r>
            <a:r>
              <a:rPr lang="it-IT" sz="2400" dirty="0" smtClean="0">
                <a:latin typeface="Garamond" panose="02020404030301010803" pitchFamily="18" charset="0"/>
              </a:rPr>
              <a:t>oetica epica</a:t>
            </a:r>
          </a:p>
          <a:p>
            <a:r>
              <a:rPr lang="it-IT" sz="2400" dirty="0" smtClean="0">
                <a:latin typeface="Garamond" panose="02020404030301010803" pitchFamily="18" charset="0"/>
              </a:rPr>
              <a:t>necessità</a:t>
            </a:r>
          </a:p>
          <a:p>
            <a:r>
              <a:rPr lang="it-IT" sz="2400" dirty="0" smtClean="0">
                <a:latin typeface="Garamond" panose="02020404030301010803" pitchFamily="18" charset="0"/>
              </a:rPr>
              <a:t>realismo (composizione)</a:t>
            </a:r>
          </a:p>
          <a:p>
            <a:r>
              <a:rPr lang="it-IT" sz="2400" dirty="0" smtClean="0">
                <a:latin typeface="Garamond" panose="02020404030301010803" pitchFamily="18" charset="0"/>
              </a:rPr>
              <a:t>il lettore vive degli avvenimenti*</a:t>
            </a:r>
          </a:p>
          <a:p>
            <a:r>
              <a:rPr lang="it-IT" sz="2400" dirty="0" smtClean="0">
                <a:latin typeface="Garamond" panose="02020404030301010803" pitchFamily="18" charset="0"/>
              </a:rPr>
              <a:t> </a:t>
            </a:r>
            <a:endParaRPr lang="it-IT" sz="2400" dirty="0">
              <a:latin typeface="Garamond" panose="02020404030301010803" pitchFamily="18" charset="0"/>
            </a:endParaRPr>
          </a:p>
        </p:txBody>
      </p:sp>
    </p:spTree>
    <p:extLst>
      <p:ext uri="{BB962C8B-B14F-4D97-AF65-F5344CB8AC3E}">
        <p14:creationId xmlns:p14="http://schemas.microsoft.com/office/powerpoint/2010/main" val="2049507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1" y="420050"/>
            <a:ext cx="4183716" cy="5170646"/>
          </a:xfrm>
          <a:prstGeom prst="rect">
            <a:avLst/>
          </a:prstGeom>
          <a:noFill/>
        </p:spPr>
        <p:txBody>
          <a:bodyPr wrap="square" rtlCol="0">
            <a:spAutoFit/>
          </a:bodyPr>
          <a:lstStyle/>
          <a:p>
            <a:r>
              <a:rPr lang="it-IT" sz="2400" dirty="0" smtClean="0">
                <a:latin typeface="Garamond" panose="02020404030301010803" pitchFamily="18" charset="0"/>
              </a:rPr>
              <a:t>II</a:t>
            </a:r>
          </a:p>
          <a:p>
            <a:r>
              <a:rPr lang="it-IT" sz="2400" dirty="0" smtClean="0">
                <a:latin typeface="Garamond" panose="02020404030301010803" pitchFamily="18" charset="0"/>
              </a:rPr>
              <a:t>LO SCRITTORE</a:t>
            </a:r>
            <a:br>
              <a:rPr lang="it-IT" sz="2400" dirty="0" smtClean="0">
                <a:latin typeface="Garamond" panose="02020404030301010803" pitchFamily="18" charset="0"/>
              </a:rPr>
            </a:br>
            <a:r>
              <a:rPr lang="it-IT" sz="2400" dirty="0" smtClean="0">
                <a:latin typeface="Garamond" panose="02020404030301010803" pitchFamily="18" charset="0"/>
              </a:rPr>
              <a:t>DI MESTIERE</a:t>
            </a:r>
            <a:br>
              <a:rPr lang="it-IT" sz="2400" dirty="0" smtClean="0">
                <a:latin typeface="Garamond" panose="02020404030301010803" pitchFamily="18" charset="0"/>
              </a:rPr>
            </a:br>
            <a:endParaRPr lang="it-IT" sz="2400" dirty="0" smtClean="0">
              <a:latin typeface="Garamond" panose="02020404030301010803" pitchFamily="18" charset="0"/>
            </a:endParaRPr>
          </a:p>
          <a:p>
            <a:r>
              <a:rPr lang="it-IT" sz="2400" dirty="0" smtClean="0">
                <a:latin typeface="Garamond" panose="02020404030301010803" pitchFamily="18" charset="0"/>
              </a:rPr>
              <a:t>centralità della descrizione</a:t>
            </a:r>
            <a:br>
              <a:rPr lang="it-IT" sz="2400" dirty="0" smtClean="0">
                <a:latin typeface="Garamond" panose="02020404030301010803" pitchFamily="18" charset="0"/>
              </a:rPr>
            </a:br>
            <a:r>
              <a:rPr lang="it-IT" sz="2400" dirty="0" smtClean="0">
                <a:latin typeface="Garamond" panose="02020404030301010803" pitchFamily="18" charset="0"/>
              </a:rPr>
              <a:t>dopo il 1848</a:t>
            </a:r>
            <a:br>
              <a:rPr lang="it-IT" sz="2400" dirty="0" smtClean="0">
                <a:latin typeface="Garamond" panose="02020404030301010803" pitchFamily="18" charset="0"/>
              </a:rPr>
            </a:br>
            <a:r>
              <a:rPr lang="it-IT" sz="2400" dirty="0" smtClean="0">
                <a:latin typeface="Garamond" panose="02020404030301010803" pitchFamily="18" charset="0"/>
              </a:rPr>
              <a:t>Flaubert, Zola, </a:t>
            </a:r>
            <a:r>
              <a:rPr lang="it-IT" sz="2400" dirty="0" err="1" smtClean="0">
                <a:latin typeface="Garamond" panose="02020404030301010803" pitchFamily="18" charset="0"/>
              </a:rPr>
              <a:t>Dos</a:t>
            </a:r>
            <a:r>
              <a:rPr lang="it-IT" sz="2400" dirty="0" smtClean="0">
                <a:latin typeface="Garamond" panose="02020404030301010803" pitchFamily="18" charset="0"/>
              </a:rPr>
              <a:t> </a:t>
            </a:r>
            <a:r>
              <a:rPr lang="it-IT" sz="2400" dirty="0" err="1" smtClean="0">
                <a:latin typeface="Garamond" panose="02020404030301010803" pitchFamily="18" charset="0"/>
              </a:rPr>
              <a:t>Passos</a:t>
            </a:r>
            <a:endParaRPr lang="it-IT" sz="2400" dirty="0" smtClean="0">
              <a:latin typeface="Garamond" panose="02020404030301010803" pitchFamily="18" charset="0"/>
            </a:endParaRPr>
          </a:p>
          <a:p>
            <a:endParaRPr lang="it-IT" sz="2400" dirty="0" smtClean="0">
              <a:latin typeface="Garamond" panose="02020404030301010803" pitchFamily="18" charset="0"/>
            </a:endParaRPr>
          </a:p>
          <a:p>
            <a:r>
              <a:rPr lang="it-IT" sz="2400" dirty="0">
                <a:latin typeface="Garamond" panose="02020404030301010803" pitchFamily="18" charset="0"/>
              </a:rPr>
              <a:t>s</a:t>
            </a:r>
            <a:r>
              <a:rPr lang="it-IT" sz="2400" dirty="0" smtClean="0">
                <a:latin typeface="Garamond" panose="02020404030301010803" pitchFamily="18" charset="0"/>
              </a:rPr>
              <a:t>crittori di mestiere</a:t>
            </a:r>
            <a:br>
              <a:rPr lang="it-IT" sz="2400" dirty="0" smtClean="0">
                <a:latin typeface="Garamond" panose="02020404030301010803" pitchFamily="18" charset="0"/>
              </a:rPr>
            </a:br>
            <a:r>
              <a:rPr lang="it-IT" sz="2400" dirty="0" smtClean="0">
                <a:latin typeface="Garamond" panose="02020404030301010803" pitchFamily="18" charset="0"/>
              </a:rPr>
              <a:t>osservano la società borghese</a:t>
            </a:r>
          </a:p>
          <a:p>
            <a:r>
              <a:rPr lang="it-IT" sz="2400" dirty="0">
                <a:latin typeface="Garamond" panose="02020404030301010803" pitchFamily="18" charset="0"/>
              </a:rPr>
              <a:t>	 criticamente </a:t>
            </a:r>
            <a:r>
              <a:rPr lang="it-IT" sz="2400" dirty="0" smtClean="0">
                <a:latin typeface="Garamond" panose="02020404030301010803" pitchFamily="18" charset="0"/>
              </a:rPr>
              <a:t>dall’esterno</a:t>
            </a:r>
            <a:endParaRPr lang="it-IT" sz="2400" dirty="0">
              <a:latin typeface="Garamond" panose="02020404030301010803" pitchFamily="18" charset="0"/>
            </a:endParaRPr>
          </a:p>
          <a:p>
            <a:r>
              <a:rPr lang="it-IT" sz="2400" dirty="0" smtClean="0">
                <a:latin typeface="Garamond" panose="02020404030301010803" pitchFamily="18" charset="0"/>
              </a:rPr>
              <a:t>la posizione genera lo stile:</a:t>
            </a:r>
          </a:p>
          <a:p>
            <a:r>
              <a:rPr lang="it-IT" sz="2400" dirty="0">
                <a:latin typeface="Garamond" panose="02020404030301010803" pitchFamily="18" charset="0"/>
              </a:rPr>
              <a:t>	</a:t>
            </a:r>
            <a:r>
              <a:rPr lang="it-IT" sz="2400" dirty="0" smtClean="0">
                <a:latin typeface="Garamond" panose="02020404030301010803" pitchFamily="18" charset="0"/>
              </a:rPr>
              <a:t>Zola</a:t>
            </a:r>
          </a:p>
          <a:p>
            <a:endParaRPr lang="it-IT" dirty="0"/>
          </a:p>
        </p:txBody>
      </p:sp>
      <p:sp>
        <p:nvSpPr>
          <p:cNvPr id="3" name="CasellaDiTesto 2"/>
          <p:cNvSpPr txBox="1"/>
          <p:nvPr/>
        </p:nvSpPr>
        <p:spPr>
          <a:xfrm>
            <a:off x="4402832" y="420050"/>
            <a:ext cx="4104456" cy="5632311"/>
          </a:xfrm>
          <a:prstGeom prst="rect">
            <a:avLst/>
          </a:prstGeom>
          <a:noFill/>
        </p:spPr>
        <p:txBody>
          <a:bodyPr wrap="square" rtlCol="0">
            <a:spAutoFit/>
          </a:bodyPr>
          <a:lstStyle/>
          <a:p>
            <a:r>
              <a:rPr lang="it-IT" sz="2400" dirty="0" smtClean="0">
                <a:latin typeface="Garamond" panose="02020404030301010803" pitchFamily="18" charset="0"/>
              </a:rPr>
              <a:t>II</a:t>
            </a:r>
            <a:br>
              <a:rPr lang="it-IT" sz="2400" dirty="0" smtClean="0">
                <a:latin typeface="Garamond" panose="02020404030301010803" pitchFamily="18" charset="0"/>
              </a:rPr>
            </a:br>
            <a:r>
              <a:rPr lang="it-IT" sz="2400" dirty="0" smtClean="0">
                <a:latin typeface="Garamond" panose="02020404030301010803" pitchFamily="18" charset="0"/>
              </a:rPr>
              <a:t>LO SCRITTORE</a:t>
            </a:r>
            <a:br>
              <a:rPr lang="it-IT" sz="2400" dirty="0" smtClean="0">
                <a:latin typeface="Garamond" panose="02020404030301010803" pitchFamily="18" charset="0"/>
              </a:rPr>
            </a:br>
            <a:r>
              <a:rPr lang="it-IT" sz="2400" dirty="0" smtClean="0">
                <a:latin typeface="Garamond" panose="02020404030301010803" pitchFamily="18" charset="0"/>
              </a:rPr>
              <a:t>UOMO ATTIVO</a:t>
            </a:r>
          </a:p>
          <a:p>
            <a:endParaRPr lang="it-IT" sz="2400" dirty="0" smtClean="0">
              <a:latin typeface="Garamond" panose="02020404030301010803" pitchFamily="18" charset="0"/>
            </a:endParaRPr>
          </a:p>
          <a:p>
            <a:r>
              <a:rPr lang="it-IT" sz="2400" dirty="0">
                <a:latin typeface="Garamond" panose="02020404030301010803" pitchFamily="18" charset="0"/>
              </a:rPr>
              <a:t>c</a:t>
            </a:r>
            <a:r>
              <a:rPr lang="it-IT" sz="2400" dirty="0" smtClean="0">
                <a:latin typeface="Garamond" panose="02020404030301010803" pitchFamily="18" charset="0"/>
              </a:rPr>
              <a:t>entralità dell’azione</a:t>
            </a:r>
          </a:p>
          <a:p>
            <a:r>
              <a:rPr lang="it-IT" sz="2400" dirty="0" smtClean="0">
                <a:latin typeface="Garamond" panose="02020404030301010803" pitchFamily="18" charset="0"/>
              </a:rPr>
              <a:t>prima del 1848 (in Russia: 1905)</a:t>
            </a:r>
            <a:br>
              <a:rPr lang="it-IT" sz="2400" dirty="0" smtClean="0">
                <a:latin typeface="Garamond" panose="02020404030301010803" pitchFamily="18" charset="0"/>
              </a:rPr>
            </a:br>
            <a:r>
              <a:rPr lang="it-IT" sz="2400" dirty="0" smtClean="0">
                <a:latin typeface="Garamond" panose="02020404030301010803" pitchFamily="18" charset="0"/>
              </a:rPr>
              <a:t>Balzac, Dickens, Tolstoj, </a:t>
            </a:r>
            <a:r>
              <a:rPr lang="it-IT" sz="2400" dirty="0" err="1" smtClean="0">
                <a:latin typeface="Garamond" panose="02020404030301010803" pitchFamily="18" charset="0"/>
              </a:rPr>
              <a:t>Gor’kij</a:t>
            </a:r>
            <a:endParaRPr lang="it-IT" sz="2400" dirty="0" smtClean="0">
              <a:latin typeface="Garamond" panose="02020404030301010803" pitchFamily="18" charset="0"/>
            </a:endParaRPr>
          </a:p>
          <a:p>
            <a:endParaRPr lang="it-IT" sz="2400" dirty="0" smtClean="0">
              <a:latin typeface="Garamond" panose="02020404030301010803" pitchFamily="18" charset="0"/>
            </a:endParaRPr>
          </a:p>
          <a:p>
            <a:r>
              <a:rPr lang="it-IT" sz="2400" dirty="0" smtClean="0">
                <a:latin typeface="Garamond" panose="02020404030301010803" pitchFamily="18" charset="0"/>
              </a:rPr>
              <a:t>eredi dell’umanesimo illuminista </a:t>
            </a:r>
            <a:br>
              <a:rPr lang="it-IT" sz="2400" dirty="0" smtClean="0">
                <a:latin typeface="Garamond" panose="02020404030301010803" pitchFamily="18" charset="0"/>
              </a:rPr>
            </a:br>
            <a:r>
              <a:rPr lang="it-IT" sz="2400" dirty="0" smtClean="0">
                <a:latin typeface="Garamond" panose="02020404030301010803" pitchFamily="18" charset="0"/>
              </a:rPr>
              <a:t>partecipano al </a:t>
            </a:r>
            <a:r>
              <a:rPr lang="it-IT" sz="2400" dirty="0" err="1" smtClean="0">
                <a:latin typeface="Garamond" panose="02020404030301010803" pitchFamily="18" charset="0"/>
              </a:rPr>
              <a:t>cambiam</a:t>
            </a:r>
            <a:r>
              <a:rPr lang="it-IT" sz="2400" dirty="0" smtClean="0">
                <a:latin typeface="Garamond" panose="02020404030301010803" pitchFamily="18" charset="0"/>
              </a:rPr>
              <a:t>. sociale</a:t>
            </a:r>
          </a:p>
          <a:p>
            <a:r>
              <a:rPr lang="it-IT" sz="2400" dirty="0">
                <a:latin typeface="Garamond" panose="02020404030301010803" pitchFamily="18" charset="0"/>
              </a:rPr>
              <a:t>	</a:t>
            </a:r>
            <a:r>
              <a:rPr lang="it-IT" sz="2400" dirty="0" smtClean="0">
                <a:latin typeface="Garamond" panose="02020404030301010803" pitchFamily="18" charset="0"/>
              </a:rPr>
              <a:t>attivamente dall’interno</a:t>
            </a:r>
            <a:br>
              <a:rPr lang="it-IT" sz="2400" dirty="0" smtClean="0">
                <a:latin typeface="Garamond" panose="02020404030301010803" pitchFamily="18" charset="0"/>
              </a:rPr>
            </a:br>
            <a:r>
              <a:rPr lang="it-IT" sz="2400" dirty="0" smtClean="0">
                <a:latin typeface="Garamond" panose="02020404030301010803" pitchFamily="18" charset="0"/>
              </a:rPr>
              <a:t>la posizione genera lo stile:</a:t>
            </a:r>
          </a:p>
          <a:p>
            <a:r>
              <a:rPr lang="it-IT" sz="2400" dirty="0">
                <a:latin typeface="Garamond" panose="02020404030301010803" pitchFamily="18" charset="0"/>
              </a:rPr>
              <a:t>	</a:t>
            </a:r>
            <a:r>
              <a:rPr lang="it-IT" sz="2400" dirty="0" smtClean="0">
                <a:latin typeface="Garamond" panose="02020404030301010803" pitchFamily="18" charset="0"/>
              </a:rPr>
              <a:t>Goethe* </a:t>
            </a:r>
          </a:p>
          <a:p>
            <a:endParaRPr lang="it-IT" sz="2400" dirty="0">
              <a:latin typeface="Garamond" panose="02020404030301010803" pitchFamily="18" charset="0"/>
            </a:endParaRPr>
          </a:p>
          <a:p>
            <a:r>
              <a:rPr lang="it-IT" sz="2400" dirty="0" smtClean="0">
                <a:latin typeface="Garamond" panose="02020404030301010803" pitchFamily="18" charset="0"/>
              </a:rPr>
              <a:t> </a:t>
            </a:r>
            <a:endParaRPr lang="it-IT" sz="2400" dirty="0">
              <a:latin typeface="Garamond" panose="02020404030301010803" pitchFamily="18" charset="0"/>
            </a:endParaRPr>
          </a:p>
        </p:txBody>
      </p:sp>
    </p:spTree>
    <p:extLst>
      <p:ext uri="{BB962C8B-B14F-4D97-AF65-F5344CB8AC3E}">
        <p14:creationId xmlns:p14="http://schemas.microsoft.com/office/powerpoint/2010/main" val="1425264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252" y="420050"/>
            <a:ext cx="4183716" cy="6647974"/>
          </a:xfrm>
          <a:prstGeom prst="rect">
            <a:avLst/>
          </a:prstGeom>
          <a:noFill/>
        </p:spPr>
        <p:txBody>
          <a:bodyPr wrap="square" rtlCol="0">
            <a:spAutoFit/>
          </a:bodyPr>
          <a:lstStyle/>
          <a:p>
            <a:r>
              <a:rPr lang="it-IT" sz="2400" dirty="0" smtClean="0">
                <a:latin typeface="Garamond" panose="02020404030301010803" pitchFamily="18" charset="0"/>
              </a:rPr>
              <a:t>III</a:t>
            </a:r>
          </a:p>
          <a:p>
            <a:r>
              <a:rPr lang="it-IT" sz="2400" dirty="0" smtClean="0">
                <a:latin typeface="Garamond" panose="02020404030301010803" pitchFamily="18" charset="0"/>
              </a:rPr>
              <a:t>DESCRIZIONE ‘OGGETTIVA’</a:t>
            </a:r>
          </a:p>
          <a:p>
            <a:r>
              <a:rPr lang="it-IT" sz="2400" dirty="0" smtClean="0">
                <a:latin typeface="Garamond" panose="02020404030301010803" pitchFamily="18" charset="0"/>
              </a:rPr>
              <a:t>DI UNA REALTÀ STATICA</a:t>
            </a:r>
            <a:br>
              <a:rPr lang="it-IT" sz="2400" dirty="0" smtClean="0">
                <a:latin typeface="Garamond" panose="02020404030301010803" pitchFamily="18" charset="0"/>
              </a:rPr>
            </a:br>
            <a:endParaRPr lang="it-IT" sz="2400" dirty="0" smtClean="0">
              <a:latin typeface="Garamond" panose="02020404030301010803" pitchFamily="18" charset="0"/>
            </a:endParaRPr>
          </a:p>
          <a:p>
            <a:r>
              <a:rPr lang="it-IT" sz="2400" dirty="0" smtClean="0">
                <a:latin typeface="Garamond" panose="02020404030301010803" pitchFamily="18" charset="0"/>
              </a:rPr>
              <a:t>i «punti culminanti» («piramide»)</a:t>
            </a:r>
            <a:br>
              <a:rPr lang="it-IT" sz="2400" dirty="0" smtClean="0">
                <a:latin typeface="Garamond" panose="02020404030301010803" pitchFamily="18" charset="0"/>
              </a:rPr>
            </a:br>
            <a:r>
              <a:rPr lang="it-IT" sz="2400" dirty="0" smtClean="0">
                <a:latin typeface="Garamond" panose="02020404030301010803" pitchFamily="18" charset="0"/>
              </a:rPr>
              <a:t>     sono nell’arte, non nella realtà</a:t>
            </a:r>
          </a:p>
          <a:p>
            <a:r>
              <a:rPr lang="it-IT" sz="2400" dirty="0">
                <a:latin typeface="Garamond" panose="02020404030301010803" pitchFamily="18" charset="0"/>
              </a:rPr>
              <a:t>l</a:t>
            </a:r>
            <a:r>
              <a:rPr lang="it-IT" sz="2400" dirty="0" smtClean="0">
                <a:latin typeface="Garamond" panose="02020404030301010803" pitchFamily="18" charset="0"/>
              </a:rPr>
              <a:t>a realtà è statica: «un fiume che </a:t>
            </a:r>
          </a:p>
          <a:p>
            <a:r>
              <a:rPr lang="it-IT" sz="2400" dirty="0">
                <a:latin typeface="Garamond" panose="02020404030301010803" pitchFamily="18" charset="0"/>
              </a:rPr>
              <a:t> </a:t>
            </a:r>
            <a:r>
              <a:rPr lang="it-IT" sz="2400" dirty="0" smtClean="0">
                <a:latin typeface="Garamond" panose="02020404030301010803" pitchFamily="18" charset="0"/>
              </a:rPr>
              <a:t>    scorre sempre uguale»</a:t>
            </a:r>
            <a:br>
              <a:rPr lang="it-IT" sz="2400" dirty="0" smtClean="0">
                <a:latin typeface="Garamond" panose="02020404030301010803" pitchFamily="18" charset="0"/>
              </a:rPr>
            </a:br>
            <a:r>
              <a:rPr lang="it-IT" sz="2400" dirty="0" smtClean="0">
                <a:latin typeface="Garamond" panose="02020404030301010803" pitchFamily="18" charset="0"/>
              </a:rPr>
              <a:t>     scosso ogni tanto da catastrofi</a:t>
            </a:r>
          </a:p>
          <a:p>
            <a:r>
              <a:rPr lang="it-IT" sz="2400" dirty="0" smtClean="0">
                <a:latin typeface="Garamond" panose="02020404030301010803" pitchFamily="18" charset="0"/>
              </a:rPr>
              <a:t>lo scrittore vede solo l’orizzonte     </a:t>
            </a:r>
          </a:p>
          <a:p>
            <a:r>
              <a:rPr lang="it-IT" sz="2400" dirty="0">
                <a:latin typeface="Garamond" panose="02020404030301010803" pitchFamily="18" charset="0"/>
              </a:rPr>
              <a:t> </a:t>
            </a:r>
            <a:r>
              <a:rPr lang="it-IT" sz="2400" dirty="0" smtClean="0">
                <a:latin typeface="Garamond" panose="02020404030301010803" pitchFamily="18" charset="0"/>
              </a:rPr>
              <a:t>   della società borghese</a:t>
            </a:r>
          </a:p>
          <a:p>
            <a:r>
              <a:rPr lang="it-IT" sz="2400" dirty="0" smtClean="0">
                <a:latin typeface="Garamond" panose="02020404030301010803" pitchFamily="18" charset="0"/>
              </a:rPr>
              <a:t>divisione tra alte d’élite e arte di </a:t>
            </a:r>
          </a:p>
          <a:p>
            <a:r>
              <a:rPr lang="it-IT" sz="2400" dirty="0">
                <a:latin typeface="Garamond" panose="02020404030301010803" pitchFamily="18" charset="0"/>
              </a:rPr>
              <a:t> </a:t>
            </a:r>
            <a:r>
              <a:rPr lang="it-IT" sz="2400" dirty="0" smtClean="0">
                <a:latin typeface="Garamond" panose="02020404030301010803" pitchFamily="18" charset="0"/>
              </a:rPr>
              <a:t>   massa (schematica)</a:t>
            </a:r>
          </a:p>
          <a:p>
            <a:endParaRPr lang="it-IT" sz="2400" dirty="0">
              <a:latin typeface="Garamond" panose="02020404030301010803" pitchFamily="18" charset="0"/>
            </a:endParaRPr>
          </a:p>
          <a:p>
            <a:r>
              <a:rPr lang="it-IT" sz="2400" dirty="0" smtClean="0">
                <a:latin typeface="Garamond" panose="02020404030301010803" pitchFamily="18" charset="0"/>
              </a:rPr>
              <a:t>«La descrizione è un surrogato letterario destinato a comare la mancanza del significato epico»</a:t>
            </a:r>
            <a:endParaRPr lang="it-IT" sz="2400" dirty="0">
              <a:latin typeface="Garamond" panose="02020404030301010803" pitchFamily="18" charset="0"/>
            </a:endParaRPr>
          </a:p>
          <a:p>
            <a:endParaRPr lang="it-IT" dirty="0"/>
          </a:p>
        </p:txBody>
      </p:sp>
      <p:sp>
        <p:nvSpPr>
          <p:cNvPr id="3" name="CasellaDiTesto 2"/>
          <p:cNvSpPr txBox="1"/>
          <p:nvPr/>
        </p:nvSpPr>
        <p:spPr>
          <a:xfrm>
            <a:off x="4283968" y="438318"/>
            <a:ext cx="4464496" cy="6555641"/>
          </a:xfrm>
          <a:prstGeom prst="rect">
            <a:avLst/>
          </a:prstGeom>
          <a:noFill/>
        </p:spPr>
        <p:txBody>
          <a:bodyPr wrap="square" rtlCol="0">
            <a:spAutoFit/>
          </a:bodyPr>
          <a:lstStyle/>
          <a:p>
            <a:r>
              <a:rPr lang="it-IT" sz="2400" dirty="0" smtClean="0">
                <a:latin typeface="Garamond" panose="02020404030301010803" pitchFamily="18" charset="0"/>
              </a:rPr>
              <a:t>III</a:t>
            </a:r>
          </a:p>
          <a:p>
            <a:r>
              <a:rPr lang="it-IT" sz="2400" dirty="0" smtClean="0">
                <a:latin typeface="Garamond" panose="02020404030301010803" pitchFamily="18" charset="0"/>
              </a:rPr>
              <a:t>NARRAZIONE EPICA </a:t>
            </a:r>
            <a:r>
              <a:rPr lang="it-IT" sz="2400" dirty="0">
                <a:latin typeface="Garamond" panose="02020404030301010803" pitchFamily="18" charset="0"/>
              </a:rPr>
              <a:t>DELLA </a:t>
            </a:r>
            <a:endParaRPr lang="it-IT" sz="2400" dirty="0" smtClean="0">
              <a:latin typeface="Garamond" panose="02020404030301010803" pitchFamily="18" charset="0"/>
            </a:endParaRPr>
          </a:p>
          <a:p>
            <a:r>
              <a:rPr lang="it-IT" sz="2400" dirty="0" smtClean="0">
                <a:latin typeface="Garamond" panose="02020404030301010803" pitchFamily="18" charset="0"/>
              </a:rPr>
              <a:t>REALTÀ IN MOVIMENTO</a:t>
            </a:r>
            <a:br>
              <a:rPr lang="it-IT" sz="2400" dirty="0" smtClean="0">
                <a:latin typeface="Garamond" panose="02020404030301010803" pitchFamily="18" charset="0"/>
              </a:rPr>
            </a:br>
            <a:endParaRPr lang="it-IT" sz="2400" dirty="0" smtClean="0">
              <a:latin typeface="Garamond" panose="02020404030301010803" pitchFamily="18" charset="0"/>
            </a:endParaRPr>
          </a:p>
          <a:p>
            <a:r>
              <a:rPr lang="it-IT" sz="2400" dirty="0" smtClean="0">
                <a:latin typeface="Garamond" panose="02020404030301010803" pitchFamily="18" charset="0"/>
              </a:rPr>
              <a:t>i «punti culminanti» («piramide»)</a:t>
            </a:r>
          </a:p>
          <a:p>
            <a:r>
              <a:rPr lang="it-IT" sz="2400" dirty="0">
                <a:latin typeface="Garamond" panose="02020404030301010803" pitchFamily="18" charset="0"/>
              </a:rPr>
              <a:t> </a:t>
            </a:r>
            <a:r>
              <a:rPr lang="it-IT" sz="2400" dirty="0" smtClean="0">
                <a:latin typeface="Garamond" panose="02020404030301010803" pitchFamily="18" charset="0"/>
              </a:rPr>
              <a:t>    sono nella realtà </a:t>
            </a:r>
            <a:r>
              <a:rPr lang="it-IT" sz="2400" i="1" dirty="0" smtClean="0">
                <a:latin typeface="Garamond" panose="02020404030301010803" pitchFamily="18" charset="0"/>
              </a:rPr>
              <a:t>e</a:t>
            </a:r>
            <a:r>
              <a:rPr lang="it-IT" sz="2400" dirty="0" smtClean="0">
                <a:latin typeface="Garamond" panose="02020404030301010803" pitchFamily="18" charset="0"/>
              </a:rPr>
              <a:t> nell’arte</a:t>
            </a:r>
            <a:br>
              <a:rPr lang="it-IT" sz="2400" dirty="0" smtClean="0">
                <a:latin typeface="Garamond" panose="02020404030301010803" pitchFamily="18" charset="0"/>
              </a:rPr>
            </a:br>
            <a:r>
              <a:rPr lang="it-IT" sz="2400" dirty="0" smtClean="0">
                <a:latin typeface="Garamond" panose="02020404030301010803" pitchFamily="18" charset="0"/>
              </a:rPr>
              <a:t>la realtà è dinamica: le «forze   </a:t>
            </a:r>
          </a:p>
          <a:p>
            <a:r>
              <a:rPr lang="it-IT" sz="2400" dirty="0">
                <a:latin typeface="Garamond" panose="02020404030301010803" pitchFamily="18" charset="0"/>
              </a:rPr>
              <a:t> </a:t>
            </a:r>
            <a:r>
              <a:rPr lang="it-IT" sz="2400" dirty="0" smtClean="0">
                <a:latin typeface="Garamond" panose="02020404030301010803" pitchFamily="18" charset="0"/>
              </a:rPr>
              <a:t>    motrici dello sviluppo sociale»</a:t>
            </a:r>
          </a:p>
          <a:p>
            <a:r>
              <a:rPr lang="it-IT" sz="2400" dirty="0">
                <a:latin typeface="Garamond" panose="02020404030301010803" pitchFamily="18" charset="0"/>
              </a:rPr>
              <a:t> </a:t>
            </a:r>
            <a:r>
              <a:rPr lang="it-IT" sz="2400" dirty="0" smtClean="0">
                <a:latin typeface="Garamond" panose="02020404030301010803" pitchFamily="18" charset="0"/>
              </a:rPr>
              <a:t>    agiscono sulle vite degli uomini</a:t>
            </a:r>
            <a:r>
              <a:rPr lang="it-IT" sz="2400" dirty="0" smtClean="0">
                <a:solidFill>
                  <a:srgbClr val="FFC000"/>
                </a:solidFill>
                <a:latin typeface="Garamond" panose="02020404030301010803" pitchFamily="18" charset="0"/>
              </a:rPr>
              <a:t>*</a:t>
            </a:r>
          </a:p>
          <a:p>
            <a:r>
              <a:rPr lang="it-IT" sz="2400" dirty="0" smtClean="0">
                <a:latin typeface="Garamond" panose="02020404030301010803" pitchFamily="18" charset="0"/>
              </a:rPr>
              <a:t>lo scrittore vede i rapporti tra gli   </a:t>
            </a:r>
          </a:p>
          <a:p>
            <a:r>
              <a:rPr lang="it-IT" sz="2400" dirty="0">
                <a:latin typeface="Garamond" panose="02020404030301010803" pitchFamily="18" charset="0"/>
              </a:rPr>
              <a:t> </a:t>
            </a:r>
            <a:r>
              <a:rPr lang="it-IT" sz="2400" dirty="0" smtClean="0">
                <a:latin typeface="Garamond" panose="02020404030301010803" pitchFamily="18" charset="0"/>
              </a:rPr>
              <a:t>    uomini nel loro mutare</a:t>
            </a:r>
          </a:p>
          <a:p>
            <a:r>
              <a:rPr lang="it-IT" sz="2400" dirty="0" smtClean="0">
                <a:latin typeface="Garamond" panose="02020404030301010803" pitchFamily="18" charset="0"/>
              </a:rPr>
              <a:t>una sola grande narrativa epica</a:t>
            </a:r>
            <a:br>
              <a:rPr lang="it-IT" sz="2400" dirty="0" smtClean="0">
                <a:latin typeface="Garamond" panose="02020404030301010803" pitchFamily="18" charset="0"/>
              </a:rPr>
            </a:br>
            <a:r>
              <a:rPr lang="it-IT" sz="2400" dirty="0" smtClean="0">
                <a:latin typeface="Garamond" panose="02020404030301010803" pitchFamily="18" charset="0"/>
              </a:rPr>
              <a:t>     popolare</a:t>
            </a:r>
          </a:p>
          <a:p>
            <a:endParaRPr lang="it-IT" sz="2400" dirty="0">
              <a:latin typeface="Garamond" panose="02020404030301010803" pitchFamily="18" charset="0"/>
            </a:endParaRPr>
          </a:p>
          <a:p>
            <a:r>
              <a:rPr lang="it-IT" sz="2400" dirty="0" smtClean="0">
                <a:latin typeface="Garamond" panose="02020404030301010803" pitchFamily="18" charset="0"/>
              </a:rPr>
              <a:t>«L’intima poesia della vita è la poesia degli uomini che lottano»*</a:t>
            </a:r>
          </a:p>
          <a:p>
            <a:endParaRPr lang="it-IT" dirty="0" smtClean="0"/>
          </a:p>
          <a:p>
            <a:endParaRPr lang="it-IT" dirty="0"/>
          </a:p>
        </p:txBody>
      </p:sp>
    </p:spTree>
    <p:extLst>
      <p:ext uri="{BB962C8B-B14F-4D97-AF65-F5344CB8AC3E}">
        <p14:creationId xmlns:p14="http://schemas.microsoft.com/office/powerpoint/2010/main" val="1829889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252" y="188640"/>
            <a:ext cx="4183716" cy="6740307"/>
          </a:xfrm>
          <a:prstGeom prst="rect">
            <a:avLst/>
          </a:prstGeom>
          <a:noFill/>
        </p:spPr>
        <p:txBody>
          <a:bodyPr wrap="square" rtlCol="0">
            <a:spAutoFit/>
          </a:bodyPr>
          <a:lstStyle/>
          <a:p>
            <a:r>
              <a:rPr lang="it-IT" sz="2400" dirty="0" smtClean="0">
                <a:latin typeface="Garamond" panose="02020404030301010803" pitchFamily="18" charset="0"/>
              </a:rPr>
              <a:t>IV</a:t>
            </a:r>
          </a:p>
          <a:p>
            <a:r>
              <a:rPr lang="it-IT" sz="2400" dirty="0" smtClean="0">
                <a:latin typeface="Garamond" panose="02020404030301010803" pitchFamily="18" charset="0"/>
              </a:rPr>
              <a:t>LE FORME</a:t>
            </a:r>
          </a:p>
          <a:p>
            <a:r>
              <a:rPr lang="it-IT" sz="2400" dirty="0" smtClean="0">
                <a:latin typeface="Garamond" panose="02020404030301010803" pitchFamily="18" charset="0"/>
              </a:rPr>
              <a:t>DELLA DESCRIZIONE</a:t>
            </a:r>
          </a:p>
          <a:p>
            <a:endParaRPr lang="it-IT" sz="2400" dirty="0" smtClean="0">
              <a:latin typeface="Garamond" panose="02020404030301010803" pitchFamily="18" charset="0"/>
            </a:endParaRPr>
          </a:p>
          <a:p>
            <a:r>
              <a:rPr lang="it-IT" sz="2400" dirty="0" smtClean="0">
                <a:latin typeface="Garamond" panose="02020404030301010803" pitchFamily="18" charset="0"/>
              </a:rPr>
              <a:t>«la descrizione livella ogni cosa»</a:t>
            </a:r>
          </a:p>
          <a:p>
            <a:r>
              <a:rPr lang="it-IT" sz="2400" dirty="0" smtClean="0">
                <a:latin typeface="Garamond" panose="02020404030301010803" pitchFamily="18" charset="0"/>
              </a:rPr>
              <a:t>tempo: presente (tutto è uguale)</a:t>
            </a:r>
            <a:br>
              <a:rPr lang="it-IT" sz="2400" dirty="0" smtClean="0">
                <a:latin typeface="Garamond" panose="02020404030301010803" pitchFamily="18" charset="0"/>
              </a:rPr>
            </a:br>
            <a:r>
              <a:rPr lang="it-IT" sz="2400" dirty="0" smtClean="0">
                <a:latin typeface="Garamond" panose="02020404030301010803" pitchFamily="18" charset="0"/>
              </a:rPr>
              <a:t>gerarchizzazione: assente o falsa</a:t>
            </a:r>
          </a:p>
          <a:p>
            <a:r>
              <a:rPr lang="it-IT" sz="2400" dirty="0">
                <a:latin typeface="Garamond" panose="02020404030301010803" pitchFamily="18" charset="0"/>
              </a:rPr>
              <a:t>	</a:t>
            </a:r>
            <a:r>
              <a:rPr lang="it-IT" sz="2400" dirty="0" smtClean="0">
                <a:latin typeface="Garamond" panose="02020404030301010803" pitchFamily="18" charset="0"/>
              </a:rPr>
              <a:t>(ricorso al simbolismo)</a:t>
            </a:r>
          </a:p>
          <a:p>
            <a:r>
              <a:rPr lang="it-IT" sz="2400" dirty="0" smtClean="0">
                <a:latin typeface="Garamond" panose="02020404030301010803" pitchFamily="18" charset="0"/>
              </a:rPr>
              <a:t>particolari: autonomizzati</a:t>
            </a:r>
          </a:p>
          <a:p>
            <a:r>
              <a:rPr lang="it-IT" sz="2400" dirty="0" err="1" smtClean="0">
                <a:latin typeface="Garamond" panose="02020404030301010803" pitchFamily="18" charset="0"/>
              </a:rPr>
              <a:t>focalizz</a:t>
            </a:r>
            <a:r>
              <a:rPr lang="it-IT" sz="2400" dirty="0" smtClean="0">
                <a:latin typeface="Garamond" panose="02020404030301010803" pitchFamily="18" charset="0"/>
              </a:rPr>
              <a:t>.: soggettiva o </a:t>
            </a:r>
            <a:r>
              <a:rPr lang="it-IT" sz="2400" dirty="0" err="1" smtClean="0">
                <a:latin typeface="Garamond" panose="02020404030301010803" pitchFamily="18" charset="0"/>
              </a:rPr>
              <a:t>caleidosc</a:t>
            </a:r>
            <a:r>
              <a:rPr lang="it-IT" sz="2400" dirty="0" smtClean="0">
                <a:latin typeface="Garamond" panose="02020404030301010803" pitchFamily="18" charset="0"/>
              </a:rPr>
              <a:t>.</a:t>
            </a:r>
          </a:p>
          <a:p>
            <a:r>
              <a:rPr lang="it-IT" sz="2400" dirty="0" smtClean="0">
                <a:latin typeface="Garamond" panose="02020404030301010803" pitchFamily="18" charset="0"/>
              </a:rPr>
              <a:t>tutto è staccato e superfluo:</a:t>
            </a:r>
          </a:p>
          <a:p>
            <a:r>
              <a:rPr lang="it-IT" sz="2400" dirty="0">
                <a:latin typeface="Garamond" panose="02020404030301010803" pitchFamily="18" charset="0"/>
              </a:rPr>
              <a:t>	</a:t>
            </a:r>
            <a:r>
              <a:rPr lang="it-IT" sz="2400" dirty="0" smtClean="0">
                <a:latin typeface="Garamond" panose="02020404030301010803" pitchFamily="18" charset="0"/>
              </a:rPr>
              <a:t>alienazione moderna</a:t>
            </a:r>
          </a:p>
          <a:p>
            <a:r>
              <a:rPr lang="it-IT" sz="2400" dirty="0" smtClean="0">
                <a:latin typeface="Garamond" panose="02020404030301010803" pitchFamily="18" charset="0"/>
              </a:rPr>
              <a:t>falsa oggettività (sociologismo)</a:t>
            </a:r>
            <a:br>
              <a:rPr lang="it-IT" sz="2400" dirty="0" smtClean="0">
                <a:latin typeface="Garamond" panose="02020404030301010803" pitchFamily="18" charset="0"/>
              </a:rPr>
            </a:br>
            <a:r>
              <a:rPr lang="it-IT" sz="2400" dirty="0" smtClean="0">
                <a:latin typeface="Garamond" panose="02020404030301010803" pitchFamily="18" charset="0"/>
              </a:rPr>
              <a:t>falsa soggettività (psicologismo)</a:t>
            </a:r>
          </a:p>
          <a:p>
            <a:endParaRPr lang="it-IT" sz="2400" dirty="0" smtClean="0">
              <a:latin typeface="Garamond" panose="02020404030301010803" pitchFamily="18" charset="0"/>
            </a:endParaRPr>
          </a:p>
          <a:p>
            <a:r>
              <a:rPr lang="it-IT" sz="2400" dirty="0" smtClean="0">
                <a:latin typeface="Garamond" panose="02020404030301010803" pitchFamily="18" charset="0"/>
              </a:rPr>
              <a:t>«la descrizione abbassa gli uomini</a:t>
            </a:r>
          </a:p>
          <a:p>
            <a:r>
              <a:rPr lang="it-IT" sz="2400" dirty="0">
                <a:latin typeface="Garamond" panose="02020404030301010803" pitchFamily="18" charset="0"/>
              </a:rPr>
              <a:t> </a:t>
            </a:r>
            <a:r>
              <a:rPr lang="it-IT" sz="2400" dirty="0" smtClean="0">
                <a:latin typeface="Garamond" panose="02020404030301010803" pitchFamily="18" charset="0"/>
              </a:rPr>
              <a:t>   al livello delle cose inanimate»</a:t>
            </a:r>
            <a:endParaRPr lang="it-IT" sz="2000" dirty="0">
              <a:latin typeface="Garamond" panose="02020404030301010803" pitchFamily="18" charset="0"/>
            </a:endParaRPr>
          </a:p>
          <a:p>
            <a:r>
              <a:rPr lang="it-IT" sz="2400" dirty="0" smtClean="0">
                <a:latin typeface="Garamond" panose="02020404030301010803" pitchFamily="18" charset="0"/>
              </a:rPr>
              <a:t>metodo moderno (</a:t>
            </a:r>
            <a:r>
              <a:rPr lang="it-IT" sz="2400" dirty="0" err="1" smtClean="0">
                <a:latin typeface="Garamond" panose="02020404030301010803" pitchFamily="18" charset="0"/>
              </a:rPr>
              <a:t>Dos</a:t>
            </a:r>
            <a:r>
              <a:rPr lang="it-IT" sz="2400" dirty="0" smtClean="0">
                <a:latin typeface="Garamond" panose="02020404030301010803" pitchFamily="18" charset="0"/>
              </a:rPr>
              <a:t> </a:t>
            </a:r>
            <a:r>
              <a:rPr lang="it-IT" sz="2400" dirty="0" err="1" smtClean="0">
                <a:latin typeface="Garamond" panose="02020404030301010803" pitchFamily="18" charset="0"/>
              </a:rPr>
              <a:t>Passos</a:t>
            </a:r>
            <a:r>
              <a:rPr lang="it-IT" sz="2400" dirty="0" smtClean="0">
                <a:latin typeface="Garamond" panose="02020404030301010803" pitchFamily="18" charset="0"/>
              </a:rPr>
              <a:t>)</a:t>
            </a:r>
            <a:endParaRPr lang="it-IT" dirty="0"/>
          </a:p>
        </p:txBody>
      </p:sp>
      <p:sp>
        <p:nvSpPr>
          <p:cNvPr id="3" name="CasellaDiTesto 2"/>
          <p:cNvSpPr txBox="1"/>
          <p:nvPr/>
        </p:nvSpPr>
        <p:spPr>
          <a:xfrm>
            <a:off x="4283968" y="193054"/>
            <a:ext cx="4312096" cy="7571303"/>
          </a:xfrm>
          <a:prstGeom prst="rect">
            <a:avLst/>
          </a:prstGeom>
          <a:noFill/>
        </p:spPr>
        <p:txBody>
          <a:bodyPr wrap="square" rtlCol="0">
            <a:spAutoFit/>
          </a:bodyPr>
          <a:lstStyle/>
          <a:p>
            <a:r>
              <a:rPr lang="it-IT" sz="2400" dirty="0" smtClean="0">
                <a:latin typeface="Garamond" panose="02020404030301010803" pitchFamily="18" charset="0"/>
              </a:rPr>
              <a:t>IV</a:t>
            </a:r>
          </a:p>
          <a:p>
            <a:r>
              <a:rPr lang="it-IT" sz="2400" dirty="0" smtClean="0">
                <a:latin typeface="Garamond" panose="02020404030301010803" pitchFamily="18" charset="0"/>
              </a:rPr>
              <a:t>LE FORME </a:t>
            </a:r>
            <a:br>
              <a:rPr lang="it-IT" sz="2400" dirty="0" smtClean="0">
                <a:latin typeface="Garamond" panose="02020404030301010803" pitchFamily="18" charset="0"/>
              </a:rPr>
            </a:br>
            <a:r>
              <a:rPr lang="it-IT" sz="2400" dirty="0" smtClean="0">
                <a:latin typeface="Garamond" panose="02020404030301010803" pitchFamily="18" charset="0"/>
              </a:rPr>
              <a:t>DELLA NARRAZIONE</a:t>
            </a:r>
          </a:p>
          <a:p>
            <a:endParaRPr lang="it-IT" sz="2400" dirty="0">
              <a:latin typeface="Garamond" panose="02020404030301010803" pitchFamily="18" charset="0"/>
            </a:endParaRPr>
          </a:p>
          <a:p>
            <a:r>
              <a:rPr lang="it-IT" sz="2400" dirty="0" smtClean="0">
                <a:latin typeface="Garamond" panose="02020404030301010803" pitchFamily="18" charset="0"/>
              </a:rPr>
              <a:t>«il racconto distingue e raggruppa»</a:t>
            </a:r>
          </a:p>
          <a:p>
            <a:r>
              <a:rPr lang="it-IT" sz="2400" dirty="0" smtClean="0">
                <a:latin typeface="Garamond" panose="02020404030301010803" pitchFamily="18" charset="0"/>
              </a:rPr>
              <a:t>tempo: pass. (si sceglie 	l’essenziale)</a:t>
            </a:r>
          </a:p>
          <a:p>
            <a:r>
              <a:rPr lang="it-IT" sz="2400" dirty="0" smtClean="0">
                <a:latin typeface="Garamond" panose="02020404030301010803" pitchFamily="18" charset="0"/>
              </a:rPr>
              <a:t>gerarchizzazione: epica (rispecchia 	il movimento della Storia)</a:t>
            </a:r>
          </a:p>
          <a:p>
            <a:r>
              <a:rPr lang="it-IT" sz="2400" dirty="0" smtClean="0">
                <a:latin typeface="Garamond" panose="02020404030301010803" pitchFamily="18" charset="0"/>
              </a:rPr>
              <a:t>particolari: funzionalizzati</a:t>
            </a:r>
          </a:p>
          <a:p>
            <a:r>
              <a:rPr lang="it-IT" sz="2400" dirty="0" smtClean="0">
                <a:latin typeface="Garamond" panose="02020404030301010803" pitchFamily="18" charset="0"/>
              </a:rPr>
              <a:t>focalizzazione: onnisciente</a:t>
            </a:r>
          </a:p>
          <a:p>
            <a:r>
              <a:rPr lang="it-IT" sz="2400" dirty="0" smtClean="0">
                <a:latin typeface="Garamond" panose="02020404030301010803" pitchFamily="18" charset="0"/>
              </a:rPr>
              <a:t>tutto è connesso e necessario:</a:t>
            </a:r>
          </a:p>
          <a:p>
            <a:r>
              <a:rPr lang="it-IT" sz="2400" dirty="0">
                <a:latin typeface="Garamond" panose="02020404030301010803" pitchFamily="18" charset="0"/>
              </a:rPr>
              <a:t>	</a:t>
            </a:r>
            <a:r>
              <a:rPr lang="it-IT" sz="2400" dirty="0" smtClean="0">
                <a:latin typeface="Garamond" panose="02020404030301010803" pitchFamily="18" charset="0"/>
              </a:rPr>
              <a:t>epica comunitaria</a:t>
            </a:r>
            <a:endParaRPr lang="it-IT" sz="2400" dirty="0">
              <a:latin typeface="Garamond" panose="02020404030301010803" pitchFamily="18" charset="0"/>
            </a:endParaRPr>
          </a:p>
          <a:p>
            <a:r>
              <a:rPr lang="it-IT" sz="2400" dirty="0" smtClean="0">
                <a:latin typeface="Garamond" panose="02020404030301010803" pitchFamily="18" charset="0"/>
              </a:rPr>
              <a:t>vera oggettività (epica)</a:t>
            </a:r>
          </a:p>
          <a:p>
            <a:r>
              <a:rPr lang="it-IT" sz="2400" dirty="0" smtClean="0">
                <a:latin typeface="Garamond" panose="02020404030301010803" pitchFamily="18" charset="0"/>
              </a:rPr>
              <a:t>vera soggettività (epica)</a:t>
            </a:r>
          </a:p>
          <a:p>
            <a:endParaRPr lang="it-IT" sz="2400" dirty="0">
              <a:latin typeface="Garamond" panose="02020404030301010803" pitchFamily="18" charset="0"/>
            </a:endParaRPr>
          </a:p>
          <a:p>
            <a:r>
              <a:rPr lang="it-IT" sz="2400" dirty="0" smtClean="0">
                <a:latin typeface="Garamond" panose="02020404030301010803" pitchFamily="18" charset="0"/>
              </a:rPr>
              <a:t>«la narrazione anima le cose   </a:t>
            </a:r>
          </a:p>
          <a:p>
            <a:r>
              <a:rPr lang="it-IT" sz="2400" dirty="0">
                <a:latin typeface="Garamond" panose="02020404030301010803" pitchFamily="18" charset="0"/>
              </a:rPr>
              <a:t> </a:t>
            </a:r>
            <a:r>
              <a:rPr lang="it-IT" sz="2400" dirty="0" smtClean="0">
                <a:latin typeface="Garamond" panose="02020404030301010803" pitchFamily="18" charset="0"/>
              </a:rPr>
              <a:t>    riferendole agli uomini»</a:t>
            </a:r>
          </a:p>
          <a:p>
            <a:r>
              <a:rPr lang="it-IT" sz="2400" dirty="0" smtClean="0">
                <a:latin typeface="Garamond" panose="02020404030301010803" pitchFamily="18" charset="0"/>
              </a:rPr>
              <a:t>metodo classico (Dickens)*</a:t>
            </a:r>
            <a:endParaRPr lang="it-IT" dirty="0" smtClean="0"/>
          </a:p>
          <a:p>
            <a:endParaRPr lang="it-IT" dirty="0"/>
          </a:p>
          <a:p>
            <a:endParaRPr lang="it-IT" dirty="0" smtClean="0"/>
          </a:p>
          <a:p>
            <a:endParaRPr lang="it-IT" dirty="0" smtClean="0"/>
          </a:p>
        </p:txBody>
      </p:sp>
    </p:spTree>
    <p:extLst>
      <p:ext uri="{BB962C8B-B14F-4D97-AF65-F5344CB8AC3E}">
        <p14:creationId xmlns:p14="http://schemas.microsoft.com/office/powerpoint/2010/main" val="2046867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252" y="188640"/>
            <a:ext cx="4183716" cy="4893647"/>
          </a:xfrm>
          <a:prstGeom prst="rect">
            <a:avLst/>
          </a:prstGeom>
          <a:noFill/>
        </p:spPr>
        <p:txBody>
          <a:bodyPr wrap="square" rtlCol="0">
            <a:spAutoFit/>
          </a:bodyPr>
          <a:lstStyle/>
          <a:p>
            <a:r>
              <a:rPr lang="it-IT" sz="2400" dirty="0" smtClean="0">
                <a:latin typeface="Garamond" panose="02020404030301010803" pitchFamily="18" charset="0"/>
              </a:rPr>
              <a:t>V</a:t>
            </a:r>
          </a:p>
          <a:p>
            <a:r>
              <a:rPr lang="it-IT" sz="2400" dirty="0" smtClean="0">
                <a:latin typeface="Garamond" panose="02020404030301010803" pitchFamily="18" charset="0"/>
              </a:rPr>
              <a:t>LA POESIA DELLE COSE</a:t>
            </a:r>
          </a:p>
          <a:p>
            <a:endParaRPr lang="it-IT" sz="2400" dirty="0" smtClean="0">
              <a:latin typeface="Garamond" panose="02020404030301010803" pitchFamily="18" charset="0"/>
            </a:endParaRPr>
          </a:p>
          <a:p>
            <a:r>
              <a:rPr lang="it-IT" sz="2400" dirty="0">
                <a:latin typeface="Garamond" panose="02020404030301010803" pitchFamily="18" charset="0"/>
              </a:rPr>
              <a:t>il metodo descrittivo è </a:t>
            </a:r>
            <a:r>
              <a:rPr lang="it-IT" sz="2400" dirty="0" smtClean="0">
                <a:latin typeface="Garamond" panose="02020404030301010803" pitchFamily="18" charset="0"/>
              </a:rPr>
              <a:t>inumano</a:t>
            </a:r>
          </a:p>
          <a:p>
            <a:endParaRPr lang="it-IT" sz="2400" dirty="0">
              <a:latin typeface="Garamond" panose="02020404030301010803" pitchFamily="18" charset="0"/>
            </a:endParaRPr>
          </a:p>
          <a:p>
            <a:r>
              <a:rPr lang="it-IT" sz="2400" dirty="0" smtClean="0">
                <a:latin typeface="Garamond" panose="02020404030301010803" pitchFamily="18" charset="0"/>
              </a:rPr>
              <a:t>la «poesia delle cose» non esiste (cfr. la descrizione zoliana p. 300)</a:t>
            </a:r>
          </a:p>
          <a:p>
            <a:endParaRPr lang="it-IT" sz="2400" dirty="0" smtClean="0">
              <a:latin typeface="Garamond" panose="02020404030301010803" pitchFamily="18" charset="0"/>
            </a:endParaRPr>
          </a:p>
          <a:p>
            <a:endParaRPr lang="it-IT" sz="2400" dirty="0">
              <a:latin typeface="Garamond" panose="02020404030301010803" pitchFamily="18" charset="0"/>
            </a:endParaRPr>
          </a:p>
          <a:p>
            <a:endParaRPr lang="it-IT" sz="2400" dirty="0">
              <a:latin typeface="Garamond" panose="02020404030301010803" pitchFamily="18" charset="0"/>
            </a:endParaRPr>
          </a:p>
          <a:p>
            <a:r>
              <a:rPr lang="it-IT" sz="2400" dirty="0" smtClean="0">
                <a:latin typeface="Garamond" panose="02020404030301010803" pitchFamily="18" charset="0"/>
              </a:rPr>
              <a:t>anche i corpi sono descritti come 	nature morte</a:t>
            </a:r>
          </a:p>
          <a:p>
            <a:endParaRPr lang="it-IT" sz="2400" dirty="0">
              <a:latin typeface="Garamond" panose="02020404030301010803" pitchFamily="18" charset="0"/>
            </a:endParaRPr>
          </a:p>
        </p:txBody>
      </p:sp>
      <p:sp>
        <p:nvSpPr>
          <p:cNvPr id="3" name="CasellaDiTesto 2"/>
          <p:cNvSpPr txBox="1"/>
          <p:nvPr/>
        </p:nvSpPr>
        <p:spPr>
          <a:xfrm>
            <a:off x="4467703" y="188640"/>
            <a:ext cx="4183716" cy="5632311"/>
          </a:xfrm>
          <a:prstGeom prst="rect">
            <a:avLst/>
          </a:prstGeom>
          <a:noFill/>
        </p:spPr>
        <p:txBody>
          <a:bodyPr wrap="square" rtlCol="0">
            <a:spAutoFit/>
          </a:bodyPr>
          <a:lstStyle/>
          <a:p>
            <a:r>
              <a:rPr lang="it-IT" sz="2400" dirty="0" smtClean="0">
                <a:latin typeface="Garamond" panose="02020404030301010803" pitchFamily="18" charset="0"/>
              </a:rPr>
              <a:t>V</a:t>
            </a:r>
          </a:p>
          <a:p>
            <a:r>
              <a:rPr lang="it-IT" sz="2400" dirty="0" smtClean="0">
                <a:latin typeface="Garamond" panose="02020404030301010803" pitchFamily="18" charset="0"/>
              </a:rPr>
              <a:t>LA POESIA DELLA VITA</a:t>
            </a:r>
          </a:p>
          <a:p>
            <a:endParaRPr lang="it-IT" sz="2400" dirty="0" smtClean="0">
              <a:latin typeface="Garamond" panose="02020404030301010803" pitchFamily="18" charset="0"/>
            </a:endParaRPr>
          </a:p>
          <a:p>
            <a:r>
              <a:rPr lang="it-IT" sz="2400" dirty="0" smtClean="0">
                <a:latin typeface="Garamond" panose="02020404030301010803" pitchFamily="18" charset="0"/>
              </a:rPr>
              <a:t>il metodo epico è umanistico</a:t>
            </a:r>
          </a:p>
          <a:p>
            <a:endParaRPr lang="it-IT" sz="2400" dirty="0">
              <a:latin typeface="Garamond" panose="02020404030301010803" pitchFamily="18" charset="0"/>
            </a:endParaRPr>
          </a:p>
          <a:p>
            <a:r>
              <a:rPr lang="it-IT" sz="2400" dirty="0" smtClean="0">
                <a:latin typeface="Garamond" panose="02020404030301010803" pitchFamily="18" charset="0"/>
              </a:rPr>
              <a:t>«le cose vivono poeticamente solo in quanto stanno in rapporto con le vicende umane» </a:t>
            </a:r>
            <a:br>
              <a:rPr lang="it-IT" sz="2400" dirty="0" smtClean="0">
                <a:latin typeface="Garamond" panose="02020404030301010803" pitchFamily="18" charset="0"/>
              </a:rPr>
            </a:br>
            <a:r>
              <a:rPr lang="it-IT" sz="2400" dirty="0" smtClean="0">
                <a:latin typeface="Garamond" panose="02020404030301010803" pitchFamily="18" charset="0"/>
              </a:rPr>
              <a:t>(cfr. il </a:t>
            </a:r>
            <a:r>
              <a:rPr lang="it-IT" sz="2400" i="1" dirty="0" smtClean="0">
                <a:latin typeface="Garamond" panose="02020404030301010803" pitchFamily="18" charset="0"/>
              </a:rPr>
              <a:t>Laocoonte </a:t>
            </a:r>
            <a:r>
              <a:rPr lang="it-IT" sz="2400" dirty="0" smtClean="0">
                <a:latin typeface="Garamond" panose="02020404030301010803" pitchFamily="18" charset="0"/>
              </a:rPr>
              <a:t>di Lessing)*</a:t>
            </a:r>
          </a:p>
          <a:p>
            <a:endParaRPr lang="it-IT" sz="2400" dirty="0">
              <a:latin typeface="Garamond" panose="02020404030301010803" pitchFamily="18" charset="0"/>
            </a:endParaRPr>
          </a:p>
          <a:p>
            <a:r>
              <a:rPr lang="it-IT" sz="2400" dirty="0" smtClean="0">
                <a:latin typeface="Garamond" panose="02020404030301010803" pitchFamily="18" charset="0"/>
              </a:rPr>
              <a:t>anche la bellezza è relazionale</a:t>
            </a:r>
          </a:p>
          <a:p>
            <a:r>
              <a:rPr lang="it-IT" sz="2400" dirty="0" smtClean="0">
                <a:latin typeface="Garamond" panose="02020404030301010803" pitchFamily="18" charset="0"/>
              </a:rPr>
              <a:t>	(cfr. </a:t>
            </a:r>
            <a:r>
              <a:rPr lang="it-IT" sz="2400" i="1" dirty="0" smtClean="0">
                <a:latin typeface="Garamond" panose="02020404030301010803" pitchFamily="18" charset="0"/>
              </a:rPr>
              <a:t>Anna Karenina</a:t>
            </a:r>
            <a:r>
              <a:rPr lang="it-IT" sz="2400" dirty="0" smtClean="0">
                <a:latin typeface="Garamond" panose="02020404030301010803" pitchFamily="18" charset="0"/>
              </a:rPr>
              <a:t>)</a:t>
            </a:r>
          </a:p>
          <a:p>
            <a:endParaRPr lang="it-IT" sz="2400" dirty="0" smtClean="0">
              <a:latin typeface="Garamond" panose="02020404030301010803" pitchFamily="18" charset="0"/>
            </a:endParaRPr>
          </a:p>
          <a:p>
            <a:r>
              <a:rPr lang="it-IT" sz="2400" dirty="0" smtClean="0">
                <a:latin typeface="Garamond" panose="02020404030301010803" pitchFamily="18" charset="0"/>
              </a:rPr>
              <a:t>&gt; il </a:t>
            </a:r>
            <a:r>
              <a:rPr lang="it-IT" sz="2400" i="1" dirty="0" err="1" smtClean="0">
                <a:latin typeface="Garamond" panose="02020404030301010803" pitchFamily="18" charset="0"/>
              </a:rPr>
              <a:t>Lenz</a:t>
            </a:r>
            <a:r>
              <a:rPr lang="it-IT" sz="2400" i="1" dirty="0" smtClean="0">
                <a:latin typeface="Garamond" panose="02020404030301010803" pitchFamily="18" charset="0"/>
              </a:rPr>
              <a:t> </a:t>
            </a:r>
            <a:r>
              <a:rPr lang="it-IT" sz="2400" dirty="0" smtClean="0">
                <a:latin typeface="Garamond" panose="02020404030301010803" pitchFamily="18" charset="0"/>
              </a:rPr>
              <a:t>come narrazione epica</a:t>
            </a:r>
          </a:p>
          <a:p>
            <a:endParaRPr lang="it-IT" sz="2400" dirty="0">
              <a:latin typeface="Garamond" panose="02020404030301010803" pitchFamily="18" charset="0"/>
            </a:endParaRPr>
          </a:p>
        </p:txBody>
      </p:sp>
    </p:spTree>
    <p:extLst>
      <p:ext uri="{BB962C8B-B14F-4D97-AF65-F5344CB8AC3E}">
        <p14:creationId xmlns:p14="http://schemas.microsoft.com/office/powerpoint/2010/main" val="380069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1274" y="332656"/>
            <a:ext cx="8568952" cy="6063198"/>
          </a:xfrm>
          <a:prstGeom prst="rect">
            <a:avLst/>
          </a:prstGeom>
        </p:spPr>
        <p:txBody>
          <a:bodyPr wrap="square">
            <a:spAutoFit/>
          </a:bodyPr>
          <a:lstStyle/>
          <a:p>
            <a:pPr algn="ctr"/>
            <a:r>
              <a:rPr lang="it-IT" sz="2800" b="1" dirty="0" smtClean="0">
                <a:latin typeface="Garamond" panose="02020404030301010803" pitchFamily="18" charset="0"/>
              </a:rPr>
              <a:t>Dalla guerra alla riunificazione</a:t>
            </a:r>
            <a:r>
              <a:rPr lang="it-IT" sz="2400" dirty="0" smtClean="0">
                <a:latin typeface="Garamond" panose="02020404030301010803" pitchFamily="18" charset="0"/>
              </a:rPr>
              <a:t> </a:t>
            </a:r>
            <a:endParaRPr lang="it-IT" sz="2400" dirty="0">
              <a:latin typeface="Garamond" panose="02020404030301010803" pitchFamily="18" charset="0"/>
            </a:endParaRPr>
          </a:p>
          <a:p>
            <a:endParaRPr lang="it-IT" sz="2400" dirty="0" smtClean="0">
              <a:latin typeface="Garamond" panose="02020404030301010803" pitchFamily="18" charset="0"/>
            </a:endParaRPr>
          </a:p>
          <a:p>
            <a:r>
              <a:rPr lang="it-IT" sz="2400" b="1" dirty="0" smtClean="0">
                <a:solidFill>
                  <a:srgbClr val="00B050"/>
                </a:solidFill>
                <a:latin typeface="Garamond" panose="02020404030301010803" pitchFamily="18" charset="0"/>
              </a:rPr>
              <a:t>1920-1933</a:t>
            </a:r>
            <a:r>
              <a:rPr lang="it-IT" sz="2400" dirty="0" smtClean="0">
                <a:solidFill>
                  <a:srgbClr val="00B050"/>
                </a:solidFill>
                <a:latin typeface="Garamond" panose="02020404030301010803" pitchFamily="18" charset="0"/>
              </a:rPr>
              <a:t>: </a:t>
            </a:r>
            <a:r>
              <a:rPr lang="it-IT" sz="2400" i="1" dirty="0" err="1" smtClean="0">
                <a:solidFill>
                  <a:srgbClr val="00B050"/>
                </a:solidFill>
                <a:latin typeface="Garamond" panose="02020404030301010803" pitchFamily="18" charset="0"/>
              </a:rPr>
              <a:t>Neue</a:t>
            </a:r>
            <a:r>
              <a:rPr lang="it-IT" sz="2400" i="1" dirty="0" smtClean="0">
                <a:solidFill>
                  <a:srgbClr val="00B050"/>
                </a:solidFill>
                <a:latin typeface="Garamond" panose="02020404030301010803" pitchFamily="18" charset="0"/>
              </a:rPr>
              <a:t> </a:t>
            </a:r>
            <a:r>
              <a:rPr lang="it-IT" sz="2400" i="1" dirty="0" err="1" smtClean="0">
                <a:solidFill>
                  <a:srgbClr val="00B050"/>
                </a:solidFill>
                <a:latin typeface="Garamond" panose="02020404030301010803" pitchFamily="18" charset="0"/>
              </a:rPr>
              <a:t>Sachlichkeit</a:t>
            </a:r>
            <a:endParaRPr lang="de-DE" sz="2400" b="1" dirty="0" smtClean="0">
              <a:solidFill>
                <a:srgbClr val="0070C0"/>
              </a:solidFill>
              <a:latin typeface="Garamond" panose="02020404030301010803" pitchFamily="18" charset="0"/>
            </a:endParaRPr>
          </a:p>
          <a:p>
            <a:r>
              <a:rPr lang="de-DE" sz="2400" b="1" dirty="0" smtClean="0">
                <a:solidFill>
                  <a:srgbClr val="0070C0"/>
                </a:solidFill>
                <a:latin typeface="Garamond" panose="02020404030301010803" pitchFamily="18" charset="0"/>
              </a:rPr>
              <a:t>1928</a:t>
            </a:r>
            <a:r>
              <a:rPr lang="de-DE" sz="2400" dirty="0" smtClean="0">
                <a:solidFill>
                  <a:srgbClr val="0070C0"/>
                </a:solidFill>
                <a:latin typeface="Garamond" panose="02020404030301010803" pitchFamily="18" charset="0"/>
              </a:rPr>
              <a:t>: Bertolt Brecht, </a:t>
            </a:r>
            <a:r>
              <a:rPr lang="de-DE" sz="2400" i="1" dirty="0" smtClean="0">
                <a:solidFill>
                  <a:srgbClr val="0070C0"/>
                </a:solidFill>
                <a:latin typeface="Garamond" panose="02020404030301010803" pitchFamily="18" charset="0"/>
              </a:rPr>
              <a:t>Die Dreigroschenoper</a:t>
            </a:r>
            <a:endParaRPr lang="de-DE" sz="2400" dirty="0" smtClean="0">
              <a:solidFill>
                <a:srgbClr val="0070C0"/>
              </a:solidFill>
              <a:latin typeface="Garamond" panose="02020404030301010803" pitchFamily="18" charset="0"/>
            </a:endParaRPr>
          </a:p>
          <a:p>
            <a:r>
              <a:rPr lang="de-DE" sz="2400" b="1" dirty="0" smtClean="0">
                <a:solidFill>
                  <a:srgbClr val="0070C0"/>
                </a:solidFill>
                <a:latin typeface="Garamond" panose="02020404030301010803" pitchFamily="18" charset="0"/>
              </a:rPr>
              <a:t>1929</a:t>
            </a:r>
            <a:r>
              <a:rPr lang="de-DE" sz="2400" dirty="0">
                <a:solidFill>
                  <a:srgbClr val="0070C0"/>
                </a:solidFill>
                <a:latin typeface="Garamond" panose="02020404030301010803" pitchFamily="18" charset="0"/>
              </a:rPr>
              <a:t>: Alfred Döblin, </a:t>
            </a:r>
            <a:r>
              <a:rPr lang="de-DE" sz="2400" i="1" dirty="0">
                <a:solidFill>
                  <a:srgbClr val="0070C0"/>
                </a:solidFill>
                <a:latin typeface="Garamond" panose="02020404030301010803" pitchFamily="18" charset="0"/>
              </a:rPr>
              <a:t>Berlin, Alexanderplatz</a:t>
            </a:r>
            <a:endParaRPr lang="it-IT" sz="2400" dirty="0">
              <a:solidFill>
                <a:srgbClr val="0070C0"/>
              </a:solidFill>
              <a:latin typeface="Garamond" panose="02020404030301010803" pitchFamily="18" charset="0"/>
            </a:endParaRPr>
          </a:p>
          <a:p>
            <a:r>
              <a:rPr lang="de-DE" sz="2400" b="1" dirty="0">
                <a:solidFill>
                  <a:srgbClr val="0070C0"/>
                </a:solidFill>
                <a:latin typeface="Garamond" panose="02020404030301010803" pitchFamily="18" charset="0"/>
              </a:rPr>
              <a:t>1930</a:t>
            </a:r>
            <a:r>
              <a:rPr lang="de-DE" sz="2400" dirty="0">
                <a:solidFill>
                  <a:srgbClr val="0070C0"/>
                </a:solidFill>
                <a:latin typeface="Garamond" panose="02020404030301010803" pitchFamily="18" charset="0"/>
              </a:rPr>
              <a:t>: Robert Musil, </a:t>
            </a:r>
            <a:r>
              <a:rPr lang="de-DE" sz="2400" i="1" dirty="0">
                <a:solidFill>
                  <a:srgbClr val="0070C0"/>
                </a:solidFill>
                <a:latin typeface="Garamond" panose="02020404030301010803" pitchFamily="18" charset="0"/>
              </a:rPr>
              <a:t>Der Mann ohne </a:t>
            </a:r>
            <a:r>
              <a:rPr lang="de-DE" sz="2400" i="1" dirty="0" smtClean="0">
                <a:solidFill>
                  <a:srgbClr val="0070C0"/>
                </a:solidFill>
                <a:latin typeface="Garamond" panose="02020404030301010803" pitchFamily="18" charset="0"/>
              </a:rPr>
              <a:t>Eigenschaften</a:t>
            </a:r>
          </a:p>
          <a:p>
            <a:r>
              <a:rPr lang="it-IT" sz="2400" b="1" dirty="0">
                <a:solidFill>
                  <a:srgbClr val="0070C0"/>
                </a:solidFill>
                <a:latin typeface="Garamond" panose="02020404030301010803" pitchFamily="18" charset="0"/>
              </a:rPr>
              <a:t>1931</a:t>
            </a:r>
            <a:r>
              <a:rPr lang="it-IT" sz="2400" dirty="0">
                <a:solidFill>
                  <a:srgbClr val="0070C0"/>
                </a:solidFill>
                <a:latin typeface="Garamond" panose="02020404030301010803" pitchFamily="18" charset="0"/>
              </a:rPr>
              <a:t>: Erich </a:t>
            </a:r>
            <a:r>
              <a:rPr lang="it-IT" sz="2400" dirty="0" err="1">
                <a:solidFill>
                  <a:srgbClr val="0070C0"/>
                </a:solidFill>
                <a:latin typeface="Garamond" panose="02020404030301010803" pitchFamily="18" charset="0"/>
              </a:rPr>
              <a:t>Kästner</a:t>
            </a:r>
            <a:r>
              <a:rPr lang="it-IT" sz="2400" dirty="0">
                <a:solidFill>
                  <a:srgbClr val="0070C0"/>
                </a:solidFill>
                <a:latin typeface="Garamond" panose="02020404030301010803" pitchFamily="18" charset="0"/>
              </a:rPr>
              <a:t>, </a:t>
            </a:r>
            <a:r>
              <a:rPr lang="it-IT" sz="2400" i="1" dirty="0">
                <a:solidFill>
                  <a:srgbClr val="0070C0"/>
                </a:solidFill>
                <a:latin typeface="Garamond" panose="02020404030301010803" pitchFamily="18" charset="0"/>
              </a:rPr>
              <a:t>Fabian</a:t>
            </a:r>
          </a:p>
          <a:p>
            <a:r>
              <a:rPr lang="it-IT" sz="2400" b="1" dirty="0">
                <a:solidFill>
                  <a:srgbClr val="FF0000"/>
                </a:solidFill>
                <a:latin typeface="Garamond" panose="02020404030301010803" pitchFamily="18" charset="0"/>
              </a:rPr>
              <a:t>1933-1945</a:t>
            </a:r>
            <a:r>
              <a:rPr lang="it-IT" sz="2400" dirty="0">
                <a:solidFill>
                  <a:srgbClr val="FF0000"/>
                </a:solidFill>
                <a:latin typeface="Garamond" panose="02020404030301010803" pitchFamily="18" charset="0"/>
              </a:rPr>
              <a:t>: Terzo </a:t>
            </a:r>
            <a:r>
              <a:rPr lang="it-IT" sz="2400" dirty="0" smtClean="0">
                <a:solidFill>
                  <a:srgbClr val="FF0000"/>
                </a:solidFill>
                <a:latin typeface="Garamond" panose="02020404030301010803" pitchFamily="18" charset="0"/>
              </a:rPr>
              <a:t>Reich</a:t>
            </a:r>
          </a:p>
          <a:p>
            <a:r>
              <a:rPr lang="it-IT" sz="2400" b="1" dirty="0" smtClean="0">
                <a:solidFill>
                  <a:srgbClr val="00B050"/>
                </a:solidFill>
                <a:latin typeface="Garamond" panose="02020404030301010803" pitchFamily="18" charset="0"/>
              </a:rPr>
              <a:t>1933-1945</a:t>
            </a:r>
            <a:r>
              <a:rPr lang="it-IT" sz="2400" dirty="0" smtClean="0">
                <a:solidFill>
                  <a:srgbClr val="00B050"/>
                </a:solidFill>
                <a:latin typeface="Garamond" panose="02020404030301010803" pitchFamily="18" charset="0"/>
              </a:rPr>
              <a:t>: </a:t>
            </a:r>
            <a:r>
              <a:rPr lang="it-IT" sz="2400" i="1" dirty="0" err="1" smtClean="0">
                <a:solidFill>
                  <a:srgbClr val="00B050"/>
                </a:solidFill>
                <a:latin typeface="Garamond" panose="02020404030301010803" pitchFamily="18" charset="0"/>
              </a:rPr>
              <a:t>Exilliteratur</a:t>
            </a:r>
            <a:endParaRPr lang="it-IT" sz="2400" i="1" dirty="0" smtClean="0">
              <a:solidFill>
                <a:srgbClr val="00B050"/>
              </a:solidFill>
              <a:latin typeface="Garamond" panose="02020404030301010803" pitchFamily="18" charset="0"/>
            </a:endParaRPr>
          </a:p>
          <a:p>
            <a:r>
              <a:rPr lang="it-IT" sz="2400" b="1" dirty="0">
                <a:solidFill>
                  <a:srgbClr val="FF0000"/>
                </a:solidFill>
                <a:latin typeface="Garamond" panose="02020404030301010803" pitchFamily="18" charset="0"/>
              </a:rPr>
              <a:t>1949</a:t>
            </a:r>
            <a:r>
              <a:rPr lang="it-IT" sz="2400" dirty="0">
                <a:solidFill>
                  <a:srgbClr val="FF0000"/>
                </a:solidFill>
                <a:latin typeface="Garamond" panose="02020404030301010803" pitchFamily="18" charset="0"/>
              </a:rPr>
              <a:t>: fondazione </a:t>
            </a:r>
            <a:r>
              <a:rPr lang="it-IT" sz="2400" dirty="0" smtClean="0">
                <a:solidFill>
                  <a:srgbClr val="FF0000"/>
                </a:solidFill>
                <a:latin typeface="Garamond" panose="02020404030301010803" pitchFamily="18" charset="0"/>
              </a:rPr>
              <a:t>di </a:t>
            </a:r>
            <a:r>
              <a:rPr lang="it-IT" sz="2400" dirty="0">
                <a:solidFill>
                  <a:srgbClr val="FF0000"/>
                </a:solidFill>
                <a:latin typeface="Garamond" panose="02020404030301010803" pitchFamily="18" charset="0"/>
              </a:rPr>
              <a:t>BRD e </a:t>
            </a:r>
            <a:r>
              <a:rPr lang="it-IT" sz="2400" dirty="0" smtClean="0">
                <a:solidFill>
                  <a:srgbClr val="FF0000"/>
                </a:solidFill>
                <a:latin typeface="Garamond" panose="02020404030301010803" pitchFamily="18" charset="0"/>
              </a:rPr>
              <a:t>DDR</a:t>
            </a:r>
          </a:p>
          <a:p>
            <a:r>
              <a:rPr lang="it-IT" sz="2400" b="1" dirty="0" smtClean="0">
                <a:solidFill>
                  <a:srgbClr val="00B050"/>
                </a:solidFill>
                <a:latin typeface="Garamond" panose="02020404030301010803" pitchFamily="18" charset="0"/>
              </a:rPr>
              <a:t>1949-1990</a:t>
            </a:r>
            <a:r>
              <a:rPr lang="it-IT" sz="2400" dirty="0" smtClean="0">
                <a:solidFill>
                  <a:srgbClr val="00B050"/>
                </a:solidFill>
                <a:latin typeface="Garamond" panose="02020404030301010803" pitchFamily="18" charset="0"/>
              </a:rPr>
              <a:t>: </a:t>
            </a:r>
            <a:r>
              <a:rPr lang="it-IT" sz="2400" i="1" dirty="0" smtClean="0">
                <a:solidFill>
                  <a:srgbClr val="00B050"/>
                </a:solidFill>
                <a:latin typeface="Garamond" panose="02020404030301010803" pitchFamily="18" charset="0"/>
              </a:rPr>
              <a:t>DDR-</a:t>
            </a:r>
            <a:r>
              <a:rPr lang="it-IT" sz="2400" i="1" dirty="0" err="1" smtClean="0">
                <a:solidFill>
                  <a:srgbClr val="00B050"/>
                </a:solidFill>
                <a:latin typeface="Garamond" panose="02020404030301010803" pitchFamily="18" charset="0"/>
              </a:rPr>
              <a:t>Literatur</a:t>
            </a:r>
            <a:r>
              <a:rPr lang="it-IT" sz="2400" dirty="0">
                <a:solidFill>
                  <a:srgbClr val="00B050"/>
                </a:solidFill>
                <a:latin typeface="Garamond" panose="02020404030301010803" pitchFamily="18" charset="0"/>
              </a:rPr>
              <a:t>,</a:t>
            </a:r>
            <a:r>
              <a:rPr lang="it-IT" sz="2400" dirty="0" smtClean="0">
                <a:solidFill>
                  <a:srgbClr val="00B050"/>
                </a:solidFill>
                <a:latin typeface="Garamond" panose="02020404030301010803" pitchFamily="18" charset="0"/>
              </a:rPr>
              <a:t> </a:t>
            </a:r>
            <a:r>
              <a:rPr lang="it-IT" sz="2400" i="1" dirty="0" smtClean="0">
                <a:solidFill>
                  <a:srgbClr val="00B050"/>
                </a:solidFill>
                <a:latin typeface="Garamond" panose="02020404030301010803" pitchFamily="18" charset="0"/>
              </a:rPr>
              <a:t>BRD-</a:t>
            </a:r>
            <a:r>
              <a:rPr lang="it-IT" sz="2400" i="1" dirty="0" err="1" smtClean="0">
                <a:solidFill>
                  <a:srgbClr val="00B050"/>
                </a:solidFill>
                <a:latin typeface="Garamond" panose="02020404030301010803" pitchFamily="18" charset="0"/>
              </a:rPr>
              <a:t>Literatur</a:t>
            </a:r>
            <a:endParaRPr lang="it-IT" sz="2400" i="1" dirty="0">
              <a:solidFill>
                <a:srgbClr val="00B050"/>
              </a:solidFill>
              <a:latin typeface="Garamond" panose="02020404030301010803" pitchFamily="18" charset="0"/>
            </a:endParaRPr>
          </a:p>
          <a:p>
            <a:r>
              <a:rPr lang="de-DE" sz="2400" b="1" dirty="0">
                <a:solidFill>
                  <a:srgbClr val="0070C0"/>
                </a:solidFill>
                <a:latin typeface="Garamond" panose="02020404030301010803" pitchFamily="18" charset="0"/>
              </a:rPr>
              <a:t>1959</a:t>
            </a:r>
            <a:r>
              <a:rPr lang="de-DE" sz="2400" dirty="0">
                <a:solidFill>
                  <a:srgbClr val="0070C0"/>
                </a:solidFill>
                <a:latin typeface="Garamond" panose="02020404030301010803" pitchFamily="18" charset="0"/>
              </a:rPr>
              <a:t>: Günter Grass, </a:t>
            </a:r>
            <a:r>
              <a:rPr lang="de-DE" sz="2400" i="1" dirty="0">
                <a:solidFill>
                  <a:srgbClr val="0070C0"/>
                </a:solidFill>
                <a:latin typeface="Garamond" panose="02020404030301010803" pitchFamily="18" charset="0"/>
              </a:rPr>
              <a:t>Die Blechtrommel </a:t>
            </a:r>
            <a:r>
              <a:rPr lang="de-DE" sz="2400" dirty="0">
                <a:solidFill>
                  <a:srgbClr val="0070C0"/>
                </a:solidFill>
                <a:latin typeface="Garamond" panose="02020404030301010803" pitchFamily="18" charset="0"/>
              </a:rPr>
              <a:t>(BRD)</a:t>
            </a:r>
            <a:endParaRPr lang="it-IT" sz="2400" dirty="0">
              <a:solidFill>
                <a:srgbClr val="0070C0"/>
              </a:solidFill>
              <a:latin typeface="Garamond" panose="02020404030301010803" pitchFamily="18" charset="0"/>
            </a:endParaRPr>
          </a:p>
          <a:p>
            <a:r>
              <a:rPr lang="de-DE" sz="2400" b="1" dirty="0">
                <a:solidFill>
                  <a:srgbClr val="0070C0"/>
                </a:solidFill>
                <a:latin typeface="Garamond" panose="02020404030301010803" pitchFamily="18" charset="0"/>
              </a:rPr>
              <a:t>1968</a:t>
            </a:r>
            <a:r>
              <a:rPr lang="de-DE" sz="2400" dirty="0">
                <a:solidFill>
                  <a:srgbClr val="0070C0"/>
                </a:solidFill>
                <a:latin typeface="Garamond" panose="02020404030301010803" pitchFamily="18" charset="0"/>
              </a:rPr>
              <a:t>: Christa Wolf, </a:t>
            </a:r>
            <a:r>
              <a:rPr lang="de-DE" sz="2400" i="1" dirty="0">
                <a:solidFill>
                  <a:srgbClr val="0070C0"/>
                </a:solidFill>
                <a:latin typeface="Garamond" panose="02020404030301010803" pitchFamily="18" charset="0"/>
              </a:rPr>
              <a:t>Nachdenken über Christa T. </a:t>
            </a:r>
            <a:r>
              <a:rPr lang="de-DE" sz="2400" dirty="0">
                <a:solidFill>
                  <a:srgbClr val="0070C0"/>
                </a:solidFill>
                <a:latin typeface="Garamond" panose="02020404030301010803" pitchFamily="18" charset="0"/>
              </a:rPr>
              <a:t>(DDR)</a:t>
            </a:r>
            <a:endParaRPr lang="it-IT" sz="2400" dirty="0">
              <a:solidFill>
                <a:srgbClr val="0070C0"/>
              </a:solidFill>
              <a:latin typeface="Garamond" panose="02020404030301010803" pitchFamily="18" charset="0"/>
            </a:endParaRPr>
          </a:p>
          <a:p>
            <a:r>
              <a:rPr lang="de-DE" sz="2400" b="1" dirty="0">
                <a:solidFill>
                  <a:srgbClr val="0070C0"/>
                </a:solidFill>
                <a:latin typeface="Garamond" panose="02020404030301010803" pitchFamily="18" charset="0"/>
              </a:rPr>
              <a:t>1975</a:t>
            </a:r>
            <a:r>
              <a:rPr lang="de-DE" sz="2400" dirty="0">
                <a:solidFill>
                  <a:srgbClr val="0070C0"/>
                </a:solidFill>
                <a:latin typeface="Garamond" panose="02020404030301010803" pitchFamily="18" charset="0"/>
              </a:rPr>
              <a:t>: Thomas Bernhard, </a:t>
            </a:r>
            <a:r>
              <a:rPr lang="de-DE" sz="2400" i="1" dirty="0">
                <a:solidFill>
                  <a:srgbClr val="0070C0"/>
                </a:solidFill>
                <a:latin typeface="Garamond" panose="02020404030301010803" pitchFamily="18" charset="0"/>
              </a:rPr>
              <a:t>Die Ursache </a:t>
            </a:r>
            <a:r>
              <a:rPr lang="de-DE" sz="2400" dirty="0" smtClean="0">
                <a:solidFill>
                  <a:srgbClr val="0070C0"/>
                </a:solidFill>
                <a:latin typeface="Garamond" panose="02020404030301010803" pitchFamily="18" charset="0"/>
              </a:rPr>
              <a:t>(</a:t>
            </a:r>
            <a:r>
              <a:rPr lang="de-DE" sz="2400" dirty="0">
                <a:solidFill>
                  <a:srgbClr val="0070C0"/>
                </a:solidFill>
                <a:latin typeface="Garamond" panose="02020404030301010803" pitchFamily="18" charset="0"/>
              </a:rPr>
              <a:t>Österreich)</a:t>
            </a:r>
            <a:endParaRPr lang="it-IT" sz="2400" dirty="0">
              <a:solidFill>
                <a:srgbClr val="0070C0"/>
              </a:solidFill>
              <a:latin typeface="Garamond" panose="02020404030301010803" pitchFamily="18" charset="0"/>
            </a:endParaRPr>
          </a:p>
          <a:p>
            <a:r>
              <a:rPr lang="it-IT" sz="2400" b="1" dirty="0">
                <a:solidFill>
                  <a:srgbClr val="0070C0"/>
                </a:solidFill>
                <a:latin typeface="Garamond" panose="02020404030301010803" pitchFamily="18" charset="0"/>
              </a:rPr>
              <a:t>1971-81</a:t>
            </a:r>
            <a:r>
              <a:rPr lang="it-IT" sz="2400" dirty="0">
                <a:solidFill>
                  <a:srgbClr val="0070C0"/>
                </a:solidFill>
                <a:latin typeface="Garamond" panose="02020404030301010803" pitchFamily="18" charset="0"/>
              </a:rPr>
              <a:t>: </a:t>
            </a:r>
            <a:r>
              <a:rPr lang="it-IT" sz="2400" dirty="0" err="1">
                <a:solidFill>
                  <a:srgbClr val="0070C0"/>
                </a:solidFill>
                <a:latin typeface="Garamond" panose="02020404030301010803" pitchFamily="18" charset="0"/>
              </a:rPr>
              <a:t>Uwe</a:t>
            </a:r>
            <a:r>
              <a:rPr lang="it-IT" sz="2400" dirty="0">
                <a:solidFill>
                  <a:srgbClr val="0070C0"/>
                </a:solidFill>
                <a:latin typeface="Garamond" panose="02020404030301010803" pitchFamily="18" charset="0"/>
              </a:rPr>
              <a:t> Johnson, </a:t>
            </a:r>
            <a:r>
              <a:rPr lang="it-IT" sz="2400" i="1" dirty="0" err="1" smtClean="0">
                <a:solidFill>
                  <a:srgbClr val="0070C0"/>
                </a:solidFill>
                <a:latin typeface="Garamond" panose="02020404030301010803" pitchFamily="18" charset="0"/>
              </a:rPr>
              <a:t>Jahrestage</a:t>
            </a:r>
            <a:r>
              <a:rPr lang="it-IT" sz="2400" i="1" dirty="0" smtClean="0">
                <a:solidFill>
                  <a:srgbClr val="0070C0"/>
                </a:solidFill>
                <a:latin typeface="Garamond" panose="02020404030301010803" pitchFamily="18" charset="0"/>
              </a:rPr>
              <a:t> </a:t>
            </a:r>
            <a:r>
              <a:rPr lang="it-IT" sz="2400" dirty="0" smtClean="0">
                <a:solidFill>
                  <a:srgbClr val="0070C0"/>
                </a:solidFill>
                <a:latin typeface="Garamond" panose="02020404030301010803" pitchFamily="18" charset="0"/>
              </a:rPr>
              <a:t>(DDR, BRD, USA, UK)</a:t>
            </a:r>
            <a:endParaRPr lang="it-IT" sz="2400" dirty="0">
              <a:solidFill>
                <a:srgbClr val="0070C0"/>
              </a:solidFill>
              <a:latin typeface="Garamond" panose="02020404030301010803" pitchFamily="18" charset="0"/>
            </a:endParaRPr>
          </a:p>
          <a:p>
            <a:r>
              <a:rPr lang="it-IT" sz="2400" b="1" dirty="0">
                <a:solidFill>
                  <a:srgbClr val="FF0000"/>
                </a:solidFill>
                <a:latin typeface="Garamond" panose="02020404030301010803" pitchFamily="18" charset="0"/>
              </a:rPr>
              <a:t>1989-1990</a:t>
            </a:r>
            <a:r>
              <a:rPr lang="it-IT" sz="2400" dirty="0">
                <a:solidFill>
                  <a:srgbClr val="FF0000"/>
                </a:solidFill>
                <a:latin typeface="Garamond" panose="02020404030301010803" pitchFamily="18" charset="0"/>
              </a:rPr>
              <a:t>: Riunificazione </a:t>
            </a:r>
            <a:r>
              <a:rPr lang="it-IT" sz="2400" dirty="0" smtClean="0">
                <a:solidFill>
                  <a:srgbClr val="FF0000"/>
                </a:solidFill>
                <a:latin typeface="Garamond" panose="02020404030301010803" pitchFamily="18" charset="0"/>
              </a:rPr>
              <a:t>tedesca</a:t>
            </a:r>
            <a:endParaRPr lang="it-IT" sz="2400" dirty="0"/>
          </a:p>
        </p:txBody>
      </p:sp>
    </p:spTree>
    <p:extLst>
      <p:ext uri="{BB962C8B-B14F-4D97-AF65-F5344CB8AC3E}">
        <p14:creationId xmlns:p14="http://schemas.microsoft.com/office/powerpoint/2010/main" val="2100725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3968" y="321861"/>
            <a:ext cx="4183716" cy="5632311"/>
          </a:xfrm>
          <a:prstGeom prst="rect">
            <a:avLst/>
          </a:prstGeom>
          <a:noFill/>
        </p:spPr>
        <p:txBody>
          <a:bodyPr wrap="square" rtlCol="0">
            <a:spAutoFit/>
          </a:bodyPr>
          <a:lstStyle/>
          <a:p>
            <a:r>
              <a:rPr lang="it-IT" sz="2400" dirty="0" smtClean="0">
                <a:latin typeface="Garamond" panose="02020404030301010803" pitchFamily="18" charset="0"/>
              </a:rPr>
              <a:t>VI</a:t>
            </a:r>
          </a:p>
          <a:p>
            <a:r>
              <a:rPr lang="it-IT" sz="2400" dirty="0" smtClean="0">
                <a:latin typeface="Garamond" panose="02020404030301010803" pitchFamily="18" charset="0"/>
              </a:rPr>
              <a:t>LA NARRAZIONE</a:t>
            </a:r>
          </a:p>
          <a:p>
            <a:r>
              <a:rPr lang="it-IT" sz="2400" dirty="0" smtClean="0">
                <a:latin typeface="Garamond" panose="02020404030301010803" pitchFamily="18" charset="0"/>
              </a:rPr>
              <a:t>PRESUPPONE</a:t>
            </a:r>
          </a:p>
          <a:p>
            <a:r>
              <a:rPr lang="it-IT" sz="2400" dirty="0" smtClean="0">
                <a:latin typeface="Garamond" panose="02020404030301010803" pitchFamily="18" charset="0"/>
              </a:rPr>
              <a:t>UNA VISIONE DEL MONDO</a:t>
            </a:r>
          </a:p>
          <a:p>
            <a:endParaRPr lang="it-IT" sz="2400" dirty="0" smtClean="0">
              <a:latin typeface="Garamond" panose="02020404030301010803" pitchFamily="18" charset="0"/>
            </a:endParaRPr>
          </a:p>
          <a:p>
            <a:r>
              <a:rPr lang="it-IT" sz="2400" dirty="0">
                <a:latin typeface="Garamond" panose="02020404030301010803" pitchFamily="18" charset="0"/>
              </a:rPr>
              <a:t>u</a:t>
            </a:r>
            <a:r>
              <a:rPr lang="it-IT" sz="2400" dirty="0" smtClean="0">
                <a:latin typeface="Garamond" panose="02020404030301010803" pitchFamily="18" charset="0"/>
              </a:rPr>
              <a:t>na poetica valida presuppone </a:t>
            </a:r>
          </a:p>
          <a:p>
            <a:r>
              <a:rPr lang="it-IT" sz="2400" dirty="0">
                <a:latin typeface="Garamond" panose="02020404030301010803" pitchFamily="18" charset="0"/>
              </a:rPr>
              <a:t> </a:t>
            </a:r>
            <a:r>
              <a:rPr lang="it-IT" sz="2400" dirty="0" smtClean="0">
                <a:latin typeface="Garamond" panose="02020404030301010803" pitchFamily="18" charset="0"/>
              </a:rPr>
              <a:t>        una concezione del mondo</a:t>
            </a:r>
          </a:p>
          <a:p>
            <a:r>
              <a:rPr lang="it-IT" sz="2400" dirty="0" smtClean="0">
                <a:latin typeface="Garamond" panose="02020404030301010803" pitchFamily="18" charset="0"/>
              </a:rPr>
              <a:t>concezione del mondo di </a:t>
            </a:r>
            <a:r>
              <a:rPr lang="it-IT" sz="2400" dirty="0" err="1" smtClean="0">
                <a:latin typeface="Garamond" panose="02020404030301010803" pitchFamily="18" charset="0"/>
              </a:rPr>
              <a:t>Gor’kij</a:t>
            </a:r>
            <a:endParaRPr lang="it-IT" sz="2400" dirty="0" smtClean="0">
              <a:latin typeface="Garamond" panose="02020404030301010803" pitchFamily="18" charset="0"/>
            </a:endParaRPr>
          </a:p>
          <a:p>
            <a:r>
              <a:rPr lang="it-IT" sz="2400" dirty="0" err="1" smtClean="0">
                <a:latin typeface="Garamond" panose="02020404030301010803" pitchFamily="18" charset="0"/>
              </a:rPr>
              <a:t>partecipaz</a:t>
            </a:r>
            <a:r>
              <a:rPr lang="it-IT" sz="2400" dirty="0" smtClean="0">
                <a:latin typeface="Garamond" panose="02020404030301010803" pitchFamily="18" charset="0"/>
              </a:rPr>
              <a:t>. alle vicende della vita</a:t>
            </a:r>
            <a:endParaRPr lang="it-IT" sz="2400" dirty="0">
              <a:latin typeface="Garamond" panose="02020404030301010803" pitchFamily="18" charset="0"/>
            </a:endParaRPr>
          </a:p>
          <a:p>
            <a:r>
              <a:rPr lang="it-IT" sz="2400" dirty="0">
                <a:latin typeface="Garamond" panose="02020404030301010803" pitchFamily="18" charset="0"/>
              </a:rPr>
              <a:t>i</a:t>
            </a:r>
            <a:r>
              <a:rPr lang="it-IT" sz="2400" dirty="0" smtClean="0">
                <a:latin typeface="Garamond" panose="02020404030301010803" pitchFamily="18" charset="0"/>
              </a:rPr>
              <a:t>nfinita varietà compositiva</a:t>
            </a:r>
          </a:p>
          <a:p>
            <a:r>
              <a:rPr lang="it-IT" sz="2400" dirty="0" smtClean="0">
                <a:latin typeface="Garamond" panose="02020404030301010803" pitchFamily="18" charset="0"/>
              </a:rPr>
              <a:t>	(lotta tra le classi)</a:t>
            </a:r>
          </a:p>
          <a:p>
            <a:r>
              <a:rPr lang="it-IT" sz="2400" dirty="0" smtClean="0">
                <a:latin typeface="Garamond" panose="02020404030301010803" pitchFamily="18" charset="0"/>
              </a:rPr>
              <a:t>eroe ucciso dal capitalismo*</a:t>
            </a:r>
          </a:p>
          <a:p>
            <a:endParaRPr lang="it-IT" sz="2400" dirty="0">
              <a:latin typeface="Garamond" panose="02020404030301010803" pitchFamily="18" charset="0"/>
            </a:endParaRPr>
          </a:p>
          <a:p>
            <a:endParaRPr lang="it-IT" sz="2400" dirty="0">
              <a:latin typeface="Garamond" panose="02020404030301010803" pitchFamily="18" charset="0"/>
            </a:endParaRPr>
          </a:p>
          <a:p>
            <a:endParaRPr lang="it-IT" sz="2400" dirty="0">
              <a:latin typeface="Garamond" panose="02020404030301010803" pitchFamily="18" charset="0"/>
            </a:endParaRPr>
          </a:p>
        </p:txBody>
      </p:sp>
      <p:sp>
        <p:nvSpPr>
          <p:cNvPr id="3" name="CasellaDiTesto 2"/>
          <p:cNvSpPr txBox="1"/>
          <p:nvPr/>
        </p:nvSpPr>
        <p:spPr>
          <a:xfrm>
            <a:off x="100252" y="321862"/>
            <a:ext cx="4183716" cy="6370975"/>
          </a:xfrm>
          <a:prstGeom prst="rect">
            <a:avLst/>
          </a:prstGeom>
          <a:noFill/>
        </p:spPr>
        <p:txBody>
          <a:bodyPr wrap="square" rtlCol="0">
            <a:spAutoFit/>
          </a:bodyPr>
          <a:lstStyle/>
          <a:p>
            <a:r>
              <a:rPr lang="it-IT" sz="2400" dirty="0" smtClean="0">
                <a:latin typeface="Garamond" panose="02020404030301010803" pitchFamily="18" charset="0"/>
              </a:rPr>
              <a:t>VI</a:t>
            </a:r>
          </a:p>
          <a:p>
            <a:r>
              <a:rPr lang="it-IT" sz="2400" dirty="0" smtClean="0">
                <a:latin typeface="Garamond" panose="02020404030301010803" pitchFamily="18" charset="0"/>
              </a:rPr>
              <a:t>LA DESCRIZIONE SURROGA</a:t>
            </a:r>
            <a:br>
              <a:rPr lang="it-IT" sz="2400" dirty="0" smtClean="0">
                <a:latin typeface="Garamond" panose="02020404030301010803" pitchFamily="18" charset="0"/>
              </a:rPr>
            </a:br>
            <a:r>
              <a:rPr lang="it-IT" sz="2400" dirty="0" smtClean="0">
                <a:latin typeface="Garamond" panose="02020404030301010803" pitchFamily="18" charset="0"/>
              </a:rPr>
              <a:t>UNA VISIONE DEL MONDO</a:t>
            </a:r>
          </a:p>
          <a:p>
            <a:endParaRPr lang="it-IT" sz="2400" dirty="0" smtClean="0">
              <a:latin typeface="Garamond" panose="02020404030301010803" pitchFamily="18" charset="0"/>
            </a:endParaRPr>
          </a:p>
          <a:p>
            <a:r>
              <a:rPr lang="it-IT" sz="2400" dirty="0" smtClean="0">
                <a:latin typeface="Garamond" panose="02020404030301010803" pitchFamily="18" charset="0"/>
              </a:rPr>
              <a:t>senza concezione del mondo non 	c’è poetica valida</a:t>
            </a:r>
          </a:p>
          <a:p>
            <a:r>
              <a:rPr lang="it-IT" sz="2400" dirty="0" smtClean="0">
                <a:latin typeface="Garamond" panose="02020404030301010803" pitchFamily="18" charset="0"/>
              </a:rPr>
              <a:t>agnosticismo di Flaubert*</a:t>
            </a:r>
          </a:p>
          <a:p>
            <a:r>
              <a:rPr lang="it-IT" sz="2400" dirty="0" smtClean="0">
                <a:latin typeface="Garamond" panose="02020404030301010803" pitchFamily="18" charset="0"/>
              </a:rPr>
              <a:t>astrazione dalla vicende della vita</a:t>
            </a:r>
          </a:p>
          <a:p>
            <a:r>
              <a:rPr lang="it-IT" sz="2400" dirty="0" smtClean="0">
                <a:latin typeface="Garamond" panose="02020404030301010803" pitchFamily="18" charset="0"/>
              </a:rPr>
              <a:t>monotonia compositiva</a:t>
            </a:r>
            <a:br>
              <a:rPr lang="it-IT" sz="2400" dirty="0" smtClean="0">
                <a:latin typeface="Garamond" panose="02020404030301010803" pitchFamily="18" charset="0"/>
              </a:rPr>
            </a:br>
            <a:r>
              <a:rPr lang="it-IT" sz="2400" dirty="0" smtClean="0">
                <a:latin typeface="Garamond" panose="02020404030301010803" pitchFamily="18" charset="0"/>
              </a:rPr>
              <a:t>	(romanzo della delusione)</a:t>
            </a:r>
          </a:p>
          <a:p>
            <a:r>
              <a:rPr lang="it-IT" sz="2400" dirty="0" smtClean="0">
                <a:latin typeface="Garamond" panose="02020404030301010803" pitchFamily="18" charset="0"/>
              </a:rPr>
              <a:t>eroe già morto nel capitalismo</a:t>
            </a:r>
          </a:p>
          <a:p>
            <a:endParaRPr lang="it-IT" sz="2400" dirty="0">
              <a:latin typeface="Garamond" panose="02020404030301010803" pitchFamily="18" charset="0"/>
            </a:endParaRPr>
          </a:p>
          <a:p>
            <a:endParaRPr lang="it-IT" sz="2400" dirty="0" smtClean="0">
              <a:latin typeface="Garamond" panose="02020404030301010803" pitchFamily="18" charset="0"/>
            </a:endParaRPr>
          </a:p>
          <a:p>
            <a:endParaRPr lang="it-IT" sz="2400" dirty="0">
              <a:latin typeface="Garamond" panose="02020404030301010803" pitchFamily="18" charset="0"/>
            </a:endParaRPr>
          </a:p>
          <a:p>
            <a:endParaRPr lang="it-IT" sz="2400" dirty="0">
              <a:latin typeface="Garamond" panose="02020404030301010803" pitchFamily="18" charset="0"/>
            </a:endParaRPr>
          </a:p>
          <a:p>
            <a:endParaRPr lang="it-IT" sz="2400" dirty="0">
              <a:latin typeface="Garamond" panose="02020404030301010803" pitchFamily="18" charset="0"/>
            </a:endParaRPr>
          </a:p>
        </p:txBody>
      </p:sp>
    </p:spTree>
    <p:extLst>
      <p:ext uri="{BB962C8B-B14F-4D97-AF65-F5344CB8AC3E}">
        <p14:creationId xmlns:p14="http://schemas.microsoft.com/office/powerpoint/2010/main" val="2088886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04664"/>
            <a:ext cx="7704856" cy="6001643"/>
          </a:xfrm>
          <a:prstGeom prst="rect">
            <a:avLst/>
          </a:prstGeom>
          <a:noFill/>
        </p:spPr>
        <p:txBody>
          <a:bodyPr wrap="square" rtlCol="0">
            <a:spAutoFit/>
          </a:bodyPr>
          <a:lstStyle/>
          <a:p>
            <a:pPr algn="ctr"/>
            <a:r>
              <a:rPr lang="de-DE" sz="2400" b="1" dirty="0">
                <a:latin typeface="Garamond" panose="02020404030301010803" pitchFamily="18" charset="0"/>
              </a:rPr>
              <a:t>Erich </a:t>
            </a:r>
            <a:r>
              <a:rPr lang="de-DE" sz="2400" b="1" dirty="0" smtClean="0">
                <a:latin typeface="Garamond" panose="02020404030301010803" pitchFamily="18" charset="0"/>
              </a:rPr>
              <a:t>Auerbach: </a:t>
            </a:r>
            <a:r>
              <a:rPr lang="de-DE" sz="2400" b="1" i="1" dirty="0">
                <a:latin typeface="Garamond" panose="02020404030301010803" pitchFamily="18" charset="0"/>
              </a:rPr>
              <a:t>Il </a:t>
            </a:r>
            <a:r>
              <a:rPr lang="de-DE" sz="2400" b="1" i="1" dirty="0" err="1">
                <a:latin typeface="Garamond" panose="02020404030301010803" pitchFamily="18" charset="0"/>
              </a:rPr>
              <a:t>calzerotto</a:t>
            </a:r>
            <a:r>
              <a:rPr lang="de-DE" sz="2400" b="1" i="1" dirty="0">
                <a:latin typeface="Garamond" panose="02020404030301010803" pitchFamily="18" charset="0"/>
              </a:rPr>
              <a:t> </a:t>
            </a:r>
            <a:r>
              <a:rPr lang="de-DE" sz="2400" b="1" i="1" dirty="0" err="1">
                <a:latin typeface="Garamond" panose="02020404030301010803" pitchFamily="18" charset="0"/>
              </a:rPr>
              <a:t>marrone</a:t>
            </a:r>
            <a:endParaRPr lang="it-IT" sz="2400" b="1" dirty="0">
              <a:latin typeface="Garamond" panose="02020404030301010803" pitchFamily="18" charset="0"/>
            </a:endParaRPr>
          </a:p>
          <a:p>
            <a:pPr algn="ctr"/>
            <a:r>
              <a:rPr lang="it-IT" sz="2400" dirty="0">
                <a:latin typeface="Garamond" panose="02020404030301010803" pitchFamily="18" charset="0"/>
              </a:rPr>
              <a:t>caratteristiche della prosa narrativa moderna o novecentesca</a:t>
            </a:r>
            <a:br>
              <a:rPr lang="it-IT" sz="2400" dirty="0">
                <a:latin typeface="Garamond" panose="02020404030301010803" pitchFamily="18" charset="0"/>
              </a:rPr>
            </a:br>
            <a:r>
              <a:rPr lang="it-IT" sz="2400" dirty="0">
                <a:latin typeface="Garamond" panose="02020404030301010803" pitchFamily="18" charset="0"/>
              </a:rPr>
              <a:t>(nuove forme della rappresentazione della </a:t>
            </a:r>
            <a:r>
              <a:rPr lang="it-IT" sz="2400" dirty="0" smtClean="0">
                <a:latin typeface="Garamond" panose="02020404030301010803" pitchFamily="18" charset="0"/>
              </a:rPr>
              <a:t>realtà </a:t>
            </a:r>
            <a:r>
              <a:rPr lang="it-IT" sz="2400" dirty="0">
                <a:latin typeface="Garamond" panose="02020404030301010803" pitchFamily="18" charset="0"/>
              </a:rPr>
              <a:t/>
            </a:r>
            <a:br>
              <a:rPr lang="it-IT" sz="2400" dirty="0">
                <a:latin typeface="Garamond" panose="02020404030301010803" pitchFamily="18" charset="0"/>
              </a:rPr>
            </a:br>
            <a:r>
              <a:rPr lang="it-IT" sz="2400" dirty="0" smtClean="0">
                <a:latin typeface="Garamond" panose="02020404030301010803" pitchFamily="18" charset="0"/>
              </a:rPr>
              <a:t>p. es. in V. </a:t>
            </a:r>
            <a:r>
              <a:rPr lang="it-IT" sz="2400" dirty="0">
                <a:latin typeface="Garamond" panose="02020404030301010803" pitchFamily="18" charset="0"/>
              </a:rPr>
              <a:t>Woolf, </a:t>
            </a:r>
            <a:r>
              <a:rPr lang="it-IT" sz="2400" dirty="0" smtClean="0">
                <a:latin typeface="Garamond" panose="02020404030301010803" pitchFamily="18" charset="0"/>
              </a:rPr>
              <a:t>J. </a:t>
            </a:r>
            <a:r>
              <a:rPr lang="it-IT" sz="2400" dirty="0">
                <a:latin typeface="Garamond" panose="02020404030301010803" pitchFamily="18" charset="0"/>
              </a:rPr>
              <a:t>Joyce, </a:t>
            </a:r>
            <a:r>
              <a:rPr lang="it-IT" sz="2400" dirty="0" smtClean="0">
                <a:latin typeface="Garamond" panose="02020404030301010803" pitchFamily="18" charset="0"/>
              </a:rPr>
              <a:t>M. </a:t>
            </a:r>
            <a:r>
              <a:rPr lang="it-IT" sz="2400" dirty="0">
                <a:latin typeface="Garamond" panose="02020404030301010803" pitchFamily="18" charset="0"/>
              </a:rPr>
              <a:t>Proust, </a:t>
            </a:r>
            <a:r>
              <a:rPr lang="it-IT" sz="2400" dirty="0" err="1" smtClean="0">
                <a:latin typeface="Garamond" panose="02020404030301010803" pitchFamily="18" charset="0"/>
              </a:rPr>
              <a:t>Th</a:t>
            </a:r>
            <a:r>
              <a:rPr lang="it-IT" sz="2400" dirty="0" smtClean="0">
                <a:latin typeface="Garamond" panose="02020404030301010803" pitchFamily="18" charset="0"/>
              </a:rPr>
              <a:t>. </a:t>
            </a:r>
            <a:r>
              <a:rPr lang="it-IT" sz="2400" dirty="0">
                <a:latin typeface="Garamond" panose="02020404030301010803" pitchFamily="18" charset="0"/>
              </a:rPr>
              <a:t>Mann, </a:t>
            </a:r>
            <a:r>
              <a:rPr lang="it-IT" sz="2400" dirty="0" smtClean="0">
                <a:latin typeface="Garamond" panose="02020404030301010803" pitchFamily="18" charset="0"/>
              </a:rPr>
              <a:t>A. Gide)</a:t>
            </a:r>
          </a:p>
          <a:p>
            <a:endParaRPr lang="it-IT" sz="2400" dirty="0">
              <a:latin typeface="Garamond" panose="02020404030301010803" pitchFamily="18" charset="0"/>
            </a:endParaRPr>
          </a:p>
          <a:p>
            <a:pPr marL="285750" indent="-285750">
              <a:buFont typeface="Arial" panose="020B0604020202020204" pitchFamily="34" charset="0"/>
              <a:buChar char="•"/>
            </a:pPr>
            <a:r>
              <a:rPr lang="it-IT" sz="2400" dirty="0" smtClean="0">
                <a:latin typeface="Garamond" panose="02020404030301010803" pitchFamily="18" charset="0"/>
              </a:rPr>
              <a:t>l’autore/narratore </a:t>
            </a:r>
            <a:r>
              <a:rPr lang="it-IT" sz="2400" dirty="0">
                <a:latin typeface="Garamond" panose="02020404030301010803" pitchFamily="18" charset="0"/>
              </a:rPr>
              <a:t>passa in secondo piano, si pone «come persona che dubita, domanda, cerca»</a:t>
            </a:r>
          </a:p>
          <a:p>
            <a:pPr marL="285750" indent="-285750">
              <a:buFont typeface="Arial" panose="020B0604020202020204" pitchFamily="34" charset="0"/>
              <a:buChar char="•"/>
            </a:pPr>
            <a:r>
              <a:rPr lang="it-IT" sz="2400" dirty="0" smtClean="0">
                <a:latin typeface="Garamond" panose="02020404030301010803" pitchFamily="18" charset="0"/>
              </a:rPr>
              <a:t>il </a:t>
            </a:r>
            <a:r>
              <a:rPr lang="it-IT" sz="2400" dirty="0">
                <a:latin typeface="Garamond" panose="02020404030301010803" pitchFamily="18" charset="0"/>
              </a:rPr>
              <a:t>punto di osservazione esterno alla narrazione (il narratore onnisciente </a:t>
            </a:r>
            <a:r>
              <a:rPr lang="it-IT" sz="2400" dirty="0" smtClean="0">
                <a:latin typeface="Garamond" panose="02020404030301010803" pitchFamily="18" charset="0"/>
              </a:rPr>
              <a:t>ottocentesco, con la sua visione del mondo) </a:t>
            </a:r>
            <a:r>
              <a:rPr lang="it-IT" sz="2400" dirty="0">
                <a:latin typeface="Garamond" panose="02020404030301010803" pitchFamily="18" charset="0"/>
              </a:rPr>
              <a:t>viene meno </a:t>
            </a:r>
            <a:r>
              <a:rPr lang="it-IT" sz="2400" dirty="0" smtClean="0">
                <a:latin typeface="Garamond" panose="02020404030301010803" pitchFamily="18" charset="0"/>
              </a:rPr>
              <a:t>e </a:t>
            </a:r>
            <a:r>
              <a:rPr lang="it-IT" sz="2400" dirty="0">
                <a:latin typeface="Garamond" panose="02020404030301010803" pitchFamily="18" charset="0"/>
              </a:rPr>
              <a:t>si rinuncia a suscitare l’impressione di una realtà </a:t>
            </a:r>
            <a:r>
              <a:rPr lang="it-IT" sz="2400" dirty="0" smtClean="0">
                <a:latin typeface="Garamond" panose="02020404030301010803" pitchFamily="18" charset="0"/>
              </a:rPr>
              <a:t>oggettiva (anzi, si elaborano strategie per suscitare l’impressione opposta)</a:t>
            </a:r>
            <a:endParaRPr lang="it-IT" sz="2400" dirty="0">
              <a:latin typeface="Garamond" panose="02020404030301010803" pitchFamily="18" charset="0"/>
            </a:endParaRPr>
          </a:p>
          <a:p>
            <a:pPr marL="285750" indent="-285750">
              <a:buFont typeface="Arial" panose="020B0604020202020204" pitchFamily="34" charset="0"/>
              <a:buChar char="•"/>
            </a:pPr>
            <a:r>
              <a:rPr lang="it-IT" sz="2400" dirty="0" smtClean="0">
                <a:latin typeface="Garamond" panose="02020404030301010803" pitchFamily="18" charset="0"/>
              </a:rPr>
              <a:t>la </a:t>
            </a:r>
            <a:r>
              <a:rPr lang="it-IT" sz="2400" dirty="0">
                <a:latin typeface="Garamond" panose="02020404030301010803" pitchFamily="18" charset="0"/>
              </a:rPr>
              <a:t>ricerca della verità non viene meno ma passa attraverso la «rappresentazione della coscienza pluripersonale» (la voce narrante assume </a:t>
            </a:r>
            <a:r>
              <a:rPr lang="it-IT" sz="2400" dirty="0" smtClean="0">
                <a:latin typeface="Garamond" panose="02020404030301010803" pitchFamily="18" charset="0"/>
              </a:rPr>
              <a:t>di volta in volta il </a:t>
            </a:r>
            <a:r>
              <a:rPr lang="it-IT" sz="2400" dirty="0">
                <a:latin typeface="Garamond" panose="02020404030301010803" pitchFamily="18" charset="0"/>
              </a:rPr>
              <a:t>punto di vista di diversi personaggi</a:t>
            </a:r>
            <a:r>
              <a:rPr lang="it-IT" sz="2400" dirty="0" smtClean="0">
                <a:latin typeface="Garamond" panose="02020404030301010803" pitchFamily="18" charset="0"/>
              </a:rPr>
              <a:t>)</a:t>
            </a:r>
            <a:endParaRPr lang="it-IT" sz="2400" dirty="0">
              <a:latin typeface="Garamond" panose="02020404030301010803" pitchFamily="18" charset="0"/>
            </a:endParaRPr>
          </a:p>
        </p:txBody>
      </p:sp>
    </p:spTree>
    <p:extLst>
      <p:ext uri="{BB962C8B-B14F-4D97-AF65-F5344CB8AC3E}">
        <p14:creationId xmlns:p14="http://schemas.microsoft.com/office/powerpoint/2010/main" val="414031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7206" y="116632"/>
            <a:ext cx="7920880" cy="7386638"/>
          </a:xfrm>
          <a:prstGeom prst="rect">
            <a:avLst/>
          </a:prstGeom>
          <a:noFill/>
        </p:spPr>
        <p:txBody>
          <a:bodyPr wrap="square" rtlCol="0">
            <a:spAutoFit/>
          </a:bodyPr>
          <a:lstStyle/>
          <a:p>
            <a:pPr marL="342900" indent="-342900">
              <a:buFont typeface="Arial" panose="020B0604020202020204" pitchFamily="34" charset="0"/>
              <a:buChar char="•"/>
            </a:pPr>
            <a:r>
              <a:rPr lang="it-IT" sz="2400" dirty="0" smtClean="0">
                <a:latin typeface="Garamond" panose="02020404030301010803" pitchFamily="18" charset="0"/>
              </a:rPr>
              <a:t>il </a:t>
            </a:r>
            <a:r>
              <a:rPr lang="it-IT" sz="2400" dirty="0">
                <a:latin typeface="Garamond" panose="02020404030301010803" pitchFamily="18" charset="0"/>
              </a:rPr>
              <a:t>tempo non è più rappresentato linearmente ma nella sua «stratificazione», attraverso la contrapposizione fra </a:t>
            </a:r>
            <a:r>
              <a:rPr lang="it-IT" sz="2400" dirty="0" smtClean="0">
                <a:latin typeface="Garamond" panose="02020404030301010803" pitchFamily="18" charset="0"/>
              </a:rPr>
              <a:t>«tempo esteriore» </a:t>
            </a:r>
            <a:r>
              <a:rPr lang="it-IT" sz="2400" dirty="0">
                <a:latin typeface="Garamond" panose="02020404030301010803" pitchFamily="18" charset="0"/>
              </a:rPr>
              <a:t>e </a:t>
            </a:r>
            <a:r>
              <a:rPr lang="it-IT" sz="2400" dirty="0" smtClean="0">
                <a:latin typeface="Garamond" panose="02020404030301010803" pitchFamily="18" charset="0"/>
              </a:rPr>
              <a:t>«tempo interiore» (dei personaggi) </a:t>
            </a:r>
            <a:r>
              <a:rPr lang="it-IT" sz="2400" dirty="0">
                <a:latin typeface="Garamond" panose="02020404030301010803" pitchFamily="18" charset="0"/>
              </a:rPr>
              <a:t>e «digressioni» a tema apparentemente casuali </a:t>
            </a:r>
          </a:p>
          <a:p>
            <a:pPr marL="342900" indent="-342900">
              <a:buFont typeface="Arial" panose="020B0604020202020204" pitchFamily="34" charset="0"/>
              <a:buChar char="•"/>
            </a:pPr>
            <a:r>
              <a:rPr lang="it-IT" sz="2400" dirty="0" smtClean="0">
                <a:latin typeface="Garamond" panose="02020404030301010803" pitchFamily="18" charset="0"/>
              </a:rPr>
              <a:t>allo </a:t>
            </a:r>
            <a:r>
              <a:rPr lang="it-IT" sz="2400" dirty="0">
                <a:latin typeface="Garamond" panose="02020404030301010803" pitchFamily="18" charset="0"/>
              </a:rPr>
              <a:t>«sgretolamento dell’azione esteriore» corrisponde la rappresentazione di piccoli fatti apparentemente insignificanti della quotidianità, ritenuti «più importanti» delle svolte del destino</a:t>
            </a:r>
          </a:p>
          <a:p>
            <a:pPr marL="342900" indent="-342900">
              <a:buFont typeface="Arial" panose="020B0604020202020204" pitchFamily="34" charset="0"/>
              <a:buChar char="•"/>
            </a:pPr>
            <a:r>
              <a:rPr lang="it-IT" sz="2400" dirty="0" smtClean="0">
                <a:latin typeface="Garamond" panose="02020404030301010803" pitchFamily="18" charset="0"/>
              </a:rPr>
              <a:t>si </a:t>
            </a:r>
            <a:r>
              <a:rPr lang="it-IT" sz="2400" dirty="0">
                <a:latin typeface="Garamond" panose="02020404030301010803" pitchFamily="18" charset="0"/>
              </a:rPr>
              <a:t>rinuncia alla narrazione della vita nella sua totalità dinamica (</a:t>
            </a:r>
            <a:r>
              <a:rPr lang="it-IT" sz="2400" i="1" dirty="0">
                <a:latin typeface="Garamond" panose="02020404030301010803" pitchFamily="18" charset="0"/>
              </a:rPr>
              <a:t>Wilhelm </a:t>
            </a:r>
            <a:r>
              <a:rPr lang="it-IT" sz="2400" i="1" dirty="0" err="1">
                <a:latin typeface="Garamond" panose="02020404030301010803" pitchFamily="18" charset="0"/>
              </a:rPr>
              <a:t>Meister</a:t>
            </a:r>
            <a:r>
              <a:rPr lang="it-IT" sz="2400" dirty="0">
                <a:latin typeface="Garamond" panose="02020404030301010803" pitchFamily="18" charset="0"/>
              </a:rPr>
              <a:t>, </a:t>
            </a:r>
            <a:r>
              <a:rPr lang="it-IT" sz="2400" i="1" dirty="0">
                <a:latin typeface="Garamond" panose="02020404030301010803" pitchFamily="18" charset="0"/>
              </a:rPr>
              <a:t>Guerra e pace</a:t>
            </a:r>
            <a:r>
              <a:rPr lang="it-IT" sz="2400" dirty="0">
                <a:latin typeface="Garamond" panose="02020404030301010803" pitchFamily="18" charset="0"/>
              </a:rPr>
              <a:t>) ma si ricostruisce un mondo intero a partire dalla descrizione di una giornata o </a:t>
            </a:r>
            <a:r>
              <a:rPr lang="it-IT" sz="2400" dirty="0" smtClean="0">
                <a:latin typeface="Garamond" panose="02020404030301010803" pitchFamily="18" charset="0"/>
              </a:rPr>
              <a:t>di poche ore </a:t>
            </a:r>
            <a:r>
              <a:rPr lang="it-IT" sz="2400" dirty="0">
                <a:latin typeface="Garamond" panose="02020404030301010803" pitchFamily="18" charset="0"/>
              </a:rPr>
              <a:t>(</a:t>
            </a:r>
            <a:r>
              <a:rPr lang="it-IT" sz="2400" i="1" dirty="0">
                <a:latin typeface="Garamond" panose="02020404030301010803" pitchFamily="18" charset="0"/>
              </a:rPr>
              <a:t>Ulisse</a:t>
            </a:r>
            <a:r>
              <a:rPr lang="it-IT" sz="2400" dirty="0">
                <a:latin typeface="Garamond" panose="02020404030301010803" pitchFamily="18" charset="0"/>
              </a:rPr>
              <a:t>, </a:t>
            </a:r>
            <a:r>
              <a:rPr lang="it-IT" sz="2400" i="1" dirty="0">
                <a:latin typeface="Garamond" panose="02020404030301010803" pitchFamily="18" charset="0"/>
              </a:rPr>
              <a:t>Gita al faro</a:t>
            </a:r>
            <a:r>
              <a:rPr lang="it-IT" sz="2400" dirty="0" smtClean="0">
                <a:latin typeface="Garamond" panose="02020404030301010803" pitchFamily="18" charset="0"/>
              </a:rPr>
              <a:t>).</a:t>
            </a:r>
          </a:p>
          <a:p>
            <a:pPr marL="342900" indent="-342900">
              <a:buFont typeface="Arial" panose="020B0604020202020204" pitchFamily="34" charset="0"/>
              <a:buChar char="•"/>
            </a:pPr>
            <a:endParaRPr lang="it-IT" dirty="0">
              <a:latin typeface="Garamond" panose="02020404030301010803" pitchFamily="18" charset="0"/>
            </a:endParaRPr>
          </a:p>
          <a:p>
            <a:pPr algn="just"/>
            <a:r>
              <a:rPr lang="it-IT" sz="2400" dirty="0" err="1" smtClean="0">
                <a:latin typeface="Garamond" panose="02020404030301010803" pitchFamily="18" charset="0"/>
              </a:rPr>
              <a:t>Lukács</a:t>
            </a:r>
            <a:r>
              <a:rPr lang="it-IT" sz="2400" dirty="0" smtClean="0">
                <a:latin typeface="Garamond" panose="02020404030301010803" pitchFamily="18" charset="0"/>
              </a:rPr>
              <a:t> non </a:t>
            </a:r>
            <a:r>
              <a:rPr lang="it-IT" sz="2400" dirty="0">
                <a:latin typeface="Garamond" panose="02020404030301010803" pitchFamily="18" charset="0"/>
              </a:rPr>
              <a:t>è per niente d’accordo con questa prospettiva: v. </a:t>
            </a:r>
            <a:r>
              <a:rPr lang="it-IT" sz="2400" i="1" dirty="0">
                <a:latin typeface="Garamond" panose="02020404030301010803" pitchFamily="18" charset="0"/>
              </a:rPr>
              <a:t>Narrare o descrivere? </a:t>
            </a:r>
            <a:r>
              <a:rPr lang="it-IT" sz="2400" dirty="0" smtClean="0">
                <a:latin typeface="Garamond" panose="02020404030301010803" pitchFamily="18" charset="0"/>
              </a:rPr>
              <a:t>pp. </a:t>
            </a:r>
            <a:r>
              <a:rPr lang="it-IT" sz="2400" dirty="0">
                <a:latin typeface="Garamond" panose="02020404030301010803" pitchFamily="18" charset="0"/>
              </a:rPr>
              <a:t>305 </a:t>
            </a:r>
            <a:r>
              <a:rPr lang="it-IT" sz="2400" dirty="0" err="1">
                <a:latin typeface="Garamond" panose="02020404030301010803" pitchFamily="18" charset="0"/>
              </a:rPr>
              <a:t>sgg</a:t>
            </a:r>
            <a:r>
              <a:rPr lang="it-IT" sz="2400" dirty="0" smtClean="0">
                <a:latin typeface="Garamond" panose="02020404030301010803" pitchFamily="18" charset="0"/>
              </a:rPr>
              <a:t>. Per lui «non c’è composizione [artistica] senza concezione del mondo» e «l’intima poesia della vita è la poesia degli uomini che lottano, la poesia dei loro mutui rapporti quali si esplicano nelle loro azioni reali».</a:t>
            </a:r>
            <a:endParaRPr lang="it-IT" sz="2400" dirty="0">
              <a:latin typeface="Garamond" panose="02020404030301010803" pitchFamily="18" charset="0"/>
            </a:endParaRPr>
          </a:p>
          <a:p>
            <a:endParaRPr lang="it-IT" sz="2400" dirty="0">
              <a:latin typeface="Garamond" panose="02020404030301010803" pitchFamily="18" charset="0"/>
            </a:endParaRPr>
          </a:p>
          <a:p>
            <a:endParaRPr lang="it-IT" dirty="0"/>
          </a:p>
        </p:txBody>
      </p:sp>
    </p:spTree>
    <p:extLst>
      <p:ext uri="{BB962C8B-B14F-4D97-AF65-F5344CB8AC3E}">
        <p14:creationId xmlns:p14="http://schemas.microsoft.com/office/powerpoint/2010/main" val="740606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0935" y="128959"/>
            <a:ext cx="7920880" cy="6740307"/>
          </a:xfrm>
          <a:prstGeom prst="rect">
            <a:avLst/>
          </a:prstGeom>
          <a:noFill/>
        </p:spPr>
        <p:txBody>
          <a:bodyPr wrap="square" rtlCol="0">
            <a:spAutoFit/>
          </a:bodyPr>
          <a:lstStyle/>
          <a:p>
            <a:pPr algn="ctr"/>
            <a:r>
              <a:rPr lang="it-IT" sz="2400" b="1" dirty="0" smtClean="0">
                <a:latin typeface="Garamond" panose="02020404030301010803" pitchFamily="18" charset="0"/>
              </a:rPr>
              <a:t>Artista e comunità nella prosa narrativa tedesca:</a:t>
            </a:r>
          </a:p>
          <a:p>
            <a:pPr algn="ctr"/>
            <a:r>
              <a:rPr lang="it-IT" sz="2400" b="1" dirty="0" smtClean="0">
                <a:latin typeface="Garamond" panose="02020404030301010803" pitchFamily="18" charset="0"/>
              </a:rPr>
              <a:t>un concetto fondamentale</a:t>
            </a:r>
          </a:p>
          <a:p>
            <a:endParaRPr lang="it-IT" sz="2400" dirty="0">
              <a:latin typeface="Garamond" panose="02020404030301010803" pitchFamily="18" charset="0"/>
            </a:endParaRPr>
          </a:p>
          <a:p>
            <a:pPr algn="just"/>
            <a:r>
              <a:rPr lang="it-IT" sz="2400" u="sng" dirty="0" smtClean="0">
                <a:latin typeface="Garamond" panose="02020404030301010803" pitchFamily="18" charset="0"/>
              </a:rPr>
              <a:t>Il concetto di comunità va inteso </a:t>
            </a:r>
            <a:r>
              <a:rPr lang="it-IT" sz="2400" i="1" u="sng" dirty="0" smtClean="0">
                <a:latin typeface="Garamond" panose="02020404030301010803" pitchFamily="18" charset="0"/>
              </a:rPr>
              <a:t>al plurale</a:t>
            </a:r>
            <a:r>
              <a:rPr lang="it-IT" sz="2400" u="sng" dirty="0" smtClean="0">
                <a:latin typeface="Garamond" panose="02020404030301010803" pitchFamily="18" charset="0"/>
              </a:rPr>
              <a:t>!</a:t>
            </a:r>
            <a:r>
              <a:rPr lang="it-IT" sz="2400" dirty="0" smtClean="0">
                <a:latin typeface="Garamond" panose="02020404030301010803" pitchFamily="18" charset="0"/>
              </a:rPr>
              <a:t> Il rapporto non è mai tra individuo (l’artista) e un mondo unitario, compatto, che lo accoglie o lo respinge. Ciascun individuo, fin dalla nascita e poi attraverso le sue esperienze, si trova a partecipare di diverse comunità: la famiglia, la scuola, </a:t>
            </a:r>
            <a:r>
              <a:rPr lang="it-IT" sz="2400" dirty="0">
                <a:latin typeface="Garamond" panose="02020404030301010803" pitchFamily="18" charset="0"/>
              </a:rPr>
              <a:t>il paese o la città, </a:t>
            </a:r>
            <a:r>
              <a:rPr lang="it-IT" sz="2400" dirty="0" smtClean="0">
                <a:latin typeface="Garamond" panose="02020404030301010803" pitchFamily="18" charset="0"/>
              </a:rPr>
              <a:t>la classe sociale, la chiesa, la professione, gli amici, lo stato, le comunità sovranazionali, l’umanità intera. </a:t>
            </a:r>
          </a:p>
          <a:p>
            <a:pPr algn="just"/>
            <a:endParaRPr lang="it-IT" sz="1400" dirty="0">
              <a:latin typeface="Garamond" panose="02020404030301010803" pitchFamily="18" charset="0"/>
            </a:endParaRPr>
          </a:p>
          <a:p>
            <a:pPr algn="just"/>
            <a:r>
              <a:rPr lang="it-IT" sz="2400" dirty="0" smtClean="0">
                <a:latin typeface="Garamond" panose="02020404030301010803" pitchFamily="18" charset="0"/>
              </a:rPr>
              <a:t>Con tutte queste – che a loro volta andrebbero considerate al plurale (le famiglie, le città, le chiese, le professioni, ecc.) – intrattiene rapporti armonici e/o conflittuali, che la finzione letteraria rappresenta attraverso gruppi di personaggi, luoghi, linguaggi, simboli e perfino (o in primo luogo) attraverso la focalizzazione della narrazione (‘io’ e ‘noi’, </a:t>
            </a:r>
            <a:r>
              <a:rPr lang="it-IT" sz="2400" dirty="0" err="1" smtClean="0">
                <a:latin typeface="Garamond" panose="02020404030301010803" pitchFamily="18" charset="0"/>
              </a:rPr>
              <a:t>plurivocità</a:t>
            </a:r>
            <a:r>
              <a:rPr lang="it-IT" sz="2400" dirty="0" smtClean="0">
                <a:latin typeface="Garamond" panose="02020404030301010803" pitchFamily="18" charset="0"/>
              </a:rPr>
              <a:t> della coscienza, tempo presente e passato, ecc.) </a:t>
            </a:r>
          </a:p>
        </p:txBody>
      </p:sp>
    </p:spTree>
    <p:extLst>
      <p:ext uri="{BB962C8B-B14F-4D97-AF65-F5344CB8AC3E}">
        <p14:creationId xmlns:p14="http://schemas.microsoft.com/office/powerpoint/2010/main" val="3123062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7957392" cy="6801862"/>
          </a:xfrm>
          <a:prstGeom prst="rect">
            <a:avLst/>
          </a:prstGeom>
          <a:noFill/>
        </p:spPr>
        <p:txBody>
          <a:bodyPr wrap="square" rtlCol="0">
            <a:spAutoFit/>
          </a:bodyPr>
          <a:lstStyle/>
          <a:p>
            <a:pPr algn="ctr"/>
            <a:r>
              <a:rPr lang="it-IT" sz="2400" b="1" dirty="0" smtClean="0">
                <a:latin typeface="Garamond" panose="02020404030301010803" pitchFamily="18" charset="0"/>
              </a:rPr>
              <a:t>Dall’essenzialismo alla relazionalità:</a:t>
            </a:r>
          </a:p>
          <a:p>
            <a:pPr algn="ctr"/>
            <a:r>
              <a:rPr lang="it-IT" sz="2400" b="1" dirty="0" smtClean="0">
                <a:latin typeface="Garamond" panose="02020404030301010803" pitchFamily="18" charset="0"/>
              </a:rPr>
              <a:t>una rivoluzione epistemologica</a:t>
            </a:r>
          </a:p>
          <a:p>
            <a:endParaRPr lang="it-IT" sz="2000" dirty="0" smtClean="0">
              <a:latin typeface="Garamond" panose="02020404030301010803" pitchFamily="18" charset="0"/>
            </a:endParaRPr>
          </a:p>
          <a:p>
            <a:pPr algn="just"/>
            <a:r>
              <a:rPr lang="it-IT" sz="2400" dirty="0" smtClean="0">
                <a:latin typeface="Garamond" panose="02020404030301010803" pitchFamily="18" charset="0"/>
              </a:rPr>
              <a:t>Vorrei che di queste lezioni rimanesse soprattutto un </a:t>
            </a:r>
            <a:r>
              <a:rPr lang="it-IT" sz="2400" i="1" dirty="0" smtClean="0">
                <a:latin typeface="Garamond" panose="02020404030301010803" pitchFamily="18" charset="0"/>
              </a:rPr>
              <a:t>modo</a:t>
            </a:r>
            <a:r>
              <a:rPr lang="it-IT" sz="2400" dirty="0" smtClean="0">
                <a:latin typeface="Garamond" panose="02020404030301010803" pitchFamily="18" charset="0"/>
              </a:rPr>
              <a:t> di confrontarsi con il testo letterario. Che non va inteso come un sistema di punti fissi, congiungendo i quali è possibile giungere a un significato dato una volta per tutte, ma come un campo di forze dinamico, che a ogni pagina, a ogni frase, muta, instaurando nuove relazioni. Il testo letterario non è un gioco enigmistico o un’equazione da risolvere una volta per tutte e poi mettere da parte, ma uno </a:t>
            </a:r>
            <a:r>
              <a:rPr lang="it-IT" sz="2400" dirty="0">
                <a:latin typeface="Garamond" panose="02020404030301010803" pitchFamily="18" charset="0"/>
              </a:rPr>
              <a:t>spazio di possibilità </a:t>
            </a:r>
            <a:r>
              <a:rPr lang="it-IT" sz="2400" dirty="0" smtClean="0">
                <a:latin typeface="Garamond" panose="02020404030301010803" pitchFamily="18" charset="0"/>
              </a:rPr>
              <a:t>(</a:t>
            </a:r>
            <a:r>
              <a:rPr lang="de-DE" sz="2400" dirty="0" smtClean="0">
                <a:latin typeface="Garamond" panose="02020404030301010803" pitchFamily="18" charset="0"/>
              </a:rPr>
              <a:t>Büchner</a:t>
            </a:r>
            <a:r>
              <a:rPr lang="it-IT" sz="2400" dirty="0" smtClean="0">
                <a:latin typeface="Garamond" panose="02020404030301010803" pitchFamily="18" charset="0"/>
              </a:rPr>
              <a:t>: </a:t>
            </a:r>
            <a:r>
              <a:rPr lang="de-DE" sz="2400" dirty="0" smtClean="0">
                <a:latin typeface="Garamond" panose="02020404030301010803" pitchFamily="18" charset="0"/>
              </a:rPr>
              <a:t>Möglichkeit </a:t>
            </a:r>
            <a:r>
              <a:rPr lang="de-DE" sz="2400" dirty="0">
                <a:latin typeface="Garamond" panose="02020404030301010803" pitchFamily="18" charset="0"/>
              </a:rPr>
              <a:t>des </a:t>
            </a:r>
            <a:r>
              <a:rPr lang="de-DE" sz="2400" dirty="0" smtClean="0">
                <a:latin typeface="Garamond" panose="02020404030301010803" pitchFamily="18" charset="0"/>
              </a:rPr>
              <a:t>Daseins) da </a:t>
            </a:r>
            <a:r>
              <a:rPr lang="de-DE" sz="2400" dirty="0" err="1" smtClean="0">
                <a:latin typeface="Garamond" panose="02020404030301010803" pitchFamily="18" charset="0"/>
              </a:rPr>
              <a:t>tornare</a:t>
            </a:r>
            <a:r>
              <a:rPr lang="de-DE" sz="2400" dirty="0" smtClean="0">
                <a:latin typeface="Garamond" panose="02020404030301010803" pitchFamily="18" charset="0"/>
              </a:rPr>
              <a:t> </a:t>
            </a:r>
            <a:r>
              <a:rPr lang="de-DE" sz="2400" i="1" dirty="0" err="1" smtClean="0">
                <a:latin typeface="Garamond" panose="02020404030301010803" pitchFamily="18" charset="0"/>
              </a:rPr>
              <a:t>continuamente</a:t>
            </a:r>
            <a:r>
              <a:rPr lang="de-DE" sz="2400" i="1" dirty="0" smtClean="0">
                <a:latin typeface="Garamond" panose="02020404030301010803" pitchFamily="18" charset="0"/>
              </a:rPr>
              <a:t> a </a:t>
            </a:r>
            <a:r>
              <a:rPr lang="de-DE" sz="2400" i="1" dirty="0" err="1" smtClean="0">
                <a:latin typeface="Garamond" panose="02020404030301010803" pitchFamily="18" charset="0"/>
              </a:rPr>
              <a:t>frequentare</a:t>
            </a:r>
            <a:r>
              <a:rPr lang="de-DE" sz="2400" dirty="0" smtClean="0">
                <a:latin typeface="Garamond" panose="02020404030301010803" pitchFamily="18" charset="0"/>
              </a:rPr>
              <a:t>, </a:t>
            </a:r>
            <a:r>
              <a:rPr lang="de-DE" sz="2400" dirty="0" err="1" smtClean="0">
                <a:latin typeface="Garamond" panose="02020404030301010803" pitchFamily="18" charset="0"/>
              </a:rPr>
              <a:t>perché</a:t>
            </a:r>
            <a:r>
              <a:rPr lang="de-DE" sz="2400" dirty="0" smtClean="0">
                <a:latin typeface="Garamond" panose="02020404030301010803" pitchFamily="18" charset="0"/>
              </a:rPr>
              <a:t>, </a:t>
            </a:r>
            <a:r>
              <a:rPr lang="de-DE" sz="2400" dirty="0" err="1" smtClean="0">
                <a:latin typeface="Garamond" panose="02020404030301010803" pitchFamily="18" charset="0"/>
              </a:rPr>
              <a:t>specialmente</a:t>
            </a:r>
            <a:r>
              <a:rPr lang="de-DE" sz="2400" dirty="0" smtClean="0">
                <a:latin typeface="Garamond" panose="02020404030301010803" pitchFamily="18" charset="0"/>
              </a:rPr>
              <a:t> </a:t>
            </a:r>
            <a:r>
              <a:rPr lang="de-DE" sz="2400" dirty="0" err="1" smtClean="0">
                <a:latin typeface="Garamond" panose="02020404030301010803" pitchFamily="18" charset="0"/>
              </a:rPr>
              <a:t>quando</a:t>
            </a:r>
            <a:r>
              <a:rPr lang="de-DE" sz="2400" dirty="0" smtClean="0">
                <a:latin typeface="Garamond" panose="02020404030301010803" pitchFamily="18" charset="0"/>
              </a:rPr>
              <a:t> </a:t>
            </a:r>
            <a:r>
              <a:rPr lang="de-DE" sz="2400" dirty="0" err="1" smtClean="0">
                <a:latin typeface="Garamond" panose="02020404030301010803" pitchFamily="18" charset="0"/>
              </a:rPr>
              <a:t>siamo</a:t>
            </a:r>
            <a:r>
              <a:rPr lang="de-DE" sz="2400" dirty="0" smtClean="0">
                <a:latin typeface="Garamond" panose="02020404030301010803" pitchFamily="18" charset="0"/>
              </a:rPr>
              <a:t> di fronte a </a:t>
            </a:r>
            <a:r>
              <a:rPr lang="de-DE" sz="2400" dirty="0" err="1" smtClean="0">
                <a:latin typeface="Garamond" panose="02020404030301010803" pitchFamily="18" charset="0"/>
              </a:rPr>
              <a:t>un</a:t>
            </a:r>
            <a:r>
              <a:rPr lang="de-DE" sz="2400" dirty="0" smtClean="0">
                <a:latin typeface="Garamond" panose="02020404030301010803" pitchFamily="18" charset="0"/>
              </a:rPr>
              <a:t> </a:t>
            </a:r>
            <a:r>
              <a:rPr lang="de-DE" sz="2400" i="1" dirty="0" err="1" smtClean="0">
                <a:latin typeface="Garamond" panose="02020404030301010803" pitchFamily="18" charset="0"/>
              </a:rPr>
              <a:t>classico</a:t>
            </a:r>
            <a:r>
              <a:rPr lang="de-DE" sz="2400" dirty="0" smtClean="0">
                <a:latin typeface="Garamond" panose="02020404030301010803" pitchFamily="18" charset="0"/>
              </a:rPr>
              <a:t>, al </a:t>
            </a:r>
            <a:r>
              <a:rPr lang="de-DE" sz="2400" dirty="0" err="1" smtClean="0">
                <a:latin typeface="Garamond" panose="02020404030301010803" pitchFamily="18" charset="0"/>
              </a:rPr>
              <a:t>mutare</a:t>
            </a:r>
            <a:r>
              <a:rPr lang="de-DE" sz="2400" dirty="0" smtClean="0">
                <a:latin typeface="Garamond" panose="02020404030301010803" pitchFamily="18" charset="0"/>
              </a:rPr>
              <a:t> del </a:t>
            </a:r>
            <a:r>
              <a:rPr lang="de-DE" sz="2400" dirty="0" err="1" smtClean="0">
                <a:latin typeface="Garamond" panose="02020404030301010803" pitchFamily="18" charset="0"/>
              </a:rPr>
              <a:t>nostro</a:t>
            </a:r>
            <a:r>
              <a:rPr lang="de-DE" sz="2400" dirty="0" smtClean="0">
                <a:latin typeface="Garamond" panose="02020404030301010803" pitchFamily="18" charset="0"/>
              </a:rPr>
              <a:t> </a:t>
            </a:r>
            <a:r>
              <a:rPr lang="de-DE" sz="2400" dirty="0" err="1" smtClean="0">
                <a:latin typeface="Garamond" panose="02020404030301010803" pitchFamily="18" charset="0"/>
              </a:rPr>
              <a:t>posizionamento</a:t>
            </a:r>
            <a:r>
              <a:rPr lang="de-DE" sz="2400" dirty="0" smtClean="0">
                <a:latin typeface="Garamond" panose="02020404030301010803" pitchFamily="18" charset="0"/>
              </a:rPr>
              <a:t> (delle </a:t>
            </a:r>
            <a:r>
              <a:rPr lang="de-DE" sz="2400" dirty="0" err="1" smtClean="0">
                <a:latin typeface="Garamond" panose="02020404030301010803" pitchFamily="18" charset="0"/>
              </a:rPr>
              <a:t>nostre</a:t>
            </a:r>
            <a:r>
              <a:rPr lang="de-DE" sz="2400" dirty="0" smtClean="0">
                <a:latin typeface="Garamond" panose="02020404030301010803" pitchFamily="18" charset="0"/>
              </a:rPr>
              <a:t> </a:t>
            </a:r>
            <a:r>
              <a:rPr lang="de-DE" sz="2400" dirty="0" err="1" smtClean="0">
                <a:latin typeface="Garamond" panose="02020404030301010803" pitchFamily="18" charset="0"/>
              </a:rPr>
              <a:t>esperienze</a:t>
            </a:r>
            <a:r>
              <a:rPr lang="de-DE" sz="2400" dirty="0" smtClean="0">
                <a:latin typeface="Garamond" panose="02020404030301010803" pitchFamily="18" charset="0"/>
              </a:rPr>
              <a:t>) ci </a:t>
            </a:r>
            <a:r>
              <a:rPr lang="de-DE" sz="2400" dirty="0" err="1" smtClean="0">
                <a:latin typeface="Garamond" panose="02020404030301010803" pitchFamily="18" charset="0"/>
              </a:rPr>
              <a:t>rimanderà</a:t>
            </a:r>
            <a:r>
              <a:rPr lang="de-DE" sz="2400" dirty="0" smtClean="0">
                <a:latin typeface="Garamond" panose="02020404030301010803" pitchFamily="18" charset="0"/>
              </a:rPr>
              <a:t> </a:t>
            </a:r>
            <a:r>
              <a:rPr lang="de-DE" sz="2400" dirty="0" err="1" smtClean="0">
                <a:latin typeface="Garamond" panose="02020404030301010803" pitchFamily="18" charset="0"/>
              </a:rPr>
              <a:t>una</a:t>
            </a:r>
            <a:r>
              <a:rPr lang="de-DE" sz="2400" dirty="0" smtClean="0">
                <a:latin typeface="Garamond" panose="02020404030301010803" pitchFamily="18" charset="0"/>
              </a:rPr>
              <a:t> </a:t>
            </a:r>
            <a:r>
              <a:rPr lang="de-DE" sz="2400" dirty="0" err="1" smtClean="0">
                <a:latin typeface="Garamond" panose="02020404030301010803" pitchFamily="18" charset="0"/>
              </a:rPr>
              <a:t>rappresentazione</a:t>
            </a:r>
            <a:r>
              <a:rPr lang="de-DE" sz="2400" dirty="0" smtClean="0">
                <a:latin typeface="Garamond" panose="02020404030301010803" pitchFamily="18" charset="0"/>
              </a:rPr>
              <a:t> sempre </a:t>
            </a:r>
            <a:r>
              <a:rPr lang="de-DE" sz="2400" dirty="0" err="1" smtClean="0">
                <a:latin typeface="Garamond" panose="02020404030301010803" pitchFamily="18" charset="0"/>
              </a:rPr>
              <a:t>diversa</a:t>
            </a:r>
            <a:r>
              <a:rPr lang="de-DE" sz="2400" dirty="0" smtClean="0">
                <a:latin typeface="Garamond" panose="02020404030301010803" pitchFamily="18" charset="0"/>
              </a:rPr>
              <a:t> e più </a:t>
            </a:r>
            <a:r>
              <a:rPr lang="de-DE" sz="2400" dirty="0" err="1" smtClean="0">
                <a:latin typeface="Garamond" panose="02020404030301010803" pitchFamily="18" charset="0"/>
              </a:rPr>
              <a:t>ricca</a:t>
            </a:r>
            <a:r>
              <a:rPr lang="de-DE" sz="2400" dirty="0" smtClean="0">
                <a:latin typeface="Garamond" panose="02020404030301010803" pitchFamily="18" charset="0"/>
              </a:rPr>
              <a:t> di </a:t>
            </a:r>
            <a:r>
              <a:rPr lang="de-DE" sz="2400" dirty="0" err="1" smtClean="0">
                <a:latin typeface="Garamond" panose="02020404030301010803" pitchFamily="18" charset="0"/>
              </a:rPr>
              <a:t>rapporti</a:t>
            </a:r>
            <a:r>
              <a:rPr lang="de-DE" sz="2400" dirty="0" smtClean="0">
                <a:latin typeface="Garamond" panose="02020404030301010803" pitchFamily="18" charset="0"/>
              </a:rPr>
              <a:t> </a:t>
            </a:r>
            <a:r>
              <a:rPr lang="de-DE" sz="2400" dirty="0" err="1" smtClean="0">
                <a:latin typeface="Garamond" panose="02020404030301010803" pitchFamily="18" charset="0"/>
              </a:rPr>
              <a:t>fra</a:t>
            </a:r>
            <a:r>
              <a:rPr lang="de-DE" sz="2400" dirty="0" smtClean="0">
                <a:latin typeface="Garamond" panose="02020404030301010803" pitchFamily="18" charset="0"/>
              </a:rPr>
              <a:t> l</a:t>
            </a:r>
            <a:r>
              <a:rPr lang="it-IT" sz="2400" dirty="0">
                <a:latin typeface="Garamond" panose="02020404030301010803" pitchFamily="18" charset="0"/>
              </a:rPr>
              <a:t>’</a:t>
            </a:r>
            <a:r>
              <a:rPr lang="de-DE" sz="2400" dirty="0" err="1" smtClean="0">
                <a:latin typeface="Garamond" panose="02020404030301010803" pitchFamily="18" charset="0"/>
              </a:rPr>
              <a:t>individuo</a:t>
            </a:r>
            <a:r>
              <a:rPr lang="de-DE" sz="2400" dirty="0" smtClean="0">
                <a:latin typeface="Garamond" panose="02020404030301010803" pitchFamily="18" charset="0"/>
              </a:rPr>
              <a:t> e le </a:t>
            </a:r>
            <a:r>
              <a:rPr lang="de-DE" sz="2400" dirty="0" err="1" smtClean="0">
                <a:latin typeface="Garamond" panose="02020404030301010803" pitchFamily="18" charset="0"/>
              </a:rPr>
              <a:t>comunità</a:t>
            </a:r>
            <a:r>
              <a:rPr lang="de-DE" sz="2400" dirty="0" smtClean="0">
                <a:latin typeface="Garamond" panose="02020404030301010803" pitchFamily="18" charset="0"/>
              </a:rPr>
              <a:t> di </a:t>
            </a:r>
            <a:r>
              <a:rPr lang="de-DE" sz="2400" dirty="0" err="1" smtClean="0">
                <a:latin typeface="Garamond" panose="02020404030301010803" pitchFamily="18" charset="0"/>
              </a:rPr>
              <a:t>cui</a:t>
            </a:r>
            <a:r>
              <a:rPr lang="de-DE" sz="2400" dirty="0" smtClean="0">
                <a:latin typeface="Garamond" panose="02020404030301010803" pitchFamily="18" charset="0"/>
              </a:rPr>
              <a:t> </a:t>
            </a:r>
            <a:r>
              <a:rPr lang="de-DE" sz="2400" dirty="0" err="1" smtClean="0">
                <a:latin typeface="Garamond" panose="02020404030301010803" pitchFamily="18" charset="0"/>
              </a:rPr>
              <a:t>partecipa</a:t>
            </a:r>
            <a:r>
              <a:rPr lang="de-DE" sz="2400" dirty="0" smtClean="0">
                <a:latin typeface="Garamond" panose="02020404030301010803" pitchFamily="18" charset="0"/>
              </a:rPr>
              <a:t>.</a:t>
            </a:r>
          </a:p>
          <a:p>
            <a:endParaRPr lang="de-DE" sz="2000" dirty="0">
              <a:latin typeface="Garamond" panose="02020404030301010803" pitchFamily="18" charset="0"/>
            </a:endParaRPr>
          </a:p>
          <a:p>
            <a:endParaRPr lang="it-IT" dirty="0"/>
          </a:p>
          <a:p>
            <a:endParaRPr lang="it-IT" dirty="0"/>
          </a:p>
        </p:txBody>
      </p:sp>
    </p:spTree>
    <p:extLst>
      <p:ext uri="{BB962C8B-B14F-4D97-AF65-F5344CB8AC3E}">
        <p14:creationId xmlns:p14="http://schemas.microsoft.com/office/powerpoint/2010/main" val="2948768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oloring.ws/ctd/cdgingerbrea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32656"/>
            <a:ext cx="4726360" cy="629647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4427" y="548680"/>
            <a:ext cx="3960440" cy="5632311"/>
          </a:xfrm>
          <a:prstGeom prst="rect">
            <a:avLst/>
          </a:prstGeom>
          <a:noFill/>
        </p:spPr>
        <p:txBody>
          <a:bodyPr wrap="square" rtlCol="0">
            <a:spAutoFit/>
          </a:bodyPr>
          <a:lstStyle/>
          <a:p>
            <a:pPr algn="ctr"/>
            <a:r>
              <a:rPr lang="it-IT" sz="2400" b="1" dirty="0" smtClean="0">
                <a:latin typeface="Garamond" panose="02020404030301010803" pitchFamily="18" charset="0"/>
              </a:rPr>
              <a:t>Concezione </a:t>
            </a:r>
            <a:br>
              <a:rPr lang="it-IT" sz="2400" b="1" dirty="0" smtClean="0">
                <a:latin typeface="Garamond" panose="02020404030301010803" pitchFamily="18" charset="0"/>
              </a:rPr>
            </a:br>
            <a:r>
              <a:rPr lang="it-IT" sz="2400" b="1" dirty="0" err="1" smtClean="0">
                <a:latin typeface="Garamond" panose="02020404030301010803" pitchFamily="18" charset="0"/>
              </a:rPr>
              <a:t>essenzialista</a:t>
            </a:r>
            <a:r>
              <a:rPr lang="it-IT" sz="2400" b="1" dirty="0" smtClean="0">
                <a:latin typeface="Garamond" panose="02020404030301010803" pitchFamily="18" charset="0"/>
              </a:rPr>
              <a:t> e statica:</a:t>
            </a:r>
          </a:p>
          <a:p>
            <a:pPr algn="ctr"/>
            <a:r>
              <a:rPr lang="it-IT" sz="2400" b="1" dirty="0">
                <a:latin typeface="Garamond" panose="02020404030301010803" pitchFamily="18" charset="0"/>
              </a:rPr>
              <a:t>i</a:t>
            </a:r>
            <a:r>
              <a:rPr lang="it-IT" sz="2400" b="1" dirty="0" smtClean="0">
                <a:latin typeface="Garamond" panose="02020404030301010803" pitchFamily="18" charset="0"/>
              </a:rPr>
              <a:t>l testo letterario </a:t>
            </a:r>
            <a:br>
              <a:rPr lang="it-IT" sz="2400" b="1" dirty="0" smtClean="0">
                <a:latin typeface="Garamond" panose="02020404030301010803" pitchFamily="18" charset="0"/>
              </a:rPr>
            </a:br>
            <a:r>
              <a:rPr lang="it-IT" sz="2400" b="1" dirty="0" smtClean="0">
                <a:latin typeface="Garamond" panose="02020404030301010803" pitchFamily="18" charset="0"/>
              </a:rPr>
              <a:t>come sistema di punti fissi </a:t>
            </a:r>
            <a:br>
              <a:rPr lang="it-IT" sz="2400" b="1" dirty="0" smtClean="0">
                <a:latin typeface="Garamond" panose="02020404030301010803" pitchFamily="18" charset="0"/>
              </a:rPr>
            </a:br>
            <a:r>
              <a:rPr lang="it-IT" sz="2400" dirty="0" smtClean="0">
                <a:latin typeface="Garamond" panose="02020404030301010803" pitchFamily="18" charset="0"/>
              </a:rPr>
              <a:t>che basta ricomporre </a:t>
            </a:r>
          </a:p>
          <a:p>
            <a:pPr algn="ctr"/>
            <a:r>
              <a:rPr lang="it-IT" sz="2400" dirty="0" smtClean="0">
                <a:latin typeface="Garamond" panose="02020404030301010803" pitchFamily="18" charset="0"/>
              </a:rPr>
              <a:t>per scoprire </a:t>
            </a:r>
            <a:br>
              <a:rPr lang="it-IT" sz="2400" dirty="0" smtClean="0">
                <a:latin typeface="Garamond" panose="02020404030301010803" pitchFamily="18" charset="0"/>
              </a:rPr>
            </a:br>
            <a:r>
              <a:rPr lang="it-IT" sz="2400" dirty="0" smtClean="0">
                <a:latin typeface="Garamond" panose="02020404030301010803" pitchFamily="18" charset="0"/>
              </a:rPr>
              <a:t>il «significato» dell’opera, </a:t>
            </a:r>
            <a:br>
              <a:rPr lang="it-IT" sz="2400" dirty="0" smtClean="0">
                <a:latin typeface="Garamond" panose="02020404030301010803" pitchFamily="18" charset="0"/>
              </a:rPr>
            </a:br>
            <a:r>
              <a:rPr lang="it-IT" sz="2400" dirty="0" smtClean="0">
                <a:latin typeface="Garamond" panose="02020404030301010803" pitchFamily="18" charset="0"/>
              </a:rPr>
              <a:t>come in un gioco enigmistico </a:t>
            </a:r>
            <a:br>
              <a:rPr lang="it-IT" sz="2400" dirty="0" smtClean="0">
                <a:latin typeface="Garamond" panose="02020404030301010803" pitchFamily="18" charset="0"/>
              </a:rPr>
            </a:br>
            <a:r>
              <a:rPr lang="it-IT" sz="2400" dirty="0" smtClean="0">
                <a:latin typeface="Garamond" panose="02020404030301010803" pitchFamily="18" charset="0"/>
              </a:rPr>
              <a:t>(Werther è positivo,</a:t>
            </a:r>
          </a:p>
          <a:p>
            <a:pPr algn="ctr"/>
            <a:r>
              <a:rPr lang="it-IT" sz="2400" dirty="0" smtClean="0">
                <a:latin typeface="Garamond" panose="02020404030301010803" pitchFamily="18" charset="0"/>
              </a:rPr>
              <a:t>Werther è negativo,</a:t>
            </a:r>
            <a:br>
              <a:rPr lang="it-IT" sz="2400" dirty="0" smtClean="0">
                <a:latin typeface="Garamond" panose="02020404030301010803" pitchFamily="18" charset="0"/>
              </a:rPr>
            </a:br>
            <a:r>
              <a:rPr lang="it-IT" sz="2400" dirty="0" smtClean="0">
                <a:latin typeface="Garamond" panose="02020404030301010803" pitchFamily="18" charset="0"/>
              </a:rPr>
              <a:t>Werther è un «genio»,</a:t>
            </a:r>
          </a:p>
          <a:p>
            <a:pPr algn="ctr"/>
            <a:r>
              <a:rPr lang="it-IT" sz="2400" dirty="0" smtClean="0">
                <a:latin typeface="Garamond" panose="02020404030301010803" pitchFamily="18" charset="0"/>
              </a:rPr>
              <a:t>Albert è un «filisteo»,</a:t>
            </a:r>
            <a:br>
              <a:rPr lang="it-IT" sz="2400" dirty="0" smtClean="0">
                <a:latin typeface="Garamond" panose="02020404030301010803" pitchFamily="18" charset="0"/>
              </a:rPr>
            </a:br>
            <a:r>
              <a:rPr lang="it-IT" sz="2400" dirty="0" smtClean="0">
                <a:latin typeface="Garamond" panose="02020404030301010803" pitchFamily="18" charset="0"/>
              </a:rPr>
              <a:t>il </a:t>
            </a:r>
            <a:r>
              <a:rPr lang="it-IT" sz="2400" i="1" dirty="0" smtClean="0">
                <a:latin typeface="Garamond" panose="02020404030301010803" pitchFamily="18" charset="0"/>
              </a:rPr>
              <a:t>Werther «</a:t>
            </a:r>
            <a:r>
              <a:rPr lang="it-IT" sz="2400" dirty="0" smtClean="0">
                <a:latin typeface="Garamond" panose="02020404030301010803" pitchFamily="18" charset="0"/>
              </a:rPr>
              <a:t>vuol dire» questo, </a:t>
            </a:r>
            <a:r>
              <a:rPr lang="it-IT" sz="2400" dirty="0" err="1" smtClean="0">
                <a:latin typeface="Garamond" panose="02020404030301010803" pitchFamily="18" charset="0"/>
              </a:rPr>
              <a:t>Lenz</a:t>
            </a:r>
            <a:r>
              <a:rPr lang="it-IT" sz="2400" dirty="0" smtClean="0">
                <a:latin typeface="Garamond" panose="02020404030301010803" pitchFamily="18" charset="0"/>
              </a:rPr>
              <a:t> «impazzisce», </a:t>
            </a:r>
          </a:p>
          <a:p>
            <a:pPr algn="ctr"/>
            <a:r>
              <a:rPr lang="it-IT" sz="2400" dirty="0" smtClean="0">
                <a:latin typeface="Garamond" panose="02020404030301010803" pitchFamily="18" charset="0"/>
              </a:rPr>
              <a:t>ecc. ecc.)</a:t>
            </a:r>
            <a:endParaRPr lang="it-IT" sz="2400" dirty="0">
              <a:latin typeface="Garamond" panose="02020404030301010803" pitchFamily="18" charset="0"/>
            </a:endParaRPr>
          </a:p>
        </p:txBody>
      </p:sp>
    </p:spTree>
    <p:extLst>
      <p:ext uri="{BB962C8B-B14F-4D97-AF65-F5344CB8AC3E}">
        <p14:creationId xmlns:p14="http://schemas.microsoft.com/office/powerpoint/2010/main" val="3913462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penfisica.com/fisica_ipertesto/openfisica4/immagini/linee_cam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21" y="2058564"/>
            <a:ext cx="6163633" cy="461349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54185" y="116632"/>
            <a:ext cx="7979890" cy="2215991"/>
          </a:xfrm>
          <a:prstGeom prst="rect">
            <a:avLst/>
          </a:prstGeom>
          <a:noFill/>
        </p:spPr>
        <p:txBody>
          <a:bodyPr wrap="square" rtlCol="0">
            <a:spAutoFit/>
          </a:bodyPr>
          <a:lstStyle/>
          <a:p>
            <a:pPr algn="ctr"/>
            <a:r>
              <a:rPr lang="it-IT" sz="2400" b="1" dirty="0" smtClean="0">
                <a:latin typeface="Garamond" panose="02020404030301010803" pitchFamily="18" charset="0"/>
              </a:rPr>
              <a:t>Concezione relazionale e dinamica:</a:t>
            </a:r>
          </a:p>
          <a:p>
            <a:pPr algn="ctr"/>
            <a:r>
              <a:rPr lang="it-IT" sz="2400" b="1" dirty="0" smtClean="0">
                <a:latin typeface="Garamond" panose="02020404030301010803" pitchFamily="18" charset="0"/>
              </a:rPr>
              <a:t>il </a:t>
            </a:r>
            <a:r>
              <a:rPr lang="it-IT" sz="2400" b="1" dirty="0">
                <a:latin typeface="Garamond" panose="02020404030301010803" pitchFamily="18" charset="0"/>
              </a:rPr>
              <a:t>testo letterario come un campo di </a:t>
            </a:r>
            <a:r>
              <a:rPr lang="it-IT" sz="2400" b="1" dirty="0" smtClean="0">
                <a:latin typeface="Garamond" panose="02020404030301010803" pitchFamily="18" charset="0"/>
              </a:rPr>
              <a:t>forze </a:t>
            </a:r>
            <a:br>
              <a:rPr lang="it-IT" sz="2400" b="1" dirty="0" smtClean="0">
                <a:latin typeface="Garamond" panose="02020404030301010803" pitchFamily="18" charset="0"/>
              </a:rPr>
            </a:br>
            <a:r>
              <a:rPr lang="it-IT" sz="2400" dirty="0" smtClean="0">
                <a:latin typeface="Garamond" panose="02020404030301010803" pitchFamily="18" charset="0"/>
              </a:rPr>
              <a:t>che </a:t>
            </a:r>
            <a:r>
              <a:rPr lang="it-IT" sz="2400" dirty="0">
                <a:latin typeface="Garamond" panose="02020404030301010803" pitchFamily="18" charset="0"/>
              </a:rPr>
              <a:t>si </a:t>
            </a:r>
            <a:r>
              <a:rPr lang="it-IT" sz="2400" dirty="0" smtClean="0">
                <a:latin typeface="Garamond" panose="02020404030301010803" pitchFamily="18" charset="0"/>
              </a:rPr>
              <a:t>modificano col procedere della narrazione</a:t>
            </a:r>
            <a:br>
              <a:rPr lang="it-IT" sz="2400" dirty="0" smtClean="0">
                <a:latin typeface="Garamond" panose="02020404030301010803" pitchFamily="18" charset="0"/>
              </a:rPr>
            </a:br>
            <a:r>
              <a:rPr lang="it-IT" sz="2400" dirty="0" smtClean="0">
                <a:latin typeface="Garamond" panose="02020404030301010803" pitchFamily="18" charset="0"/>
              </a:rPr>
              <a:t>(ma anche aggiungendo o togliendo un qualsiasi elemento</a:t>
            </a:r>
            <a:br>
              <a:rPr lang="it-IT" sz="2400" dirty="0" smtClean="0">
                <a:latin typeface="Garamond" panose="02020404030301010803" pitchFamily="18" charset="0"/>
              </a:rPr>
            </a:br>
            <a:r>
              <a:rPr lang="it-IT" sz="2400" dirty="0" smtClean="0">
                <a:latin typeface="Garamond" panose="02020404030301010803" pitchFamily="18" charset="0"/>
              </a:rPr>
              <a:t>e perfino col mutare del posizionamento del lettore!)</a:t>
            </a:r>
            <a:endParaRPr lang="it-IT" sz="2400" dirty="0">
              <a:latin typeface="Garamond" panose="02020404030301010803" pitchFamily="18" charset="0"/>
            </a:endParaRPr>
          </a:p>
          <a:p>
            <a:endParaRPr lang="it-IT" dirty="0"/>
          </a:p>
        </p:txBody>
      </p:sp>
    </p:spTree>
    <p:extLst>
      <p:ext uri="{BB962C8B-B14F-4D97-AF65-F5344CB8AC3E}">
        <p14:creationId xmlns:p14="http://schemas.microsoft.com/office/powerpoint/2010/main" val="874835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512" y="404664"/>
            <a:ext cx="8136904" cy="6278642"/>
          </a:xfrm>
          <a:prstGeom prst="rect">
            <a:avLst/>
          </a:prstGeom>
          <a:noFill/>
        </p:spPr>
        <p:txBody>
          <a:bodyPr wrap="square" rtlCol="0">
            <a:spAutoFit/>
          </a:bodyPr>
          <a:lstStyle/>
          <a:p>
            <a:r>
              <a:rPr lang="de-DE" sz="2400" b="1" dirty="0" err="1">
                <a:latin typeface="Garamond" panose="02020404030301010803" pitchFamily="18" charset="0"/>
              </a:rPr>
              <a:t>Allora</a:t>
            </a:r>
            <a:r>
              <a:rPr lang="de-DE" sz="2400" b="1" dirty="0">
                <a:latin typeface="Garamond" panose="02020404030301010803" pitchFamily="18" charset="0"/>
              </a:rPr>
              <a:t> </a:t>
            </a:r>
            <a:r>
              <a:rPr lang="de-DE" sz="2400" b="1" dirty="0" err="1">
                <a:latin typeface="Garamond" panose="02020404030301010803" pitchFamily="18" charset="0"/>
              </a:rPr>
              <a:t>ogni</a:t>
            </a:r>
            <a:r>
              <a:rPr lang="de-DE" sz="2400" b="1" dirty="0">
                <a:latin typeface="Garamond" panose="02020404030301010803" pitchFamily="18" charset="0"/>
              </a:rPr>
              <a:t> </a:t>
            </a:r>
            <a:r>
              <a:rPr lang="de-DE" sz="2400" b="1" dirty="0" err="1">
                <a:latin typeface="Garamond" panose="02020404030301010803" pitchFamily="18" charset="0"/>
              </a:rPr>
              <a:t>interpretazione</a:t>
            </a:r>
            <a:r>
              <a:rPr lang="de-DE" sz="2400" b="1" dirty="0">
                <a:latin typeface="Garamond" panose="02020404030301010803" pitchFamily="18" charset="0"/>
              </a:rPr>
              <a:t> è </a:t>
            </a:r>
            <a:r>
              <a:rPr lang="de-DE" sz="2400" b="1" dirty="0" err="1" smtClean="0">
                <a:latin typeface="Garamond" panose="02020404030301010803" pitchFamily="18" charset="0"/>
              </a:rPr>
              <a:t>ugualmente</a:t>
            </a:r>
            <a:r>
              <a:rPr lang="de-DE" sz="2400" b="1" dirty="0" smtClean="0">
                <a:latin typeface="Garamond" panose="02020404030301010803" pitchFamily="18" charset="0"/>
              </a:rPr>
              <a:t> </a:t>
            </a:r>
            <a:r>
              <a:rPr lang="de-DE" sz="2400" b="1" dirty="0" err="1" smtClean="0">
                <a:latin typeface="Garamond" panose="02020404030301010803" pitchFamily="18" charset="0"/>
              </a:rPr>
              <a:t>legittima</a:t>
            </a:r>
            <a:r>
              <a:rPr lang="de-DE" sz="2400" b="1" dirty="0" smtClean="0">
                <a:latin typeface="Garamond" panose="02020404030301010803" pitchFamily="18" charset="0"/>
              </a:rPr>
              <a:t>? </a:t>
            </a:r>
          </a:p>
          <a:p>
            <a:endParaRPr lang="de-DE" sz="2400" dirty="0">
              <a:latin typeface="Garamond" panose="02020404030301010803" pitchFamily="18" charset="0"/>
            </a:endParaRPr>
          </a:p>
          <a:p>
            <a:pPr algn="just"/>
            <a:r>
              <a:rPr lang="de-DE" sz="2400" dirty="0" err="1" smtClean="0">
                <a:latin typeface="Garamond" panose="02020404030301010803" pitchFamily="18" charset="0"/>
              </a:rPr>
              <a:t>No</a:t>
            </a:r>
            <a:r>
              <a:rPr lang="de-DE" sz="2400" dirty="0">
                <a:latin typeface="Garamond" panose="02020404030301010803" pitchFamily="18" charset="0"/>
              </a:rPr>
              <a:t>. </a:t>
            </a:r>
            <a:r>
              <a:rPr lang="de-DE" sz="2400" dirty="0" err="1">
                <a:latin typeface="Garamond" panose="02020404030301010803" pitchFamily="18" charset="0"/>
              </a:rPr>
              <a:t>Perché</a:t>
            </a:r>
            <a:r>
              <a:rPr lang="de-DE" sz="2400" dirty="0">
                <a:latin typeface="Garamond" panose="02020404030301010803" pitchFamily="18" charset="0"/>
              </a:rPr>
              <a:t> </a:t>
            </a:r>
            <a:r>
              <a:rPr lang="de-DE" sz="2400" dirty="0" err="1">
                <a:latin typeface="Garamond" panose="02020404030301010803" pitchFamily="18" charset="0"/>
              </a:rPr>
              <a:t>alcune</a:t>
            </a:r>
            <a:r>
              <a:rPr lang="de-DE" sz="2400" dirty="0">
                <a:latin typeface="Garamond" panose="02020404030301010803" pitchFamily="18" charset="0"/>
              </a:rPr>
              <a:t> </a:t>
            </a:r>
            <a:r>
              <a:rPr lang="de-DE" sz="2400" dirty="0" err="1">
                <a:latin typeface="Garamond" panose="02020404030301010803" pitchFamily="18" charset="0"/>
              </a:rPr>
              <a:t>interpretazioni</a:t>
            </a:r>
            <a:r>
              <a:rPr lang="de-DE" sz="2400" dirty="0">
                <a:latin typeface="Garamond" panose="02020404030301010803" pitchFamily="18" charset="0"/>
              </a:rPr>
              <a:t> (</a:t>
            </a:r>
            <a:r>
              <a:rPr lang="de-DE" sz="2400" dirty="0" err="1">
                <a:latin typeface="Garamond" panose="02020404030301010803" pitchFamily="18" charset="0"/>
              </a:rPr>
              <a:t>certo</a:t>
            </a:r>
            <a:r>
              <a:rPr lang="de-DE" sz="2400" dirty="0">
                <a:latin typeface="Garamond" panose="02020404030301010803" pitchFamily="18" charset="0"/>
              </a:rPr>
              <a:t>: più di </a:t>
            </a:r>
            <a:r>
              <a:rPr lang="de-DE" sz="2400" dirty="0" err="1">
                <a:latin typeface="Garamond" panose="02020404030301010803" pitchFamily="18" charset="0"/>
              </a:rPr>
              <a:t>una</a:t>
            </a:r>
            <a:r>
              <a:rPr lang="de-DE" sz="2400" dirty="0">
                <a:latin typeface="Garamond" panose="02020404030301010803" pitchFamily="18" charset="0"/>
              </a:rPr>
              <a:t>) </a:t>
            </a:r>
            <a:r>
              <a:rPr lang="de-DE" sz="2400" i="1" dirty="0" err="1">
                <a:latin typeface="Garamond" panose="02020404030301010803" pitchFamily="18" charset="0"/>
              </a:rPr>
              <a:t>trovano</a:t>
            </a:r>
            <a:r>
              <a:rPr lang="de-DE" sz="2400" i="1" dirty="0">
                <a:latin typeface="Garamond" panose="02020404030301010803" pitchFamily="18" charset="0"/>
              </a:rPr>
              <a:t> </a:t>
            </a:r>
            <a:r>
              <a:rPr lang="de-DE" sz="2400" i="1" dirty="0" err="1">
                <a:latin typeface="Garamond" panose="02020404030301010803" pitchFamily="18" charset="0"/>
              </a:rPr>
              <a:t>riscontro</a:t>
            </a:r>
            <a:r>
              <a:rPr lang="de-DE" sz="2400" i="1" dirty="0">
                <a:latin typeface="Garamond" panose="02020404030301010803" pitchFamily="18" charset="0"/>
              </a:rPr>
              <a:t> </a:t>
            </a:r>
            <a:r>
              <a:rPr lang="de-DE" sz="2400" i="1" dirty="0" err="1">
                <a:latin typeface="Garamond" panose="02020404030301010803" pitchFamily="18" charset="0"/>
              </a:rPr>
              <a:t>nel</a:t>
            </a:r>
            <a:r>
              <a:rPr lang="de-DE" sz="2400" i="1" dirty="0">
                <a:latin typeface="Garamond" panose="02020404030301010803" pitchFamily="18" charset="0"/>
              </a:rPr>
              <a:t> </a:t>
            </a:r>
            <a:r>
              <a:rPr lang="de-DE" sz="2400" i="1" dirty="0" err="1">
                <a:latin typeface="Garamond" panose="02020404030301010803" pitchFamily="18" charset="0"/>
              </a:rPr>
              <a:t>testo</a:t>
            </a:r>
            <a:r>
              <a:rPr lang="de-DE" sz="2400" dirty="0">
                <a:latin typeface="Garamond" panose="02020404030301010803" pitchFamily="18" charset="0"/>
              </a:rPr>
              <a:t>, altre non </a:t>
            </a:r>
            <a:r>
              <a:rPr lang="de-DE" sz="2400" dirty="0" err="1">
                <a:latin typeface="Garamond" panose="02020404030301010803" pitchFamily="18" charset="0"/>
              </a:rPr>
              <a:t>lo</a:t>
            </a:r>
            <a:r>
              <a:rPr lang="de-DE" sz="2400" dirty="0">
                <a:latin typeface="Garamond" panose="02020404030301010803" pitchFamily="18" charset="0"/>
              </a:rPr>
              <a:t> </a:t>
            </a:r>
            <a:r>
              <a:rPr lang="de-DE" sz="2400" dirty="0" err="1">
                <a:latin typeface="Garamond" panose="02020404030301010803" pitchFamily="18" charset="0"/>
              </a:rPr>
              <a:t>trovano</a:t>
            </a:r>
            <a:r>
              <a:rPr lang="de-DE" sz="2400" dirty="0">
                <a:latin typeface="Garamond" panose="02020404030301010803" pitchFamily="18" charset="0"/>
              </a:rPr>
              <a:t> </a:t>
            </a:r>
            <a:r>
              <a:rPr lang="de-DE" sz="2400" dirty="0" err="1">
                <a:latin typeface="Garamond" panose="02020404030301010803" pitchFamily="18" charset="0"/>
              </a:rPr>
              <a:t>affatto</a:t>
            </a:r>
            <a:r>
              <a:rPr lang="de-DE" sz="2400" dirty="0">
                <a:latin typeface="Garamond" panose="02020404030301010803" pitchFamily="18" charset="0"/>
              </a:rPr>
              <a:t>. </a:t>
            </a:r>
            <a:endParaRPr lang="de-DE" sz="2400" dirty="0" smtClean="0">
              <a:latin typeface="Garamond" panose="02020404030301010803" pitchFamily="18" charset="0"/>
            </a:endParaRPr>
          </a:p>
          <a:p>
            <a:pPr algn="just"/>
            <a:endParaRPr lang="de-DE" sz="2400" dirty="0">
              <a:latin typeface="Garamond" panose="02020404030301010803" pitchFamily="18" charset="0"/>
            </a:endParaRPr>
          </a:p>
          <a:p>
            <a:pPr algn="just"/>
            <a:r>
              <a:rPr lang="de-DE" sz="2400" dirty="0" err="1" smtClean="0">
                <a:latin typeface="Garamond" panose="02020404030301010803" pitchFamily="18" charset="0"/>
              </a:rPr>
              <a:t>Generalmente</a:t>
            </a:r>
            <a:r>
              <a:rPr lang="de-DE" sz="2400" dirty="0" smtClean="0">
                <a:latin typeface="Garamond" panose="02020404030301010803" pitchFamily="18" charset="0"/>
              </a:rPr>
              <a:t> </a:t>
            </a:r>
            <a:r>
              <a:rPr lang="de-DE" sz="2400" dirty="0" err="1">
                <a:latin typeface="Garamond" panose="02020404030301010803" pitchFamily="18" charset="0"/>
              </a:rPr>
              <a:t>siamo</a:t>
            </a:r>
            <a:r>
              <a:rPr lang="de-DE" sz="2400" dirty="0">
                <a:latin typeface="Garamond" panose="02020404030301010803" pitchFamily="18" charset="0"/>
              </a:rPr>
              <a:t> </a:t>
            </a:r>
            <a:r>
              <a:rPr lang="de-DE" sz="2400" dirty="0" err="1">
                <a:latin typeface="Garamond" panose="02020404030301010803" pitchFamily="18" charset="0"/>
              </a:rPr>
              <a:t>noi</a:t>
            </a:r>
            <a:r>
              <a:rPr lang="de-DE" sz="2400" dirty="0">
                <a:latin typeface="Garamond" panose="02020404030301010803" pitchFamily="18" charset="0"/>
              </a:rPr>
              <a:t> </a:t>
            </a:r>
            <a:r>
              <a:rPr lang="de-DE" sz="2400" dirty="0" err="1">
                <a:latin typeface="Garamond" panose="02020404030301010803" pitchFamily="18" charset="0"/>
              </a:rPr>
              <a:t>che</a:t>
            </a:r>
            <a:r>
              <a:rPr lang="de-DE" sz="2400" dirty="0">
                <a:latin typeface="Garamond" panose="02020404030301010803" pitchFamily="18" charset="0"/>
              </a:rPr>
              <a:t> </a:t>
            </a:r>
            <a:r>
              <a:rPr lang="de-DE" sz="2400" dirty="0" err="1" smtClean="0">
                <a:latin typeface="Garamond" panose="02020404030301010803" pitchFamily="18" charset="0"/>
              </a:rPr>
              <a:t>proiettiamo</a:t>
            </a:r>
            <a:r>
              <a:rPr lang="de-DE" sz="2400" dirty="0" smtClean="0">
                <a:latin typeface="Garamond" panose="02020404030301010803" pitchFamily="18" charset="0"/>
              </a:rPr>
              <a:t> sul </a:t>
            </a:r>
            <a:r>
              <a:rPr lang="de-DE" sz="2400" dirty="0" err="1" smtClean="0">
                <a:latin typeface="Garamond" panose="02020404030301010803" pitchFamily="18" charset="0"/>
              </a:rPr>
              <a:t>testo</a:t>
            </a:r>
            <a:r>
              <a:rPr lang="de-DE" sz="2400" dirty="0" smtClean="0">
                <a:latin typeface="Garamond" panose="02020404030301010803" pitchFamily="18" charset="0"/>
              </a:rPr>
              <a:t> </a:t>
            </a:r>
            <a:r>
              <a:rPr lang="de-DE" sz="2400" dirty="0" err="1">
                <a:latin typeface="Garamond" panose="02020404030301010803" pitchFamily="18" charset="0"/>
              </a:rPr>
              <a:t>quello</a:t>
            </a:r>
            <a:r>
              <a:rPr lang="de-DE" sz="2400" dirty="0">
                <a:latin typeface="Garamond" panose="02020404030301010803" pitchFamily="18" charset="0"/>
              </a:rPr>
              <a:t> </a:t>
            </a:r>
            <a:r>
              <a:rPr lang="de-DE" sz="2400" dirty="0" err="1">
                <a:latin typeface="Garamond" panose="02020404030301010803" pitchFamily="18" charset="0"/>
              </a:rPr>
              <a:t>che</a:t>
            </a:r>
            <a:r>
              <a:rPr lang="de-DE" sz="2400" dirty="0">
                <a:latin typeface="Garamond" panose="02020404030301010803" pitchFamily="18" charset="0"/>
              </a:rPr>
              <a:t> </a:t>
            </a:r>
            <a:r>
              <a:rPr lang="de-DE" sz="2400" dirty="0" err="1">
                <a:latin typeface="Garamond" panose="02020404030301010803" pitchFamily="18" charset="0"/>
              </a:rPr>
              <a:t>vogliamo</a:t>
            </a:r>
            <a:r>
              <a:rPr lang="de-DE" sz="2400" dirty="0">
                <a:latin typeface="Garamond" panose="02020404030301010803" pitchFamily="18" charset="0"/>
              </a:rPr>
              <a:t> </a:t>
            </a:r>
            <a:r>
              <a:rPr lang="de-DE" sz="2400" dirty="0" err="1">
                <a:latin typeface="Garamond" panose="02020404030301010803" pitchFamily="18" charset="0"/>
              </a:rPr>
              <a:t>vederci</a:t>
            </a:r>
            <a:r>
              <a:rPr lang="de-DE" sz="2400" dirty="0">
                <a:latin typeface="Garamond" panose="02020404030301010803" pitchFamily="18" charset="0"/>
              </a:rPr>
              <a:t>, i </a:t>
            </a:r>
            <a:r>
              <a:rPr lang="de-DE" sz="2400" dirty="0" err="1">
                <a:latin typeface="Garamond" panose="02020404030301010803" pitchFamily="18" charset="0"/>
              </a:rPr>
              <a:t>nostri</a:t>
            </a:r>
            <a:r>
              <a:rPr lang="de-DE" sz="2400" dirty="0">
                <a:latin typeface="Garamond" panose="02020404030301010803" pitchFamily="18" charset="0"/>
              </a:rPr>
              <a:t> </a:t>
            </a:r>
            <a:r>
              <a:rPr lang="de-DE" sz="2400" dirty="0" err="1">
                <a:latin typeface="Garamond" panose="02020404030301010803" pitchFamily="18" charset="0"/>
              </a:rPr>
              <a:t>problemi</a:t>
            </a:r>
            <a:r>
              <a:rPr lang="de-DE" sz="2400" dirty="0">
                <a:latin typeface="Garamond" panose="02020404030301010803" pitchFamily="18" charset="0"/>
              </a:rPr>
              <a:t>, i </a:t>
            </a:r>
            <a:r>
              <a:rPr lang="de-DE" sz="2400" dirty="0" err="1">
                <a:latin typeface="Garamond" panose="02020404030301010803" pitchFamily="18" charset="0"/>
              </a:rPr>
              <a:t>nostri</a:t>
            </a:r>
            <a:r>
              <a:rPr lang="de-DE" sz="2400" dirty="0">
                <a:latin typeface="Garamond" panose="02020404030301010803" pitchFamily="18" charset="0"/>
              </a:rPr>
              <a:t> </a:t>
            </a:r>
            <a:r>
              <a:rPr lang="de-DE" sz="2400" dirty="0" err="1" smtClean="0">
                <a:latin typeface="Garamond" panose="02020404030301010803" pitchFamily="18" charset="0"/>
              </a:rPr>
              <a:t>interrogativi</a:t>
            </a:r>
            <a:r>
              <a:rPr lang="de-DE" sz="2400" dirty="0" smtClean="0">
                <a:latin typeface="Garamond" panose="02020404030301010803" pitchFamily="18" charset="0"/>
              </a:rPr>
              <a:t>: e </a:t>
            </a:r>
            <a:r>
              <a:rPr lang="de-DE" sz="2400" dirty="0" err="1" smtClean="0">
                <a:latin typeface="Garamond" panose="02020404030301010803" pitchFamily="18" charset="0"/>
              </a:rPr>
              <a:t>questo</a:t>
            </a:r>
            <a:r>
              <a:rPr lang="de-DE" sz="2400" dirty="0" smtClean="0">
                <a:latin typeface="Garamond" panose="02020404030301010803" pitchFamily="18" charset="0"/>
              </a:rPr>
              <a:t> è </a:t>
            </a:r>
            <a:r>
              <a:rPr lang="de-DE" sz="2400" dirty="0" err="1" smtClean="0">
                <a:latin typeface="Garamond" panose="02020404030301010803" pitchFamily="18" charset="0"/>
              </a:rPr>
              <a:t>un</a:t>
            </a:r>
            <a:r>
              <a:rPr lang="de-DE" sz="2400" dirty="0" smtClean="0">
                <a:latin typeface="Garamond" panose="02020404030301010803" pitchFamily="18" charset="0"/>
              </a:rPr>
              <a:t> </a:t>
            </a:r>
            <a:r>
              <a:rPr lang="de-DE" sz="2400" dirty="0" err="1" smtClean="0">
                <a:latin typeface="Garamond" panose="02020404030301010803" pitchFamily="18" charset="0"/>
              </a:rPr>
              <a:t>punto</a:t>
            </a:r>
            <a:r>
              <a:rPr lang="de-DE" sz="2400" dirty="0" smtClean="0">
                <a:latin typeface="Garamond" panose="02020404030301010803" pitchFamily="18" charset="0"/>
              </a:rPr>
              <a:t> di </a:t>
            </a:r>
            <a:r>
              <a:rPr lang="de-DE" sz="2400" dirty="0" err="1" smtClean="0">
                <a:latin typeface="Garamond" panose="02020404030301010803" pitchFamily="18" charset="0"/>
              </a:rPr>
              <a:t>partenza</a:t>
            </a:r>
            <a:r>
              <a:rPr lang="de-DE" sz="2400" dirty="0" smtClean="0">
                <a:latin typeface="Garamond" panose="02020404030301010803" pitchFamily="18" charset="0"/>
              </a:rPr>
              <a:t> </a:t>
            </a:r>
            <a:r>
              <a:rPr lang="de-DE" sz="2400" dirty="0" err="1" smtClean="0">
                <a:latin typeface="Garamond" panose="02020404030301010803" pitchFamily="18" charset="0"/>
              </a:rPr>
              <a:t>assolutamente</a:t>
            </a:r>
            <a:r>
              <a:rPr lang="de-DE" sz="2400" dirty="0" smtClean="0">
                <a:latin typeface="Garamond" panose="02020404030301010803" pitchFamily="18" charset="0"/>
              </a:rPr>
              <a:t> </a:t>
            </a:r>
            <a:r>
              <a:rPr lang="de-DE" sz="2400" dirty="0" err="1" smtClean="0">
                <a:latin typeface="Garamond" panose="02020404030301010803" pitchFamily="18" charset="0"/>
              </a:rPr>
              <a:t>legittimo</a:t>
            </a:r>
            <a:r>
              <a:rPr lang="de-DE" sz="2400" dirty="0" smtClean="0">
                <a:latin typeface="Garamond" panose="02020404030301010803" pitchFamily="18" charset="0"/>
              </a:rPr>
              <a:t>. Ma </a:t>
            </a:r>
            <a:r>
              <a:rPr lang="de-DE" sz="2400" dirty="0">
                <a:latin typeface="Garamond" panose="02020404030301010803" pitchFamily="18" charset="0"/>
              </a:rPr>
              <a:t>se </a:t>
            </a:r>
            <a:r>
              <a:rPr lang="de-DE" sz="2400" dirty="0" err="1" smtClean="0">
                <a:latin typeface="Garamond" panose="02020404030301010803" pitchFamily="18" charset="0"/>
              </a:rPr>
              <a:t>leggiamo</a:t>
            </a:r>
            <a:r>
              <a:rPr lang="de-DE" sz="2400" dirty="0" smtClean="0">
                <a:latin typeface="Garamond" panose="02020404030301010803" pitchFamily="18" charset="0"/>
              </a:rPr>
              <a:t> </a:t>
            </a:r>
            <a:r>
              <a:rPr lang="de-DE" sz="2400" dirty="0" err="1" smtClean="0">
                <a:latin typeface="Garamond" panose="02020404030301010803" pitchFamily="18" charset="0"/>
              </a:rPr>
              <a:t>il</a:t>
            </a:r>
            <a:r>
              <a:rPr lang="de-DE" sz="2400" dirty="0" smtClean="0">
                <a:latin typeface="Garamond" panose="02020404030301010803" pitchFamily="18" charset="0"/>
              </a:rPr>
              <a:t> </a:t>
            </a:r>
            <a:r>
              <a:rPr lang="de-DE" sz="2400" dirty="0" err="1" smtClean="0">
                <a:latin typeface="Garamond" panose="02020404030301010803" pitchFamily="18" charset="0"/>
              </a:rPr>
              <a:t>testo</a:t>
            </a:r>
            <a:r>
              <a:rPr lang="de-DE" sz="2400" dirty="0" smtClean="0">
                <a:latin typeface="Garamond" panose="02020404030301010803" pitchFamily="18" charset="0"/>
              </a:rPr>
              <a:t> </a:t>
            </a:r>
            <a:r>
              <a:rPr lang="de-DE" sz="2400" dirty="0" err="1" smtClean="0">
                <a:latin typeface="Garamond" panose="02020404030301010803" pitchFamily="18" charset="0"/>
              </a:rPr>
              <a:t>con</a:t>
            </a:r>
            <a:r>
              <a:rPr lang="de-DE" sz="2400" dirty="0" smtClean="0">
                <a:latin typeface="Garamond" panose="02020404030301010803" pitchFamily="18" charset="0"/>
              </a:rPr>
              <a:t> </a:t>
            </a:r>
            <a:r>
              <a:rPr lang="de-DE" sz="2400" dirty="0" err="1">
                <a:latin typeface="Garamond" panose="02020404030301010803" pitchFamily="18" charset="0"/>
              </a:rPr>
              <a:t>cura</a:t>
            </a:r>
            <a:r>
              <a:rPr lang="de-DE" sz="2400" dirty="0">
                <a:latin typeface="Garamond" panose="02020404030301010803" pitchFamily="18" charset="0"/>
              </a:rPr>
              <a:t>, </a:t>
            </a:r>
            <a:r>
              <a:rPr lang="de-DE" sz="2400" dirty="0" err="1" smtClean="0">
                <a:latin typeface="Garamond" panose="02020404030301010803" pitchFamily="18" charset="0"/>
              </a:rPr>
              <a:t>facendo</a:t>
            </a:r>
            <a:r>
              <a:rPr lang="de-DE" sz="2400" dirty="0" smtClean="0">
                <a:latin typeface="Garamond" panose="02020404030301010803" pitchFamily="18" charset="0"/>
              </a:rPr>
              <a:t> </a:t>
            </a:r>
            <a:r>
              <a:rPr lang="de-DE" sz="2400" dirty="0" err="1" smtClean="0">
                <a:latin typeface="Garamond" panose="02020404030301010803" pitchFamily="18" charset="0"/>
              </a:rPr>
              <a:t>attenzione</a:t>
            </a:r>
            <a:r>
              <a:rPr lang="de-DE" sz="2400" dirty="0" smtClean="0">
                <a:latin typeface="Garamond" panose="02020404030301010803" pitchFamily="18" charset="0"/>
              </a:rPr>
              <a:t> non alle </a:t>
            </a:r>
            <a:r>
              <a:rPr lang="de-DE" sz="2400" dirty="0" err="1" smtClean="0">
                <a:latin typeface="Garamond" panose="02020404030301010803" pitchFamily="18" charset="0"/>
              </a:rPr>
              <a:t>singole</a:t>
            </a:r>
            <a:r>
              <a:rPr lang="de-DE" sz="2400" dirty="0" smtClean="0">
                <a:latin typeface="Garamond" panose="02020404030301010803" pitchFamily="18" charset="0"/>
              </a:rPr>
              <a:t> </a:t>
            </a:r>
            <a:r>
              <a:rPr lang="de-DE" sz="2400" dirty="0" err="1" smtClean="0">
                <a:latin typeface="Garamond" panose="02020404030301010803" pitchFamily="18" charset="0"/>
              </a:rPr>
              <a:t>frasi</a:t>
            </a:r>
            <a:r>
              <a:rPr lang="de-DE" sz="2400" dirty="0" smtClean="0">
                <a:latin typeface="Garamond" panose="02020404030301010803" pitchFamily="18" charset="0"/>
              </a:rPr>
              <a:t> </a:t>
            </a:r>
            <a:r>
              <a:rPr lang="de-DE" sz="2400" dirty="0" err="1" smtClean="0">
                <a:latin typeface="Garamond" panose="02020404030301010803" pitchFamily="18" charset="0"/>
              </a:rPr>
              <a:t>staccate</a:t>
            </a:r>
            <a:r>
              <a:rPr lang="de-DE" sz="2400" dirty="0" smtClean="0">
                <a:latin typeface="Garamond" panose="02020404030301010803" pitchFamily="18" charset="0"/>
              </a:rPr>
              <a:t> </a:t>
            </a:r>
            <a:r>
              <a:rPr lang="de-DE" sz="2400" dirty="0" err="1" smtClean="0">
                <a:latin typeface="Garamond" panose="02020404030301010803" pitchFamily="18" charset="0"/>
              </a:rPr>
              <a:t>che</a:t>
            </a:r>
            <a:r>
              <a:rPr lang="de-DE" sz="2400" dirty="0" smtClean="0">
                <a:latin typeface="Garamond" panose="02020404030301010803" pitchFamily="18" charset="0"/>
              </a:rPr>
              <a:t> „ci </a:t>
            </a:r>
            <a:r>
              <a:rPr lang="de-DE" sz="2400" dirty="0" err="1" smtClean="0">
                <a:latin typeface="Garamond" panose="02020404030301010803" pitchFamily="18" charset="0"/>
              </a:rPr>
              <a:t>vengono</a:t>
            </a:r>
            <a:r>
              <a:rPr lang="de-DE" sz="2400" dirty="0" smtClean="0">
                <a:latin typeface="Garamond" panose="02020404030301010803" pitchFamily="18" charset="0"/>
              </a:rPr>
              <a:t> </a:t>
            </a:r>
            <a:r>
              <a:rPr lang="de-DE" sz="2400" dirty="0" err="1" smtClean="0">
                <a:latin typeface="Garamond" panose="02020404030301010803" pitchFamily="18" charset="0"/>
              </a:rPr>
              <a:t>incontro</a:t>
            </a:r>
            <a:r>
              <a:rPr lang="de-DE" sz="2400" dirty="0" smtClean="0">
                <a:latin typeface="Garamond" panose="02020404030301010803" pitchFamily="18" charset="0"/>
              </a:rPr>
              <a:t>“ </a:t>
            </a:r>
            <a:r>
              <a:rPr lang="de-DE" sz="2400" dirty="0" err="1" smtClean="0">
                <a:latin typeface="Garamond" panose="02020404030301010803" pitchFamily="18" charset="0"/>
              </a:rPr>
              <a:t>confermandoci</a:t>
            </a:r>
            <a:r>
              <a:rPr lang="de-DE" sz="2400" dirty="0" smtClean="0">
                <a:latin typeface="Garamond" panose="02020404030301010803" pitchFamily="18" charset="0"/>
              </a:rPr>
              <a:t> </a:t>
            </a:r>
            <a:r>
              <a:rPr lang="de-DE" sz="2400" dirty="0" err="1" smtClean="0">
                <a:latin typeface="Garamond" panose="02020404030301010803" pitchFamily="18" charset="0"/>
              </a:rPr>
              <a:t>nel</a:t>
            </a:r>
            <a:r>
              <a:rPr lang="de-DE" sz="2400" dirty="0" smtClean="0">
                <a:latin typeface="Garamond" panose="02020404030301010803" pitchFamily="18" charset="0"/>
              </a:rPr>
              <a:t> </a:t>
            </a:r>
            <a:r>
              <a:rPr lang="de-DE" sz="2400" dirty="0" err="1" smtClean="0">
                <a:latin typeface="Garamond" panose="02020404030301010803" pitchFamily="18" charset="0"/>
              </a:rPr>
              <a:t>nostro</a:t>
            </a:r>
            <a:r>
              <a:rPr lang="de-DE" sz="2400" dirty="0" smtClean="0">
                <a:latin typeface="Garamond" panose="02020404030301010803" pitchFamily="18" charset="0"/>
              </a:rPr>
              <a:t> </a:t>
            </a:r>
            <a:r>
              <a:rPr lang="de-DE" sz="2400" dirty="0" err="1" smtClean="0">
                <a:latin typeface="Garamond" panose="02020404030301010803" pitchFamily="18" charset="0"/>
              </a:rPr>
              <a:t>pre-giudizio</a:t>
            </a:r>
            <a:r>
              <a:rPr lang="de-DE" sz="2400" dirty="0" smtClean="0">
                <a:latin typeface="Garamond" panose="02020404030301010803" pitchFamily="18" charset="0"/>
              </a:rPr>
              <a:t>, </a:t>
            </a:r>
            <a:r>
              <a:rPr lang="de-DE" sz="2400" dirty="0" err="1" smtClean="0">
                <a:latin typeface="Garamond" panose="02020404030301010803" pitchFamily="18" charset="0"/>
              </a:rPr>
              <a:t>ma</a:t>
            </a:r>
            <a:r>
              <a:rPr lang="de-DE" sz="2400" dirty="0" smtClean="0">
                <a:latin typeface="Garamond" panose="02020404030301010803" pitchFamily="18" charset="0"/>
              </a:rPr>
              <a:t> a </a:t>
            </a:r>
            <a:r>
              <a:rPr lang="de-DE" sz="2400" i="1" dirty="0" smtClean="0">
                <a:latin typeface="Garamond" panose="02020404030301010803" pitchFamily="18" charset="0"/>
              </a:rPr>
              <a:t>tutti </a:t>
            </a:r>
            <a:r>
              <a:rPr lang="de-DE" sz="2400" dirty="0" err="1" smtClean="0">
                <a:latin typeface="Garamond" panose="02020404030301010803" pitchFamily="18" charset="0"/>
              </a:rPr>
              <a:t>gli</a:t>
            </a:r>
            <a:r>
              <a:rPr lang="de-DE" sz="2400" dirty="0" smtClean="0">
                <a:latin typeface="Garamond" panose="02020404030301010803" pitchFamily="18" charset="0"/>
              </a:rPr>
              <a:t> </a:t>
            </a:r>
            <a:r>
              <a:rPr lang="de-DE" sz="2400" dirty="0" err="1" smtClean="0">
                <a:latin typeface="Garamond" panose="02020404030301010803" pitchFamily="18" charset="0"/>
              </a:rPr>
              <a:t>elementi</a:t>
            </a:r>
            <a:r>
              <a:rPr lang="de-DE" sz="2400" dirty="0" smtClean="0">
                <a:latin typeface="Garamond" panose="02020404030301010803" pitchFamily="18" charset="0"/>
              </a:rPr>
              <a:t> </a:t>
            </a:r>
            <a:r>
              <a:rPr lang="de-DE" sz="2400" dirty="0" err="1" smtClean="0">
                <a:latin typeface="Garamond" panose="02020404030301010803" pitchFamily="18" charset="0"/>
              </a:rPr>
              <a:t>che</a:t>
            </a:r>
            <a:r>
              <a:rPr lang="de-DE" sz="2400" dirty="0" smtClean="0">
                <a:latin typeface="Garamond" panose="02020404030301010803" pitchFamily="18" charset="0"/>
              </a:rPr>
              <a:t> </a:t>
            </a:r>
            <a:r>
              <a:rPr lang="de-DE" sz="2400" dirty="0" err="1" smtClean="0">
                <a:latin typeface="Garamond" panose="02020404030301010803" pitchFamily="18" charset="0"/>
              </a:rPr>
              <a:t>lo</a:t>
            </a:r>
            <a:r>
              <a:rPr lang="de-DE" sz="2400" dirty="0" smtClean="0">
                <a:latin typeface="Garamond" panose="02020404030301010803" pitchFamily="18" charset="0"/>
              </a:rPr>
              <a:t> </a:t>
            </a:r>
            <a:r>
              <a:rPr lang="de-DE" sz="2400" dirty="0" err="1" smtClean="0">
                <a:latin typeface="Garamond" panose="02020404030301010803" pitchFamily="18" charset="0"/>
              </a:rPr>
              <a:t>compongono</a:t>
            </a:r>
            <a:r>
              <a:rPr lang="de-DE" sz="2400" dirty="0" smtClean="0">
                <a:latin typeface="Garamond" panose="02020404030301010803" pitchFamily="18" charset="0"/>
              </a:rPr>
              <a:t> (</a:t>
            </a:r>
            <a:r>
              <a:rPr lang="de-DE" sz="2400" dirty="0" err="1" smtClean="0">
                <a:latin typeface="Garamond" panose="02020404030301010803" pitchFamily="18" charset="0"/>
              </a:rPr>
              <a:t>vedi</a:t>
            </a:r>
            <a:r>
              <a:rPr lang="de-DE" sz="2400" dirty="0" smtClean="0">
                <a:latin typeface="Garamond" panose="02020404030301010803" pitchFamily="18" charset="0"/>
              </a:rPr>
              <a:t> la </a:t>
            </a:r>
            <a:r>
              <a:rPr lang="de-DE" sz="2400" dirty="0" err="1" smtClean="0">
                <a:latin typeface="Garamond" panose="02020404030301010803" pitchFamily="18" charset="0"/>
              </a:rPr>
              <a:t>lista</a:t>
            </a:r>
            <a:r>
              <a:rPr lang="de-DE" sz="2400" dirty="0" smtClean="0">
                <a:latin typeface="Garamond" panose="02020404030301010803" pitchFamily="18" charset="0"/>
              </a:rPr>
              <a:t> </a:t>
            </a:r>
            <a:r>
              <a:rPr lang="de-DE" sz="2400" dirty="0" err="1" smtClean="0">
                <a:latin typeface="Garamond" panose="02020404030301010803" pitchFamily="18" charset="0"/>
              </a:rPr>
              <a:t>degli</a:t>
            </a:r>
            <a:r>
              <a:rPr lang="de-DE" sz="2400" dirty="0" smtClean="0">
                <a:latin typeface="Garamond" panose="02020404030301010803" pitchFamily="18" charset="0"/>
              </a:rPr>
              <a:t> 8 </a:t>
            </a:r>
            <a:r>
              <a:rPr lang="de-DE" sz="2400" dirty="0" err="1" smtClean="0">
                <a:latin typeface="Garamond" panose="02020404030301010803" pitchFamily="18" charset="0"/>
              </a:rPr>
              <a:t>punti</a:t>
            </a:r>
            <a:r>
              <a:rPr lang="de-DE" sz="2400" dirty="0" smtClean="0">
                <a:latin typeface="Garamond" panose="02020404030301010803" pitchFamily="18" charset="0"/>
              </a:rPr>
              <a:t>!), </a:t>
            </a:r>
            <a:r>
              <a:rPr lang="de-DE" sz="2400" dirty="0" err="1" smtClean="0">
                <a:latin typeface="Garamond" panose="02020404030301010803" pitchFamily="18" charset="0"/>
              </a:rPr>
              <a:t>allora</a:t>
            </a:r>
            <a:r>
              <a:rPr lang="de-DE" sz="2400" dirty="0" smtClean="0">
                <a:latin typeface="Garamond" panose="02020404030301010803" pitchFamily="18" charset="0"/>
              </a:rPr>
              <a:t> </a:t>
            </a:r>
            <a:r>
              <a:rPr lang="de-DE" sz="2400" dirty="0" err="1" smtClean="0">
                <a:latin typeface="Garamond" panose="02020404030301010803" pitchFamily="18" charset="0"/>
              </a:rPr>
              <a:t>dovremo</a:t>
            </a:r>
            <a:r>
              <a:rPr lang="de-DE" sz="2400" dirty="0" smtClean="0">
                <a:latin typeface="Garamond" panose="02020404030301010803" pitchFamily="18" charset="0"/>
              </a:rPr>
              <a:t> </a:t>
            </a:r>
            <a:r>
              <a:rPr lang="de-DE" sz="2400" dirty="0" err="1" smtClean="0">
                <a:latin typeface="Garamond" panose="02020404030301010803" pitchFamily="18" charset="0"/>
              </a:rPr>
              <a:t>confrontare</a:t>
            </a:r>
            <a:r>
              <a:rPr lang="de-DE" sz="2400" dirty="0" smtClean="0">
                <a:latin typeface="Garamond" panose="02020404030301010803" pitchFamily="18" charset="0"/>
              </a:rPr>
              <a:t> </a:t>
            </a:r>
            <a:r>
              <a:rPr lang="de-DE" sz="2400" dirty="0" err="1" smtClean="0">
                <a:latin typeface="Garamond" panose="02020404030301010803" pitchFamily="18" charset="0"/>
              </a:rPr>
              <a:t>il</a:t>
            </a:r>
            <a:r>
              <a:rPr lang="de-DE" sz="2400" dirty="0" smtClean="0">
                <a:latin typeface="Garamond" panose="02020404030301010803" pitchFamily="18" charset="0"/>
              </a:rPr>
              <a:t> </a:t>
            </a:r>
            <a:r>
              <a:rPr lang="de-DE" sz="2400" dirty="0" err="1" smtClean="0">
                <a:latin typeface="Garamond" panose="02020404030301010803" pitchFamily="18" charset="0"/>
              </a:rPr>
              <a:t>nostro</a:t>
            </a:r>
            <a:r>
              <a:rPr lang="de-DE" sz="2400" dirty="0" smtClean="0">
                <a:latin typeface="Garamond" panose="02020404030301010803" pitchFamily="18" charset="0"/>
              </a:rPr>
              <a:t> </a:t>
            </a:r>
            <a:r>
              <a:rPr lang="de-DE" sz="2400" dirty="0" err="1" smtClean="0">
                <a:latin typeface="Garamond" panose="02020404030301010803" pitchFamily="18" charset="0"/>
              </a:rPr>
              <a:t>pre-giudizio</a:t>
            </a:r>
            <a:r>
              <a:rPr lang="de-DE" sz="2400" dirty="0" smtClean="0">
                <a:latin typeface="Garamond" panose="02020404030301010803" pitchFamily="18" charset="0"/>
              </a:rPr>
              <a:t> </a:t>
            </a:r>
            <a:r>
              <a:rPr lang="de-DE" sz="2400" dirty="0" err="1" smtClean="0">
                <a:latin typeface="Garamond" panose="02020404030301010803" pitchFamily="18" charset="0"/>
              </a:rPr>
              <a:t>con</a:t>
            </a:r>
            <a:r>
              <a:rPr lang="de-DE" sz="2400" dirty="0" smtClean="0">
                <a:latin typeface="Garamond" panose="02020404030301010803" pitchFamily="18" charset="0"/>
              </a:rPr>
              <a:t> </a:t>
            </a:r>
            <a:r>
              <a:rPr lang="de-DE" sz="2400" dirty="0" err="1" smtClean="0">
                <a:latin typeface="Garamond" panose="02020404030301010803" pitchFamily="18" charset="0"/>
              </a:rPr>
              <a:t>rappresentazioni</a:t>
            </a:r>
            <a:r>
              <a:rPr lang="de-DE" sz="2400" dirty="0" smtClean="0">
                <a:latin typeface="Garamond" panose="02020404030301010803" pitchFamily="18" charset="0"/>
              </a:rPr>
              <a:t> del </a:t>
            </a:r>
            <a:r>
              <a:rPr lang="de-DE" sz="2400" dirty="0" err="1" smtClean="0">
                <a:latin typeface="Garamond" panose="02020404030301010803" pitchFamily="18" charset="0"/>
              </a:rPr>
              <a:t>problema</a:t>
            </a:r>
            <a:r>
              <a:rPr lang="de-DE" sz="2400" dirty="0" smtClean="0">
                <a:latin typeface="Garamond" panose="02020404030301010803" pitchFamily="18" charset="0"/>
              </a:rPr>
              <a:t> diverse e </a:t>
            </a:r>
            <a:r>
              <a:rPr lang="de-DE" sz="2400" dirty="0" err="1" smtClean="0">
                <a:latin typeface="Garamond" panose="02020404030301010803" pitchFamily="18" charset="0"/>
              </a:rPr>
              <a:t>impreviste</a:t>
            </a:r>
            <a:r>
              <a:rPr lang="de-DE" sz="2400" dirty="0" smtClean="0">
                <a:latin typeface="Garamond" panose="02020404030301010803" pitchFamily="18" charset="0"/>
              </a:rPr>
              <a:t>, e </a:t>
            </a:r>
            <a:r>
              <a:rPr lang="de-DE" sz="2400" dirty="0" err="1" smtClean="0">
                <a:latin typeface="Garamond" panose="02020404030301010803" pitchFamily="18" charset="0"/>
              </a:rPr>
              <a:t>nel</a:t>
            </a:r>
            <a:r>
              <a:rPr lang="de-DE" sz="2400" dirty="0" smtClean="0">
                <a:latin typeface="Garamond" panose="02020404030301010803" pitchFamily="18" charset="0"/>
              </a:rPr>
              <a:t> </a:t>
            </a:r>
            <a:r>
              <a:rPr lang="de-DE" sz="2400" dirty="0" err="1" smtClean="0">
                <a:latin typeface="Garamond" panose="02020404030301010803" pitchFamily="18" charset="0"/>
              </a:rPr>
              <a:t>migliore</a:t>
            </a:r>
            <a:r>
              <a:rPr lang="de-DE" sz="2400" dirty="0" smtClean="0">
                <a:latin typeface="Garamond" panose="02020404030301010803" pitchFamily="18" charset="0"/>
              </a:rPr>
              <a:t> die </a:t>
            </a:r>
            <a:r>
              <a:rPr lang="de-DE" sz="2400" dirty="0" err="1" smtClean="0">
                <a:latin typeface="Garamond" panose="02020404030301010803" pitchFamily="18" charset="0"/>
              </a:rPr>
              <a:t>casi</a:t>
            </a:r>
            <a:r>
              <a:rPr lang="de-DE" sz="2400" dirty="0" smtClean="0">
                <a:latin typeface="Garamond" panose="02020404030301010803" pitchFamily="18" charset="0"/>
              </a:rPr>
              <a:t> </a:t>
            </a:r>
            <a:r>
              <a:rPr lang="de-DE" sz="2400" dirty="0" err="1" smtClean="0">
                <a:latin typeface="Garamond" panose="02020404030301010803" pitchFamily="18" charset="0"/>
              </a:rPr>
              <a:t>dovremo</a:t>
            </a:r>
            <a:r>
              <a:rPr lang="de-DE" sz="2400" dirty="0" smtClean="0">
                <a:latin typeface="Garamond" panose="02020404030301010803" pitchFamily="18" charset="0"/>
              </a:rPr>
              <a:t> </a:t>
            </a:r>
            <a:r>
              <a:rPr lang="de-DE" sz="2400" dirty="0" err="1" smtClean="0">
                <a:latin typeface="Garamond" panose="02020404030301010803" pitchFamily="18" charset="0"/>
              </a:rPr>
              <a:t>rivederlo</a:t>
            </a:r>
            <a:r>
              <a:rPr lang="de-DE" sz="2400" dirty="0" smtClean="0">
                <a:latin typeface="Garamond" panose="02020404030301010803" pitchFamily="18" charset="0"/>
              </a:rPr>
              <a:t>, </a:t>
            </a:r>
            <a:r>
              <a:rPr lang="de-DE" sz="2400" dirty="0" err="1" smtClean="0">
                <a:latin typeface="Garamond" panose="02020404030301010803" pitchFamily="18" charset="0"/>
              </a:rPr>
              <a:t>arricchirlo</a:t>
            </a:r>
            <a:r>
              <a:rPr lang="de-DE" sz="2400" dirty="0" smtClean="0">
                <a:latin typeface="Garamond" panose="02020404030301010803" pitchFamily="18" charset="0"/>
              </a:rPr>
              <a:t>, </a:t>
            </a:r>
            <a:r>
              <a:rPr lang="de-DE" sz="2400" dirty="0" err="1" smtClean="0">
                <a:latin typeface="Garamond" panose="02020404030301010803" pitchFamily="18" charset="0"/>
              </a:rPr>
              <a:t>rendendolo</a:t>
            </a:r>
            <a:r>
              <a:rPr lang="de-DE" sz="2400" dirty="0" smtClean="0">
                <a:latin typeface="Garamond" panose="02020404030301010803" pitchFamily="18" charset="0"/>
              </a:rPr>
              <a:t> più </a:t>
            </a:r>
            <a:r>
              <a:rPr lang="de-DE" sz="2400" dirty="0" err="1" smtClean="0">
                <a:latin typeface="Garamond" panose="02020404030301010803" pitchFamily="18" charset="0"/>
              </a:rPr>
              <a:t>complesso</a:t>
            </a:r>
            <a:r>
              <a:rPr lang="de-DE" sz="2400" dirty="0" smtClean="0">
                <a:latin typeface="Garamond" panose="02020404030301010803" pitchFamily="18" charset="0"/>
              </a:rPr>
              <a:t> e „</a:t>
            </a:r>
            <a:r>
              <a:rPr lang="de-DE" sz="2400" dirty="0" err="1" smtClean="0">
                <a:latin typeface="Garamond" panose="02020404030301010803" pitchFamily="18" charset="0"/>
              </a:rPr>
              <a:t>adeguato</a:t>
            </a:r>
            <a:r>
              <a:rPr lang="de-DE" sz="2400" dirty="0" smtClean="0">
                <a:latin typeface="Garamond" panose="02020404030301010803" pitchFamily="18" charset="0"/>
              </a:rPr>
              <a:t> alla </a:t>
            </a:r>
            <a:r>
              <a:rPr lang="de-DE" sz="2400" dirty="0" err="1" smtClean="0">
                <a:latin typeface="Garamond" panose="02020404030301010803" pitchFamily="18" charset="0"/>
              </a:rPr>
              <a:t>realtà</a:t>
            </a:r>
            <a:r>
              <a:rPr lang="de-DE" sz="2400" dirty="0" smtClean="0">
                <a:latin typeface="Garamond" panose="02020404030301010803" pitchFamily="18" charset="0"/>
              </a:rPr>
              <a:t>“ (per </a:t>
            </a:r>
            <a:r>
              <a:rPr lang="de-DE" sz="2400" dirty="0" err="1" smtClean="0">
                <a:latin typeface="Garamond" panose="02020404030301010803" pitchFamily="18" charset="0"/>
              </a:rPr>
              <a:t>questo</a:t>
            </a:r>
            <a:r>
              <a:rPr lang="de-DE" sz="2400" dirty="0" smtClean="0">
                <a:latin typeface="Garamond" panose="02020404030301010803" pitchFamily="18" charset="0"/>
              </a:rPr>
              <a:t> è </a:t>
            </a:r>
            <a:r>
              <a:rPr lang="de-DE" sz="2400" dirty="0" err="1" smtClean="0">
                <a:latin typeface="Garamond" panose="02020404030301010803" pitchFamily="18" charset="0"/>
              </a:rPr>
              <a:t>così</a:t>
            </a:r>
            <a:r>
              <a:rPr lang="de-DE" sz="2400" dirty="0" smtClean="0">
                <a:latin typeface="Garamond" panose="02020404030301010803" pitchFamily="18" charset="0"/>
              </a:rPr>
              <a:t> </a:t>
            </a:r>
            <a:r>
              <a:rPr lang="de-DE" sz="2400" dirty="0" err="1" smtClean="0">
                <a:latin typeface="Garamond" panose="02020404030301010803" pitchFamily="18" charset="0"/>
              </a:rPr>
              <a:t>cruciale</a:t>
            </a:r>
            <a:r>
              <a:rPr lang="de-DE" sz="2400" dirty="0" smtClean="0">
                <a:latin typeface="Garamond" panose="02020404030301010803" pitchFamily="18" charset="0"/>
              </a:rPr>
              <a:t> </a:t>
            </a:r>
            <a:r>
              <a:rPr lang="de-DE" sz="2400" dirty="0" err="1" smtClean="0">
                <a:latin typeface="Garamond" panose="02020404030301010803" pitchFamily="18" charset="0"/>
              </a:rPr>
              <a:t>il</a:t>
            </a:r>
            <a:r>
              <a:rPr lang="de-DE" sz="2400" dirty="0" smtClean="0">
                <a:latin typeface="Garamond" panose="02020404030301010803" pitchFamily="18" charset="0"/>
              </a:rPr>
              <a:t> </a:t>
            </a:r>
            <a:r>
              <a:rPr lang="de-DE" sz="2400" dirty="0" err="1" smtClean="0">
                <a:latin typeface="Garamond" panose="02020404030301010803" pitchFamily="18" charset="0"/>
              </a:rPr>
              <a:t>problema</a:t>
            </a:r>
            <a:r>
              <a:rPr lang="de-DE" sz="2400" dirty="0" smtClean="0">
                <a:latin typeface="Garamond" panose="02020404030301010803" pitchFamily="18" charset="0"/>
              </a:rPr>
              <a:t>, non solo </a:t>
            </a:r>
            <a:r>
              <a:rPr lang="de-DE" sz="2400" dirty="0" err="1" smtClean="0">
                <a:latin typeface="Garamond" panose="02020404030301010803" pitchFamily="18" charset="0"/>
              </a:rPr>
              <a:t>artistico</a:t>
            </a:r>
            <a:r>
              <a:rPr lang="de-DE" sz="2400" dirty="0" smtClean="0">
                <a:latin typeface="Garamond" panose="02020404030301010803" pitchFamily="18" charset="0"/>
              </a:rPr>
              <a:t>, della „</a:t>
            </a:r>
            <a:r>
              <a:rPr lang="de-DE" sz="2400" dirty="0" err="1" smtClean="0">
                <a:latin typeface="Garamond" panose="02020404030301010803" pitchFamily="18" charset="0"/>
              </a:rPr>
              <a:t>rappresentazione</a:t>
            </a:r>
            <a:r>
              <a:rPr lang="de-DE" sz="2400" dirty="0" smtClean="0">
                <a:latin typeface="Garamond" panose="02020404030301010803" pitchFamily="18" charset="0"/>
              </a:rPr>
              <a:t> della </a:t>
            </a:r>
            <a:r>
              <a:rPr lang="de-DE" sz="2400" dirty="0" err="1" smtClean="0">
                <a:latin typeface="Garamond" panose="02020404030301010803" pitchFamily="18" charset="0"/>
              </a:rPr>
              <a:t>realtà</a:t>
            </a:r>
            <a:r>
              <a:rPr lang="de-DE" sz="2400" dirty="0" smtClean="0">
                <a:latin typeface="Garamond" panose="02020404030301010803" pitchFamily="18" charset="0"/>
              </a:rPr>
              <a:t>“).</a:t>
            </a:r>
            <a:endParaRPr lang="it-IT" sz="2400" dirty="0">
              <a:latin typeface="Garamond" panose="02020404030301010803" pitchFamily="18" charset="0"/>
            </a:endParaRPr>
          </a:p>
          <a:p>
            <a:endParaRPr lang="it-IT" dirty="0"/>
          </a:p>
        </p:txBody>
      </p:sp>
    </p:spTree>
    <p:extLst>
      <p:ext uri="{BB962C8B-B14F-4D97-AF65-F5344CB8AC3E}">
        <p14:creationId xmlns:p14="http://schemas.microsoft.com/office/powerpoint/2010/main" val="414241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1274" y="332656"/>
            <a:ext cx="8568952" cy="6063198"/>
          </a:xfrm>
          <a:prstGeom prst="rect">
            <a:avLst/>
          </a:prstGeom>
        </p:spPr>
        <p:txBody>
          <a:bodyPr wrap="square">
            <a:spAutoFit/>
          </a:bodyPr>
          <a:lstStyle/>
          <a:p>
            <a:pPr algn="ctr"/>
            <a:r>
              <a:rPr lang="it-IT" sz="2800" b="1" dirty="0" smtClean="0">
                <a:latin typeface="Garamond" panose="02020404030301010803" pitchFamily="18" charset="0"/>
              </a:rPr>
              <a:t>Dalla </a:t>
            </a:r>
            <a:r>
              <a:rPr lang="it-IT" sz="2800" b="1" dirty="0">
                <a:latin typeface="Garamond" panose="02020404030301010803" pitchFamily="18" charset="0"/>
              </a:rPr>
              <a:t>riunificazione a oggi</a:t>
            </a:r>
          </a:p>
          <a:p>
            <a:endParaRPr lang="it-IT" sz="2400" b="1" dirty="0">
              <a:solidFill>
                <a:srgbClr val="0070C0"/>
              </a:solidFill>
              <a:latin typeface="Garamond" panose="02020404030301010803" pitchFamily="18" charset="0"/>
            </a:endParaRPr>
          </a:p>
          <a:p>
            <a:r>
              <a:rPr lang="it-IT" sz="2400" b="1" dirty="0" smtClean="0">
                <a:solidFill>
                  <a:srgbClr val="0070C0"/>
                </a:solidFill>
                <a:latin typeface="Garamond" panose="02020404030301010803" pitchFamily="18" charset="0"/>
              </a:rPr>
              <a:t>1991</a:t>
            </a:r>
            <a:r>
              <a:rPr lang="it-IT" sz="2400" dirty="0" smtClean="0">
                <a:solidFill>
                  <a:srgbClr val="0070C0"/>
                </a:solidFill>
                <a:latin typeface="Garamond" panose="02020404030301010803" pitchFamily="18" charset="0"/>
              </a:rPr>
              <a:t>: </a:t>
            </a:r>
            <a:r>
              <a:rPr lang="it-IT" sz="2400" dirty="0" err="1" smtClean="0">
                <a:solidFill>
                  <a:srgbClr val="0070C0"/>
                </a:solidFill>
                <a:latin typeface="Garamond" panose="02020404030301010803" pitchFamily="18" charset="0"/>
              </a:rPr>
              <a:t>Volker</a:t>
            </a:r>
            <a:r>
              <a:rPr lang="it-IT" sz="2400" dirty="0" smtClean="0">
                <a:solidFill>
                  <a:srgbClr val="0070C0"/>
                </a:solidFill>
                <a:latin typeface="Garamond" panose="02020404030301010803" pitchFamily="18" charset="0"/>
              </a:rPr>
              <a:t> </a:t>
            </a:r>
            <a:r>
              <a:rPr lang="it-IT" sz="2400" dirty="0" err="1" smtClean="0">
                <a:solidFill>
                  <a:srgbClr val="0070C0"/>
                </a:solidFill>
                <a:latin typeface="Garamond" panose="02020404030301010803" pitchFamily="18" charset="0"/>
              </a:rPr>
              <a:t>Braun</a:t>
            </a:r>
            <a:r>
              <a:rPr lang="it-IT" sz="2400" dirty="0" smtClean="0">
                <a:solidFill>
                  <a:srgbClr val="0070C0"/>
                </a:solidFill>
                <a:latin typeface="Garamond" panose="02020404030301010803" pitchFamily="18" charset="0"/>
              </a:rPr>
              <a:t>, </a:t>
            </a:r>
            <a:r>
              <a:rPr lang="it-IT" sz="2400" i="1" dirty="0" err="1" smtClean="0">
                <a:solidFill>
                  <a:srgbClr val="0070C0"/>
                </a:solidFill>
                <a:latin typeface="Garamond" panose="02020404030301010803" pitchFamily="18" charset="0"/>
              </a:rPr>
              <a:t>Das</a:t>
            </a:r>
            <a:r>
              <a:rPr lang="it-IT" sz="2400" i="1" dirty="0" smtClean="0">
                <a:solidFill>
                  <a:srgbClr val="0070C0"/>
                </a:solidFill>
                <a:latin typeface="Garamond" panose="02020404030301010803" pitchFamily="18" charset="0"/>
              </a:rPr>
              <a:t> </a:t>
            </a:r>
            <a:r>
              <a:rPr lang="it-IT" sz="2400" i="1" dirty="0" err="1" smtClean="0">
                <a:solidFill>
                  <a:srgbClr val="0070C0"/>
                </a:solidFill>
                <a:latin typeface="Garamond" panose="02020404030301010803" pitchFamily="18" charset="0"/>
              </a:rPr>
              <a:t>Eigentum</a:t>
            </a:r>
            <a:r>
              <a:rPr lang="it-IT" sz="2400" dirty="0" smtClean="0">
                <a:solidFill>
                  <a:srgbClr val="0070C0"/>
                </a:solidFill>
                <a:latin typeface="Garamond" panose="02020404030301010803" pitchFamily="18" charset="0"/>
              </a:rPr>
              <a:t> e altre poesie</a:t>
            </a:r>
          </a:p>
          <a:p>
            <a:r>
              <a:rPr lang="it-IT" sz="2400" b="1" dirty="0" smtClean="0">
                <a:solidFill>
                  <a:srgbClr val="0070C0"/>
                </a:solidFill>
                <a:latin typeface="Garamond" panose="02020404030301010803" pitchFamily="18" charset="0"/>
              </a:rPr>
              <a:t>1995</a:t>
            </a:r>
            <a:r>
              <a:rPr lang="it-IT" sz="2400" dirty="0">
                <a:solidFill>
                  <a:srgbClr val="0070C0"/>
                </a:solidFill>
                <a:latin typeface="Garamond" panose="02020404030301010803" pitchFamily="18" charset="0"/>
              </a:rPr>
              <a:t>: </a:t>
            </a:r>
            <a:r>
              <a:rPr lang="de-DE" sz="2400" dirty="0">
                <a:solidFill>
                  <a:srgbClr val="0070C0"/>
                </a:solidFill>
                <a:latin typeface="Garamond" panose="02020404030301010803" pitchFamily="18" charset="0"/>
              </a:rPr>
              <a:t>Günter Grass, </a:t>
            </a:r>
            <a:r>
              <a:rPr lang="de-DE" sz="2400" i="1" dirty="0">
                <a:solidFill>
                  <a:srgbClr val="0070C0"/>
                </a:solidFill>
                <a:latin typeface="Garamond" panose="02020404030301010803" pitchFamily="18" charset="0"/>
              </a:rPr>
              <a:t>Ein weites </a:t>
            </a:r>
            <a:r>
              <a:rPr lang="de-DE" sz="2400" i="1" dirty="0" smtClean="0">
                <a:solidFill>
                  <a:srgbClr val="0070C0"/>
                </a:solidFill>
                <a:latin typeface="Garamond" panose="02020404030301010803" pitchFamily="18" charset="0"/>
              </a:rPr>
              <a:t>Feld</a:t>
            </a:r>
          </a:p>
          <a:p>
            <a:r>
              <a:rPr lang="de-DE" sz="2400" b="1" dirty="0" smtClean="0">
                <a:solidFill>
                  <a:srgbClr val="0070C0"/>
                </a:solidFill>
                <a:latin typeface="Garamond" panose="02020404030301010803" pitchFamily="18" charset="0"/>
              </a:rPr>
              <a:t>1995</a:t>
            </a:r>
            <a:r>
              <a:rPr lang="de-DE" sz="2400" dirty="0" smtClean="0">
                <a:solidFill>
                  <a:srgbClr val="0070C0"/>
                </a:solidFill>
                <a:latin typeface="Garamond" panose="02020404030301010803" pitchFamily="18" charset="0"/>
              </a:rPr>
              <a:t>: Heiner M</a:t>
            </a:r>
            <a:r>
              <a:rPr lang="it-IT" sz="2400" dirty="0" err="1" smtClean="0">
                <a:solidFill>
                  <a:srgbClr val="0070C0"/>
                </a:solidFill>
                <a:latin typeface="Garamond" panose="02020404030301010803" pitchFamily="18" charset="0"/>
              </a:rPr>
              <a:t>üller</a:t>
            </a:r>
            <a:r>
              <a:rPr lang="it-IT" sz="2400" dirty="0" smtClean="0">
                <a:solidFill>
                  <a:srgbClr val="0070C0"/>
                </a:solidFill>
                <a:latin typeface="Garamond" panose="02020404030301010803" pitchFamily="18" charset="0"/>
              </a:rPr>
              <a:t>, </a:t>
            </a:r>
            <a:r>
              <a:rPr lang="it-IT" sz="2400" i="1" dirty="0" err="1" smtClean="0">
                <a:solidFill>
                  <a:srgbClr val="0070C0"/>
                </a:solidFill>
                <a:latin typeface="Garamond" panose="02020404030301010803" pitchFamily="18" charset="0"/>
              </a:rPr>
              <a:t>Dramen</a:t>
            </a:r>
            <a:r>
              <a:rPr lang="it-IT" sz="2400" i="1" dirty="0" smtClean="0">
                <a:solidFill>
                  <a:srgbClr val="0070C0"/>
                </a:solidFill>
                <a:latin typeface="Garamond" panose="02020404030301010803" pitchFamily="18" charset="0"/>
              </a:rPr>
              <a:t> und </a:t>
            </a:r>
            <a:r>
              <a:rPr lang="it-IT" sz="2400" i="1" dirty="0" err="1" smtClean="0">
                <a:solidFill>
                  <a:srgbClr val="0070C0"/>
                </a:solidFill>
                <a:latin typeface="Garamond" panose="02020404030301010803" pitchFamily="18" charset="0"/>
              </a:rPr>
              <a:t>Gedichte</a:t>
            </a:r>
            <a:endParaRPr lang="de-DE" sz="2400" b="1" dirty="0">
              <a:solidFill>
                <a:srgbClr val="0070C0"/>
              </a:solidFill>
              <a:latin typeface="Garamond" panose="02020404030301010803" pitchFamily="18" charset="0"/>
            </a:endParaRPr>
          </a:p>
          <a:p>
            <a:r>
              <a:rPr lang="it-IT" sz="2400" b="1" dirty="0" smtClean="0">
                <a:solidFill>
                  <a:srgbClr val="0070C0"/>
                </a:solidFill>
                <a:latin typeface="Garamond" panose="02020404030301010803" pitchFamily="18" charset="0"/>
              </a:rPr>
              <a:t>1995</a:t>
            </a:r>
            <a:r>
              <a:rPr lang="it-IT" sz="2400" dirty="0" smtClean="0">
                <a:solidFill>
                  <a:srgbClr val="0070C0"/>
                </a:solidFill>
                <a:latin typeface="Garamond" panose="02020404030301010803" pitchFamily="18" charset="0"/>
              </a:rPr>
              <a:t>: Thomas </a:t>
            </a:r>
            <a:r>
              <a:rPr lang="it-IT" sz="2400" dirty="0" err="1" smtClean="0">
                <a:solidFill>
                  <a:srgbClr val="0070C0"/>
                </a:solidFill>
                <a:latin typeface="Garamond" panose="02020404030301010803" pitchFamily="18" charset="0"/>
              </a:rPr>
              <a:t>Brussig</a:t>
            </a:r>
            <a:r>
              <a:rPr lang="it-IT" sz="2400" dirty="0" smtClean="0">
                <a:solidFill>
                  <a:srgbClr val="0070C0"/>
                </a:solidFill>
                <a:latin typeface="Garamond" panose="02020404030301010803" pitchFamily="18" charset="0"/>
              </a:rPr>
              <a:t>, </a:t>
            </a:r>
            <a:r>
              <a:rPr lang="it-IT" sz="2400" i="1" dirty="0" err="1" smtClean="0">
                <a:solidFill>
                  <a:srgbClr val="0070C0"/>
                </a:solidFill>
                <a:latin typeface="Garamond" panose="02020404030301010803" pitchFamily="18" charset="0"/>
              </a:rPr>
              <a:t>Helden</a:t>
            </a:r>
            <a:r>
              <a:rPr lang="it-IT" sz="2400" i="1" dirty="0" smtClean="0">
                <a:solidFill>
                  <a:srgbClr val="0070C0"/>
                </a:solidFill>
                <a:latin typeface="Garamond" panose="02020404030301010803" pitchFamily="18" charset="0"/>
              </a:rPr>
              <a:t> </a:t>
            </a:r>
            <a:r>
              <a:rPr lang="it-IT" sz="2400" i="1" dirty="0" err="1" smtClean="0">
                <a:solidFill>
                  <a:srgbClr val="0070C0"/>
                </a:solidFill>
                <a:latin typeface="Garamond" panose="02020404030301010803" pitchFamily="18" charset="0"/>
              </a:rPr>
              <a:t>wie</a:t>
            </a:r>
            <a:r>
              <a:rPr lang="it-IT" sz="2400" i="1" dirty="0" smtClean="0">
                <a:solidFill>
                  <a:srgbClr val="0070C0"/>
                </a:solidFill>
                <a:latin typeface="Garamond" panose="02020404030301010803" pitchFamily="18" charset="0"/>
              </a:rPr>
              <a:t> </a:t>
            </a:r>
            <a:r>
              <a:rPr lang="it-IT" sz="2400" i="1" dirty="0" err="1" smtClean="0">
                <a:solidFill>
                  <a:srgbClr val="0070C0"/>
                </a:solidFill>
                <a:latin typeface="Garamond" panose="02020404030301010803" pitchFamily="18" charset="0"/>
              </a:rPr>
              <a:t>wir</a:t>
            </a:r>
            <a:endParaRPr lang="it-IT" sz="2400" dirty="0" smtClean="0">
              <a:solidFill>
                <a:srgbClr val="0070C0"/>
              </a:solidFill>
              <a:latin typeface="Garamond" panose="02020404030301010803" pitchFamily="18" charset="0"/>
            </a:endParaRPr>
          </a:p>
          <a:p>
            <a:r>
              <a:rPr lang="it-IT" sz="2400" b="1" dirty="0" smtClean="0">
                <a:solidFill>
                  <a:srgbClr val="0070C0"/>
                </a:solidFill>
                <a:latin typeface="Garamond" panose="02020404030301010803" pitchFamily="18" charset="0"/>
              </a:rPr>
              <a:t>1998</a:t>
            </a:r>
            <a:r>
              <a:rPr lang="it-IT" sz="2400" dirty="0">
                <a:solidFill>
                  <a:srgbClr val="0070C0"/>
                </a:solidFill>
                <a:latin typeface="Garamond" panose="02020404030301010803" pitchFamily="18" charset="0"/>
              </a:rPr>
              <a:t>: Judith Hermann, </a:t>
            </a:r>
            <a:r>
              <a:rPr lang="it-IT" sz="2400" i="1" dirty="0" err="1">
                <a:solidFill>
                  <a:srgbClr val="0070C0"/>
                </a:solidFill>
                <a:latin typeface="Garamond" panose="02020404030301010803" pitchFamily="18" charset="0"/>
              </a:rPr>
              <a:t>Sommerhaus</a:t>
            </a:r>
            <a:r>
              <a:rPr lang="it-IT" sz="2400" i="1" dirty="0">
                <a:solidFill>
                  <a:srgbClr val="0070C0"/>
                </a:solidFill>
                <a:latin typeface="Garamond" panose="02020404030301010803" pitchFamily="18" charset="0"/>
              </a:rPr>
              <a:t>, </a:t>
            </a:r>
            <a:r>
              <a:rPr lang="it-IT" sz="2400" i="1" dirty="0" err="1">
                <a:solidFill>
                  <a:srgbClr val="0070C0"/>
                </a:solidFill>
                <a:latin typeface="Garamond" panose="02020404030301010803" pitchFamily="18" charset="0"/>
              </a:rPr>
              <a:t>später</a:t>
            </a:r>
            <a:endParaRPr lang="de-DE" sz="2400" i="1" dirty="0">
              <a:solidFill>
                <a:srgbClr val="0070C0"/>
              </a:solidFill>
              <a:latin typeface="Garamond" panose="02020404030301010803" pitchFamily="18" charset="0"/>
            </a:endParaRPr>
          </a:p>
          <a:p>
            <a:r>
              <a:rPr lang="de-DE" sz="2400" b="1" dirty="0" smtClean="0">
                <a:solidFill>
                  <a:srgbClr val="0070C0"/>
                </a:solidFill>
                <a:latin typeface="Garamond" panose="02020404030301010803" pitchFamily="18" charset="0"/>
              </a:rPr>
              <a:t>2004</a:t>
            </a:r>
            <a:r>
              <a:rPr lang="de-DE" sz="2400" dirty="0" smtClean="0">
                <a:solidFill>
                  <a:srgbClr val="0070C0"/>
                </a:solidFill>
                <a:latin typeface="Garamond" panose="02020404030301010803" pitchFamily="18" charset="0"/>
              </a:rPr>
              <a:t>: Terézia Mora, </a:t>
            </a:r>
            <a:r>
              <a:rPr lang="de-DE" sz="2400" i="1" dirty="0" smtClean="0">
                <a:solidFill>
                  <a:srgbClr val="0070C0"/>
                </a:solidFill>
                <a:latin typeface="Garamond" panose="02020404030301010803" pitchFamily="18" charset="0"/>
              </a:rPr>
              <a:t>Alle Tage</a:t>
            </a:r>
            <a:endParaRPr lang="de-DE" sz="2400" dirty="0" smtClean="0">
              <a:solidFill>
                <a:srgbClr val="0070C0"/>
              </a:solidFill>
              <a:latin typeface="Garamond" panose="02020404030301010803" pitchFamily="18" charset="0"/>
            </a:endParaRPr>
          </a:p>
          <a:p>
            <a:r>
              <a:rPr lang="de-DE" sz="2400" b="1" dirty="0" smtClean="0">
                <a:solidFill>
                  <a:srgbClr val="0070C0"/>
                </a:solidFill>
                <a:latin typeface="Garamond" panose="02020404030301010803" pitchFamily="18" charset="0"/>
              </a:rPr>
              <a:t>2010</a:t>
            </a:r>
            <a:r>
              <a:rPr lang="de-DE" sz="2400" dirty="0" smtClean="0">
                <a:solidFill>
                  <a:srgbClr val="0070C0"/>
                </a:solidFill>
                <a:latin typeface="Garamond" panose="02020404030301010803" pitchFamily="18" charset="0"/>
              </a:rPr>
              <a:t>: </a:t>
            </a:r>
            <a:r>
              <a:rPr lang="de-DE" sz="2400" dirty="0">
                <a:solidFill>
                  <a:srgbClr val="0070C0"/>
                </a:solidFill>
                <a:latin typeface="Garamond" panose="02020404030301010803" pitchFamily="18" charset="0"/>
              </a:rPr>
              <a:t>Christa Wolf, </a:t>
            </a:r>
            <a:r>
              <a:rPr lang="de-DE" sz="2400" i="1" dirty="0" smtClean="0">
                <a:solidFill>
                  <a:srgbClr val="0070C0"/>
                </a:solidFill>
                <a:latin typeface="Garamond" panose="02020404030301010803" pitchFamily="18" charset="0"/>
              </a:rPr>
              <a:t>Stadt der Engel</a:t>
            </a:r>
          </a:p>
          <a:p>
            <a:endParaRPr lang="de-DE" sz="2400" b="1" i="1" dirty="0">
              <a:solidFill>
                <a:srgbClr val="0070C0"/>
              </a:solidFill>
              <a:latin typeface="Garamond" panose="02020404030301010803" pitchFamily="18" charset="0"/>
            </a:endParaRPr>
          </a:p>
          <a:p>
            <a:r>
              <a:rPr lang="de-DE" sz="2400" b="1" dirty="0" smtClean="0">
                <a:latin typeface="Garamond" panose="02020404030301010803" pitchFamily="18" charset="0"/>
              </a:rPr>
              <a:t>germanistica.net</a:t>
            </a:r>
          </a:p>
          <a:p>
            <a:endParaRPr lang="de-DE" sz="2400" b="1" i="1" dirty="0">
              <a:solidFill>
                <a:srgbClr val="0070C0"/>
              </a:solidFill>
              <a:latin typeface="Garamond" panose="02020404030301010803" pitchFamily="18" charset="0"/>
            </a:endParaRPr>
          </a:p>
          <a:p>
            <a:endParaRPr lang="de-DE" sz="2400" b="1" i="1" dirty="0" smtClean="0">
              <a:solidFill>
                <a:srgbClr val="0070C0"/>
              </a:solidFill>
              <a:latin typeface="Garamond" panose="02020404030301010803" pitchFamily="18" charset="0"/>
            </a:endParaRPr>
          </a:p>
          <a:p>
            <a:endParaRPr lang="de-DE" sz="2400" b="1" i="1" dirty="0">
              <a:solidFill>
                <a:srgbClr val="0070C0"/>
              </a:solidFill>
              <a:latin typeface="Garamond" panose="02020404030301010803" pitchFamily="18" charset="0"/>
            </a:endParaRPr>
          </a:p>
          <a:p>
            <a:endParaRPr lang="de-DE" sz="2400" b="1" i="1" dirty="0" smtClean="0">
              <a:solidFill>
                <a:srgbClr val="0070C0"/>
              </a:solidFill>
              <a:latin typeface="Garamond" panose="02020404030301010803" pitchFamily="18" charset="0"/>
            </a:endParaRPr>
          </a:p>
          <a:p>
            <a:r>
              <a:rPr lang="de-DE" sz="2000" dirty="0">
                <a:latin typeface="Garamond" panose="02020404030301010803" pitchFamily="18" charset="0"/>
              </a:rPr>
              <a:t>http://www.germanistica.net/</a:t>
            </a:r>
            <a:endParaRPr lang="de-DE" sz="2400" dirty="0" smtClean="0">
              <a:latin typeface="Garamond" panose="020204040303010108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42" y="4523539"/>
            <a:ext cx="6495175" cy="136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169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1"/>
            <a:ext cx="8532440" cy="68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4234350" y="4941168"/>
            <a:ext cx="4374740"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sz="3000" b="1" dirty="0" smtClean="0">
                <a:latin typeface="Garamond" panose="02020404030301010803" pitchFamily="18" charset="0"/>
              </a:rPr>
              <a:t>La Germania divisa nel 1945 e la DDR (</a:t>
            </a:r>
            <a:r>
              <a:rPr lang="it-IT" sz="3000" b="1" dirty="0" err="1" smtClean="0">
                <a:latin typeface="Garamond" panose="02020404030301010803" pitchFamily="18" charset="0"/>
              </a:rPr>
              <a:t>Deutsche</a:t>
            </a:r>
            <a:r>
              <a:rPr lang="it-IT" sz="3000" b="1" dirty="0" smtClean="0">
                <a:latin typeface="Garamond" panose="02020404030301010803" pitchFamily="18" charset="0"/>
              </a:rPr>
              <a:t> </a:t>
            </a:r>
            <a:r>
              <a:rPr lang="it-IT" sz="3000" b="1" dirty="0" err="1" smtClean="0">
                <a:latin typeface="Garamond" panose="02020404030301010803" pitchFamily="18" charset="0"/>
              </a:rPr>
              <a:t>Demokratische</a:t>
            </a:r>
            <a:r>
              <a:rPr lang="it-IT" sz="3000" b="1" dirty="0" smtClean="0">
                <a:latin typeface="Garamond" panose="02020404030301010803" pitchFamily="18" charset="0"/>
              </a:rPr>
              <a:t> </a:t>
            </a:r>
            <a:r>
              <a:rPr lang="it-IT" sz="3000" b="1" dirty="0" err="1" smtClean="0">
                <a:latin typeface="Garamond" panose="02020404030301010803" pitchFamily="18" charset="0"/>
              </a:rPr>
              <a:t>Republik</a:t>
            </a:r>
            <a:r>
              <a:rPr lang="it-IT" sz="3000" b="1" dirty="0" smtClean="0">
                <a:latin typeface="Garamond" panose="02020404030301010803" pitchFamily="18" charset="0"/>
              </a:rPr>
              <a:t>)</a:t>
            </a:r>
            <a:endParaRPr lang="it-IT" sz="3000" b="1" dirty="0">
              <a:latin typeface="Garamond" panose="02020404030301010803" pitchFamily="18" charset="0"/>
            </a:endParaRPr>
          </a:p>
        </p:txBody>
      </p:sp>
    </p:spTree>
    <p:extLst>
      <p:ext uri="{BB962C8B-B14F-4D97-AF65-F5344CB8AC3E}">
        <p14:creationId xmlns:p14="http://schemas.microsoft.com/office/powerpoint/2010/main" val="192723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atewebb.files.wordpress.com/2011/12/christa_wolf.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4"/>
            <a:ext cx="9144000" cy="686530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79512" y="188640"/>
            <a:ext cx="3096344" cy="1077218"/>
          </a:xfrm>
          <a:prstGeom prst="rect">
            <a:avLst/>
          </a:prstGeom>
          <a:noFill/>
        </p:spPr>
        <p:txBody>
          <a:bodyPr wrap="square" rtlCol="0">
            <a:spAutoFit/>
          </a:bodyPr>
          <a:lstStyle/>
          <a:p>
            <a:pPr algn="ctr"/>
            <a:r>
              <a:rPr lang="it-IT" sz="3200" b="1" dirty="0" smtClean="0">
                <a:latin typeface="Garamond" panose="02020404030301010803" pitchFamily="18" charset="0"/>
              </a:rPr>
              <a:t>Christa </a:t>
            </a:r>
            <a:r>
              <a:rPr lang="it-IT" sz="3200" b="1" dirty="0" err="1" smtClean="0">
                <a:latin typeface="Garamond" panose="02020404030301010803" pitchFamily="18" charset="0"/>
              </a:rPr>
              <a:t>Wolf</a:t>
            </a:r>
            <a:r>
              <a:rPr lang="it-IT" sz="3200" b="1" dirty="0" smtClean="0">
                <a:latin typeface="Garamond" panose="02020404030301010803" pitchFamily="18" charset="0"/>
              </a:rPr>
              <a:t> </a:t>
            </a:r>
            <a:br>
              <a:rPr lang="it-IT" sz="3200" b="1" dirty="0" smtClean="0">
                <a:latin typeface="Garamond" panose="02020404030301010803" pitchFamily="18" charset="0"/>
              </a:rPr>
            </a:br>
            <a:r>
              <a:rPr lang="it-IT" sz="3200" b="1" dirty="0" smtClean="0">
                <a:latin typeface="Garamond" panose="02020404030301010803" pitchFamily="18" charset="0"/>
              </a:rPr>
              <a:t>(1929-2011)</a:t>
            </a:r>
            <a:endParaRPr lang="it-IT" sz="3200" b="1" dirty="0">
              <a:latin typeface="Garamond" panose="02020404030301010803" pitchFamily="18" charset="0"/>
            </a:endParaRPr>
          </a:p>
        </p:txBody>
      </p:sp>
    </p:spTree>
    <p:extLst>
      <p:ext uri="{BB962C8B-B14F-4D97-AF65-F5344CB8AC3E}">
        <p14:creationId xmlns:p14="http://schemas.microsoft.com/office/powerpoint/2010/main" val="219410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77951"/>
            <a:ext cx="8784976" cy="6463308"/>
          </a:xfrm>
          <a:prstGeom prst="rect">
            <a:avLst/>
          </a:prstGeom>
        </p:spPr>
        <p:txBody>
          <a:bodyPr wrap="square">
            <a:spAutoFit/>
          </a:bodyPr>
          <a:lstStyle/>
          <a:p>
            <a:pPr algn="ctr"/>
            <a:r>
              <a:rPr lang="de-DE" sz="2400" b="1" dirty="0" err="1" smtClean="0">
                <a:latin typeface="Garamond" panose="02020404030301010803" pitchFamily="18" charset="0"/>
              </a:rPr>
              <a:t>Traiettoria</a:t>
            </a:r>
            <a:r>
              <a:rPr lang="de-DE" sz="2400" b="1" dirty="0" smtClean="0">
                <a:latin typeface="Garamond" panose="02020404030301010803" pitchFamily="18" charset="0"/>
              </a:rPr>
              <a:t> di Christa Wolf</a:t>
            </a:r>
          </a:p>
          <a:p>
            <a:endParaRPr lang="it-IT" sz="2200" dirty="0">
              <a:latin typeface="Garamond" panose="02020404030301010803" pitchFamily="18" charset="0"/>
            </a:endParaRPr>
          </a:p>
          <a:p>
            <a:r>
              <a:rPr lang="de-DE" sz="2300" dirty="0">
                <a:latin typeface="Garamond" panose="02020404030301010803" pitchFamily="18" charset="0"/>
              </a:rPr>
              <a:t>1929: </a:t>
            </a:r>
            <a:r>
              <a:rPr lang="de-DE" sz="2300" dirty="0" err="1">
                <a:latin typeface="Garamond" panose="02020404030301010803" pitchFamily="18" charset="0"/>
              </a:rPr>
              <a:t>nasce</a:t>
            </a:r>
            <a:r>
              <a:rPr lang="de-DE" sz="2300" dirty="0">
                <a:latin typeface="Garamond" panose="02020404030301010803" pitchFamily="18" charset="0"/>
              </a:rPr>
              <a:t> a Landsberg an der Warthe, </a:t>
            </a:r>
            <a:r>
              <a:rPr lang="de-DE" sz="2300" dirty="0" err="1">
                <a:latin typeface="Garamond" panose="02020404030301010803" pitchFamily="18" charset="0"/>
              </a:rPr>
              <a:t>oggi</a:t>
            </a:r>
            <a:r>
              <a:rPr lang="de-DE" sz="2300" dirty="0">
                <a:latin typeface="Garamond" panose="02020404030301010803" pitchFamily="18" charset="0"/>
              </a:rPr>
              <a:t> Gorzów Wielkopolski</a:t>
            </a:r>
            <a:endParaRPr lang="it-IT" sz="2300" b="1" dirty="0">
              <a:latin typeface="Garamond" panose="02020404030301010803" pitchFamily="18" charset="0"/>
            </a:endParaRPr>
          </a:p>
          <a:p>
            <a:r>
              <a:rPr lang="de-DE" sz="2300" dirty="0">
                <a:latin typeface="Garamond" panose="02020404030301010803" pitchFamily="18" charset="0"/>
              </a:rPr>
              <a:t>1945: </a:t>
            </a:r>
            <a:r>
              <a:rPr lang="de-DE" sz="2300" dirty="0" err="1" smtClean="0">
                <a:latin typeface="Garamond" panose="02020404030301010803" pitchFamily="18" charset="0"/>
              </a:rPr>
              <a:t>sfolla</a:t>
            </a:r>
            <a:r>
              <a:rPr lang="de-DE" sz="2300" dirty="0" smtClean="0">
                <a:latin typeface="Garamond" panose="02020404030301010803" pitchFamily="18" charset="0"/>
              </a:rPr>
              <a:t> in </a:t>
            </a:r>
            <a:r>
              <a:rPr lang="de-DE" sz="2300" dirty="0" err="1">
                <a:latin typeface="Garamond" panose="02020404030301010803" pitchFamily="18" charset="0"/>
              </a:rPr>
              <a:t>Meclembur</a:t>
            </a:r>
            <a:r>
              <a:rPr lang="it-IT" sz="2300" dirty="0">
                <a:latin typeface="Garamond" panose="02020404030301010803" pitchFamily="18" charset="0"/>
              </a:rPr>
              <a:t>go, a </a:t>
            </a:r>
            <a:r>
              <a:rPr lang="it-IT" sz="2300" dirty="0" err="1">
                <a:latin typeface="Garamond" panose="02020404030301010803" pitchFamily="18" charset="0"/>
              </a:rPr>
              <a:t>Gammelin</a:t>
            </a:r>
            <a:r>
              <a:rPr lang="it-IT" sz="2300" dirty="0">
                <a:latin typeface="Garamond" panose="02020404030301010803" pitchFamily="18" charset="0"/>
              </a:rPr>
              <a:t> (Schwerin)</a:t>
            </a:r>
            <a:endParaRPr lang="it-IT" sz="2300" b="1" dirty="0">
              <a:latin typeface="Garamond" panose="02020404030301010803" pitchFamily="18" charset="0"/>
            </a:endParaRPr>
          </a:p>
          <a:p>
            <a:r>
              <a:rPr lang="it-IT" sz="2300" dirty="0">
                <a:latin typeface="Garamond" panose="02020404030301010803" pitchFamily="18" charset="0"/>
              </a:rPr>
              <a:t>1949: si iscrive alla SED (resta iscritta fino al 1989)</a:t>
            </a:r>
            <a:endParaRPr lang="it-IT" sz="2300" b="1" dirty="0">
              <a:latin typeface="Garamond" panose="02020404030301010803" pitchFamily="18" charset="0"/>
            </a:endParaRPr>
          </a:p>
          <a:p>
            <a:r>
              <a:rPr lang="it-IT" sz="2300" dirty="0">
                <a:latin typeface="Garamond" panose="02020404030301010803" pitchFamily="18" charset="0"/>
              </a:rPr>
              <a:t>1949-1953: studia germanistica a Jena e Lipsia</a:t>
            </a:r>
            <a:endParaRPr lang="it-IT" sz="2300" b="1" dirty="0">
              <a:latin typeface="Garamond" panose="02020404030301010803" pitchFamily="18" charset="0"/>
            </a:endParaRPr>
          </a:p>
          <a:p>
            <a:r>
              <a:rPr lang="it-IT" sz="2300" dirty="0">
                <a:latin typeface="Garamond" panose="02020404030301010803" pitchFamily="18" charset="0"/>
              </a:rPr>
              <a:t>1953: si laurea con Hans Mayer (</a:t>
            </a:r>
            <a:r>
              <a:rPr lang="it-IT" sz="2300" i="1" dirty="0">
                <a:latin typeface="Garamond" panose="02020404030301010803" pitchFamily="18" charset="0"/>
              </a:rPr>
              <a:t>Problemi del realismo nell’opera di Hans </a:t>
            </a:r>
            <a:r>
              <a:rPr lang="it-IT" sz="2300" i="1" dirty="0" err="1">
                <a:latin typeface="Garamond" panose="02020404030301010803" pitchFamily="18" charset="0"/>
              </a:rPr>
              <a:t>Falla</a:t>
            </a:r>
            <a:r>
              <a:rPr lang="it-IT" sz="2300" i="1" dirty="0" err="1">
                <a:solidFill>
                  <a:srgbClr val="FFC000"/>
                </a:solidFill>
                <a:latin typeface="Garamond" panose="02020404030301010803" pitchFamily="18" charset="0"/>
              </a:rPr>
              <a:t>da</a:t>
            </a:r>
            <a:r>
              <a:rPr lang="it-IT" sz="2300" dirty="0">
                <a:solidFill>
                  <a:srgbClr val="FFC000"/>
                </a:solidFill>
                <a:latin typeface="Garamond" panose="02020404030301010803" pitchFamily="18" charset="0"/>
              </a:rPr>
              <a:t>)</a:t>
            </a:r>
            <a:endParaRPr lang="it-IT" sz="2300" b="1" dirty="0">
              <a:solidFill>
                <a:srgbClr val="FFC000"/>
              </a:solidFill>
              <a:latin typeface="Garamond" panose="02020404030301010803" pitchFamily="18" charset="0"/>
            </a:endParaRPr>
          </a:p>
          <a:p>
            <a:r>
              <a:rPr lang="it-IT" sz="2300" dirty="0">
                <a:latin typeface="Garamond" panose="02020404030301010803" pitchFamily="18" charset="0"/>
              </a:rPr>
              <a:t>1953-1957: collaboratrice dello </a:t>
            </a:r>
            <a:r>
              <a:rPr lang="it-IT" sz="2300" dirty="0" err="1">
                <a:latin typeface="Garamond" panose="02020404030301010803" pitchFamily="18" charset="0"/>
              </a:rPr>
              <a:t>Schriftstellerverband</a:t>
            </a:r>
            <a:endParaRPr lang="it-IT" sz="2300" b="1" dirty="0">
              <a:latin typeface="Garamond" panose="02020404030301010803" pitchFamily="18" charset="0"/>
            </a:endParaRPr>
          </a:p>
          <a:p>
            <a:r>
              <a:rPr lang="it-IT" sz="2300" dirty="0">
                <a:latin typeface="Garamond" panose="02020404030301010803" pitchFamily="18" charset="0"/>
              </a:rPr>
              <a:t>1955-1977: è membro del presidio dello </a:t>
            </a:r>
            <a:r>
              <a:rPr lang="it-IT" sz="2300" dirty="0" err="1">
                <a:latin typeface="Garamond" panose="02020404030301010803" pitchFamily="18" charset="0"/>
              </a:rPr>
              <a:t>Schriftstellerverband</a:t>
            </a:r>
            <a:endParaRPr lang="it-IT" sz="2300" b="1" dirty="0">
              <a:latin typeface="Garamond" panose="02020404030301010803" pitchFamily="18" charset="0"/>
            </a:endParaRPr>
          </a:p>
          <a:p>
            <a:r>
              <a:rPr lang="it-IT" sz="2300" dirty="0">
                <a:latin typeface="Garamond" panose="02020404030301010803" pitchFamily="18" charset="0"/>
              </a:rPr>
              <a:t>1958-1959: redattrice della rivista «</a:t>
            </a:r>
            <a:r>
              <a:rPr lang="it-IT" sz="2300" dirty="0" err="1">
                <a:latin typeface="Garamond" panose="02020404030301010803" pitchFamily="18" charset="0"/>
              </a:rPr>
              <a:t>neue</a:t>
            </a:r>
            <a:r>
              <a:rPr lang="it-IT" sz="2300" dirty="0">
                <a:latin typeface="Garamond" panose="02020404030301010803" pitchFamily="18" charset="0"/>
              </a:rPr>
              <a:t> </a:t>
            </a:r>
            <a:r>
              <a:rPr lang="it-IT" sz="2300" dirty="0" err="1">
                <a:latin typeface="Garamond" panose="02020404030301010803" pitchFamily="18" charset="0"/>
              </a:rPr>
              <a:t>deutsche</a:t>
            </a:r>
            <a:r>
              <a:rPr lang="it-IT" sz="2300" dirty="0">
                <a:latin typeface="Garamond" panose="02020404030301010803" pitchFamily="18" charset="0"/>
              </a:rPr>
              <a:t> </a:t>
            </a:r>
            <a:r>
              <a:rPr lang="it-IT" sz="2300" dirty="0" err="1">
                <a:latin typeface="Garamond" panose="02020404030301010803" pitchFamily="18" charset="0"/>
              </a:rPr>
              <a:t>literatur</a:t>
            </a:r>
            <a:r>
              <a:rPr lang="it-IT" sz="2300" dirty="0">
                <a:latin typeface="Garamond" panose="02020404030301010803" pitchFamily="18" charset="0"/>
              </a:rPr>
              <a:t>»</a:t>
            </a:r>
            <a:endParaRPr lang="it-IT" sz="2300" b="1" dirty="0">
              <a:latin typeface="Garamond" panose="02020404030301010803" pitchFamily="18" charset="0"/>
            </a:endParaRPr>
          </a:p>
          <a:p>
            <a:r>
              <a:rPr lang="it-IT" sz="2300" dirty="0">
                <a:latin typeface="Garamond" panose="02020404030301010803" pitchFamily="18" charset="0"/>
              </a:rPr>
              <a:t>1959-1962: è lettrice del </a:t>
            </a:r>
            <a:r>
              <a:rPr lang="it-IT" sz="2300" dirty="0" err="1">
                <a:latin typeface="Garamond" panose="02020404030301010803" pitchFamily="18" charset="0"/>
              </a:rPr>
              <a:t>Mitteldeutscher</a:t>
            </a:r>
            <a:r>
              <a:rPr lang="it-IT" sz="2300" dirty="0">
                <a:latin typeface="Garamond" panose="02020404030301010803" pitchFamily="18" charset="0"/>
              </a:rPr>
              <a:t> </a:t>
            </a:r>
            <a:r>
              <a:rPr lang="it-IT" sz="2300" dirty="0" err="1">
                <a:latin typeface="Garamond" panose="02020404030301010803" pitchFamily="18" charset="0"/>
              </a:rPr>
              <a:t>Verlag</a:t>
            </a:r>
            <a:r>
              <a:rPr lang="it-IT" sz="2300" dirty="0">
                <a:latin typeface="Garamond" panose="02020404030301010803" pitchFamily="18" charset="0"/>
              </a:rPr>
              <a:t> di Halle</a:t>
            </a:r>
            <a:br>
              <a:rPr lang="it-IT" sz="2300" dirty="0">
                <a:latin typeface="Garamond" panose="02020404030301010803" pitchFamily="18" charset="0"/>
              </a:rPr>
            </a:br>
            <a:r>
              <a:rPr lang="it-IT" sz="2300" dirty="0">
                <a:latin typeface="Garamond" panose="02020404030301010803" pitchFamily="18" charset="0"/>
              </a:rPr>
              <a:t>1959-1962: lavora nella fabbrica di vagoni di </a:t>
            </a:r>
            <a:r>
              <a:rPr lang="it-IT" sz="2300" dirty="0" err="1">
                <a:latin typeface="Garamond" panose="02020404030301010803" pitchFamily="18" charset="0"/>
              </a:rPr>
              <a:t>Ammendorf</a:t>
            </a:r>
            <a:r>
              <a:rPr lang="it-IT" sz="2300" dirty="0">
                <a:latin typeface="Garamond" panose="02020404030301010803" pitchFamily="18" charset="0"/>
              </a:rPr>
              <a:t> (</a:t>
            </a:r>
            <a:r>
              <a:rPr lang="it-IT" sz="2300" dirty="0" err="1">
                <a:latin typeface="Garamond" panose="02020404030301010803" pitchFamily="18" charset="0"/>
              </a:rPr>
              <a:t>Bitterfelder</a:t>
            </a:r>
            <a:r>
              <a:rPr lang="it-IT" sz="2300" dirty="0">
                <a:latin typeface="Garamond" panose="02020404030301010803" pitchFamily="18" charset="0"/>
              </a:rPr>
              <a:t> </a:t>
            </a:r>
            <a:r>
              <a:rPr lang="it-IT" sz="2300" dirty="0" err="1">
                <a:latin typeface="Garamond" panose="02020404030301010803" pitchFamily="18" charset="0"/>
              </a:rPr>
              <a:t>W</a:t>
            </a:r>
            <a:r>
              <a:rPr lang="it-IT" sz="2300" dirty="0" err="1">
                <a:solidFill>
                  <a:srgbClr val="FFC000"/>
                </a:solidFill>
                <a:latin typeface="Garamond" panose="02020404030301010803" pitchFamily="18" charset="0"/>
              </a:rPr>
              <a:t>eg</a:t>
            </a:r>
            <a:r>
              <a:rPr lang="it-IT" sz="2300" dirty="0">
                <a:solidFill>
                  <a:srgbClr val="FFC000"/>
                </a:solidFill>
                <a:latin typeface="Garamond" panose="02020404030301010803" pitchFamily="18" charset="0"/>
              </a:rPr>
              <a:t>) </a:t>
            </a:r>
            <a:endParaRPr lang="it-IT" sz="2300" b="1" dirty="0">
              <a:solidFill>
                <a:srgbClr val="FFC000"/>
              </a:solidFill>
              <a:latin typeface="Garamond" panose="02020404030301010803" pitchFamily="18" charset="0"/>
            </a:endParaRPr>
          </a:p>
          <a:p>
            <a:r>
              <a:rPr lang="it-IT" sz="2300" dirty="0">
                <a:latin typeface="Garamond" panose="02020404030301010803" pitchFamily="18" charset="0"/>
              </a:rPr>
              <a:t>1961: pubblica </a:t>
            </a:r>
            <a:r>
              <a:rPr lang="it-IT" sz="2300" i="1" dirty="0" err="1">
                <a:latin typeface="Garamond" panose="02020404030301010803" pitchFamily="18" charset="0"/>
              </a:rPr>
              <a:t>Moskauer</a:t>
            </a:r>
            <a:r>
              <a:rPr lang="it-IT" sz="2300" i="1" dirty="0">
                <a:latin typeface="Garamond" panose="02020404030301010803" pitchFamily="18" charset="0"/>
              </a:rPr>
              <a:t> Novelle</a:t>
            </a:r>
            <a:endParaRPr lang="it-IT" sz="2300" b="1" dirty="0">
              <a:latin typeface="Garamond" panose="02020404030301010803" pitchFamily="18" charset="0"/>
            </a:endParaRPr>
          </a:p>
          <a:p>
            <a:r>
              <a:rPr lang="it-IT" sz="2300" dirty="0">
                <a:latin typeface="Garamond" panose="02020404030301010803" pitchFamily="18" charset="0"/>
              </a:rPr>
              <a:t>1962: inizia la carriera di </a:t>
            </a:r>
            <a:r>
              <a:rPr lang="it-IT" sz="2300" i="1" dirty="0" err="1">
                <a:latin typeface="Garamond" panose="02020404030301010803" pitchFamily="18" charset="0"/>
              </a:rPr>
              <a:t>freie</a:t>
            </a:r>
            <a:r>
              <a:rPr lang="it-IT" sz="2300" i="1" dirty="0">
                <a:latin typeface="Garamond" panose="02020404030301010803" pitchFamily="18" charset="0"/>
              </a:rPr>
              <a:t> </a:t>
            </a:r>
            <a:r>
              <a:rPr lang="it-IT" sz="2300" i="1" dirty="0" err="1">
                <a:latin typeface="Garamond" panose="02020404030301010803" pitchFamily="18" charset="0"/>
              </a:rPr>
              <a:t>Schriftstellerin</a:t>
            </a:r>
            <a:endParaRPr lang="it-IT" sz="2300" b="1" dirty="0">
              <a:latin typeface="Garamond" panose="02020404030301010803" pitchFamily="18" charset="0"/>
            </a:endParaRPr>
          </a:p>
          <a:p>
            <a:r>
              <a:rPr lang="it-IT" sz="2300" dirty="0">
                <a:latin typeface="Garamond" panose="02020404030301010803" pitchFamily="18" charset="0"/>
              </a:rPr>
              <a:t>1963: pubblica </a:t>
            </a:r>
            <a:r>
              <a:rPr lang="it-IT" sz="2300" i="1" dirty="0" err="1">
                <a:latin typeface="Garamond" panose="02020404030301010803" pitchFamily="18" charset="0"/>
              </a:rPr>
              <a:t>Der</a:t>
            </a:r>
            <a:r>
              <a:rPr lang="it-IT" sz="2300" i="1" dirty="0">
                <a:latin typeface="Garamond" panose="02020404030301010803" pitchFamily="18" charset="0"/>
              </a:rPr>
              <a:t> </a:t>
            </a:r>
            <a:r>
              <a:rPr lang="it-IT" sz="2300" i="1" dirty="0" err="1">
                <a:latin typeface="Garamond" panose="02020404030301010803" pitchFamily="18" charset="0"/>
              </a:rPr>
              <a:t>geteilte</a:t>
            </a:r>
            <a:r>
              <a:rPr lang="it-IT" sz="2300" i="1" dirty="0">
                <a:latin typeface="Garamond" panose="02020404030301010803" pitchFamily="18" charset="0"/>
              </a:rPr>
              <a:t> </a:t>
            </a:r>
            <a:r>
              <a:rPr lang="it-IT" sz="2300" i="1" dirty="0" err="1">
                <a:latin typeface="Garamond" panose="02020404030301010803" pitchFamily="18" charset="0"/>
              </a:rPr>
              <a:t>Himmel</a:t>
            </a:r>
            <a:endParaRPr lang="it-IT" sz="2300" b="1" dirty="0">
              <a:latin typeface="Garamond" panose="02020404030301010803" pitchFamily="18" charset="0"/>
            </a:endParaRPr>
          </a:p>
          <a:p>
            <a:r>
              <a:rPr lang="it-IT" sz="2300" dirty="0">
                <a:latin typeface="Garamond" panose="02020404030301010803" pitchFamily="18" charset="0"/>
              </a:rPr>
              <a:t>1963-1967: è candidata al Comitato centrale della SED</a:t>
            </a:r>
            <a:endParaRPr lang="it-IT" sz="2300" b="1" dirty="0">
              <a:latin typeface="Garamond" panose="02020404030301010803" pitchFamily="18" charset="0"/>
            </a:endParaRPr>
          </a:p>
          <a:p>
            <a:r>
              <a:rPr lang="it-IT" sz="2300" dirty="0">
                <a:latin typeface="Garamond" panose="02020404030301010803" pitchFamily="18" charset="0"/>
              </a:rPr>
              <a:t>1965: scrive </a:t>
            </a:r>
            <a:r>
              <a:rPr lang="it-IT" sz="2300" i="1" dirty="0" err="1">
                <a:latin typeface="Garamond" panose="02020404030301010803" pitchFamily="18" charset="0"/>
              </a:rPr>
              <a:t>Juninachmittag</a:t>
            </a:r>
            <a:r>
              <a:rPr lang="it-IT" sz="2300" dirty="0">
                <a:latin typeface="Garamond" panose="02020404030301010803" pitchFamily="18" charset="0"/>
              </a:rPr>
              <a:t>, inaugurando la sua nuova prosa</a:t>
            </a:r>
            <a:endParaRPr lang="it-IT" sz="2300" b="1" dirty="0">
              <a:latin typeface="Garamond" panose="02020404030301010803" pitchFamily="18" charset="0"/>
            </a:endParaRPr>
          </a:p>
          <a:p>
            <a:r>
              <a:rPr lang="de-DE" sz="2300" dirty="0">
                <a:latin typeface="Garamond" panose="02020404030301010803" pitchFamily="18" charset="0"/>
              </a:rPr>
              <a:t>1965: </a:t>
            </a:r>
            <a:r>
              <a:rPr lang="de-DE" sz="2300" dirty="0" err="1">
                <a:latin typeface="Garamond" panose="02020404030301010803" pitchFamily="18" charset="0"/>
              </a:rPr>
              <a:t>difesa</a:t>
            </a:r>
            <a:r>
              <a:rPr lang="de-DE" sz="2300" dirty="0">
                <a:latin typeface="Garamond" panose="02020404030301010803" pitchFamily="18" charset="0"/>
              </a:rPr>
              <a:t> di </a:t>
            </a:r>
            <a:r>
              <a:rPr lang="de-DE" sz="2300" i="1" dirty="0">
                <a:latin typeface="Garamond" panose="02020404030301010803" pitchFamily="18" charset="0"/>
              </a:rPr>
              <a:t>Rummelplatz</a:t>
            </a:r>
            <a:r>
              <a:rPr lang="de-DE" sz="2300" dirty="0">
                <a:latin typeface="Garamond" panose="02020404030301010803" pitchFamily="18" charset="0"/>
              </a:rPr>
              <a:t> di Werner </a:t>
            </a:r>
            <a:r>
              <a:rPr lang="de-DE" sz="2300" dirty="0" err="1">
                <a:latin typeface="Garamond" panose="02020404030301010803" pitchFamily="18" charset="0"/>
              </a:rPr>
              <a:t>Bräunig</a:t>
            </a:r>
            <a:r>
              <a:rPr lang="de-DE" sz="2300" dirty="0">
                <a:latin typeface="Garamond" panose="02020404030301010803" pitchFamily="18" charset="0"/>
              </a:rPr>
              <a:t> e XI </a:t>
            </a:r>
            <a:r>
              <a:rPr lang="de-DE" sz="2300" dirty="0" smtClean="0">
                <a:latin typeface="Garamond" panose="02020404030301010803" pitchFamily="18" charset="0"/>
              </a:rPr>
              <a:t>Plenum</a:t>
            </a:r>
            <a:endParaRPr lang="it-IT" sz="2300" b="1" dirty="0">
              <a:latin typeface="Garamond" panose="02020404030301010803" pitchFamily="18" charset="0"/>
            </a:endParaRPr>
          </a:p>
        </p:txBody>
      </p:sp>
    </p:spTree>
    <p:extLst>
      <p:ext uri="{BB962C8B-B14F-4D97-AF65-F5344CB8AC3E}">
        <p14:creationId xmlns:p14="http://schemas.microsoft.com/office/powerpoint/2010/main" val="1724301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2704" y="548680"/>
            <a:ext cx="8208912" cy="5755422"/>
          </a:xfrm>
          <a:prstGeom prst="rect">
            <a:avLst/>
          </a:prstGeom>
          <a:noFill/>
        </p:spPr>
        <p:txBody>
          <a:bodyPr wrap="square" rtlCol="0">
            <a:spAutoFit/>
          </a:bodyPr>
          <a:lstStyle/>
          <a:p>
            <a:r>
              <a:rPr lang="de-DE" sz="2300" dirty="0">
                <a:latin typeface="Garamond" panose="02020404030301010803" pitchFamily="18" charset="0"/>
              </a:rPr>
              <a:t>1968: </a:t>
            </a:r>
            <a:r>
              <a:rPr lang="de-DE" sz="2300" dirty="0" err="1">
                <a:latin typeface="Garamond" panose="02020404030301010803" pitchFamily="18" charset="0"/>
              </a:rPr>
              <a:t>scrive</a:t>
            </a:r>
            <a:r>
              <a:rPr lang="de-DE" sz="2300" dirty="0">
                <a:latin typeface="Garamond" panose="02020404030301010803" pitchFamily="18" charset="0"/>
              </a:rPr>
              <a:t> </a:t>
            </a:r>
            <a:r>
              <a:rPr lang="de-DE" sz="2300" i="1" dirty="0">
                <a:latin typeface="Garamond" panose="02020404030301010803" pitchFamily="18" charset="0"/>
              </a:rPr>
              <a:t>Lesen und schreiben</a:t>
            </a:r>
            <a:endParaRPr lang="it-IT" sz="2300" b="1" dirty="0">
              <a:latin typeface="Garamond" panose="02020404030301010803" pitchFamily="18" charset="0"/>
            </a:endParaRPr>
          </a:p>
          <a:p>
            <a:r>
              <a:rPr lang="de-DE" sz="2300" dirty="0">
                <a:latin typeface="Garamond" panose="02020404030301010803" pitchFamily="18" charset="0"/>
              </a:rPr>
              <a:t>1968: </a:t>
            </a:r>
            <a:r>
              <a:rPr lang="de-DE" sz="2300" dirty="0" err="1">
                <a:latin typeface="Garamond" panose="02020404030301010803" pitchFamily="18" charset="0"/>
              </a:rPr>
              <a:t>pubblica</a:t>
            </a:r>
            <a:r>
              <a:rPr lang="de-DE" sz="2300" dirty="0">
                <a:latin typeface="Garamond" panose="02020404030301010803" pitchFamily="18" charset="0"/>
              </a:rPr>
              <a:t> </a:t>
            </a:r>
            <a:r>
              <a:rPr lang="de-DE" sz="2300" i="1" dirty="0">
                <a:latin typeface="Garamond" panose="02020404030301010803" pitchFamily="18" charset="0"/>
              </a:rPr>
              <a:t>Nachdenken über Christa T. </a:t>
            </a:r>
            <a:endParaRPr lang="it-IT" sz="2300" b="1" dirty="0">
              <a:latin typeface="Garamond" panose="02020404030301010803" pitchFamily="18" charset="0"/>
            </a:endParaRPr>
          </a:p>
          <a:p>
            <a:r>
              <a:rPr lang="it-IT" sz="2300" dirty="0" smtClean="0">
                <a:latin typeface="Garamond" panose="02020404030301010803" pitchFamily="18" charset="0"/>
              </a:rPr>
              <a:t>1976: pubblica </a:t>
            </a:r>
            <a:r>
              <a:rPr lang="it-IT" sz="2300" i="1" dirty="0" err="1" smtClean="0">
                <a:latin typeface="Garamond" panose="02020404030301010803" pitchFamily="18" charset="0"/>
              </a:rPr>
              <a:t>Kindheitsmuster</a:t>
            </a:r>
            <a:endParaRPr lang="it-IT" sz="2300" dirty="0" smtClean="0">
              <a:latin typeface="Garamond" panose="02020404030301010803" pitchFamily="18" charset="0"/>
            </a:endParaRPr>
          </a:p>
          <a:p>
            <a:r>
              <a:rPr lang="it-IT" sz="2300" dirty="0" smtClean="0">
                <a:latin typeface="Garamond" panose="02020404030301010803" pitchFamily="18" charset="0"/>
              </a:rPr>
              <a:t>1976: </a:t>
            </a:r>
            <a:r>
              <a:rPr lang="it-IT" sz="2300" dirty="0" err="1" smtClean="0">
                <a:latin typeface="Garamond" panose="02020404030301010803" pitchFamily="18" charset="0"/>
              </a:rPr>
              <a:t>Wolf</a:t>
            </a:r>
            <a:r>
              <a:rPr lang="it-IT" sz="2300" dirty="0" smtClean="0">
                <a:latin typeface="Garamond" panose="02020404030301010803" pitchFamily="18" charset="0"/>
              </a:rPr>
              <a:t> </a:t>
            </a:r>
            <a:r>
              <a:rPr lang="it-IT" sz="2300" dirty="0" err="1" smtClean="0">
                <a:latin typeface="Garamond" panose="02020404030301010803" pitchFamily="18" charset="0"/>
              </a:rPr>
              <a:t>Biermann</a:t>
            </a:r>
            <a:r>
              <a:rPr lang="it-IT" sz="2300" dirty="0" smtClean="0">
                <a:latin typeface="Garamond" panose="02020404030301010803" pitchFamily="18" charset="0"/>
              </a:rPr>
              <a:t> viene privato della cittadinanza della DDR</a:t>
            </a:r>
          </a:p>
          <a:p>
            <a:r>
              <a:rPr lang="it-IT" sz="2300" dirty="0">
                <a:latin typeface="Garamond" panose="02020404030301010803" pitchFamily="18" charset="0"/>
              </a:rPr>
              <a:t> </a:t>
            </a:r>
            <a:r>
              <a:rPr lang="it-IT" sz="2300" dirty="0" smtClean="0">
                <a:latin typeface="Garamond" panose="02020404030301010803" pitchFamily="18" charset="0"/>
              </a:rPr>
              <a:t>         inizia le sue ricerche sui romantici</a:t>
            </a:r>
          </a:p>
          <a:p>
            <a:r>
              <a:rPr lang="it-IT" sz="2300" dirty="0" smtClean="0">
                <a:latin typeface="Garamond" panose="02020404030301010803" pitchFamily="18" charset="0"/>
              </a:rPr>
              <a:t>1978: pubblica </a:t>
            </a:r>
            <a:r>
              <a:rPr lang="it-IT" sz="2300" i="1" dirty="0" err="1" smtClean="0">
                <a:latin typeface="Garamond" panose="02020404030301010803" pitchFamily="18" charset="0"/>
              </a:rPr>
              <a:t>Der</a:t>
            </a:r>
            <a:r>
              <a:rPr lang="it-IT" sz="2300" i="1" dirty="0" smtClean="0">
                <a:latin typeface="Garamond" panose="02020404030301010803" pitchFamily="18" charset="0"/>
              </a:rPr>
              <a:t> </a:t>
            </a:r>
            <a:r>
              <a:rPr lang="it-IT" sz="2300" i="1" dirty="0" err="1" smtClean="0">
                <a:latin typeface="Garamond" panose="02020404030301010803" pitchFamily="18" charset="0"/>
              </a:rPr>
              <a:t>Schatten</a:t>
            </a:r>
            <a:r>
              <a:rPr lang="it-IT" sz="2300" i="1" dirty="0" smtClean="0">
                <a:latin typeface="Garamond" panose="02020404030301010803" pitchFamily="18" charset="0"/>
              </a:rPr>
              <a:t> </a:t>
            </a:r>
            <a:r>
              <a:rPr lang="it-IT" sz="2300" i="1" dirty="0" err="1" smtClean="0">
                <a:latin typeface="Garamond" panose="02020404030301010803" pitchFamily="18" charset="0"/>
              </a:rPr>
              <a:t>eines</a:t>
            </a:r>
            <a:r>
              <a:rPr lang="it-IT" sz="2300" i="1" dirty="0" smtClean="0">
                <a:latin typeface="Garamond" panose="02020404030301010803" pitchFamily="18" charset="0"/>
              </a:rPr>
              <a:t> </a:t>
            </a:r>
            <a:r>
              <a:rPr lang="it-IT" sz="2300" i="1" dirty="0" err="1" smtClean="0">
                <a:latin typeface="Garamond" panose="02020404030301010803" pitchFamily="18" charset="0"/>
              </a:rPr>
              <a:t>Traums</a:t>
            </a:r>
            <a:r>
              <a:rPr lang="it-IT" sz="2300" dirty="0" smtClean="0">
                <a:latin typeface="Garamond" panose="02020404030301010803" pitchFamily="18" charset="0"/>
              </a:rPr>
              <a:t>, antologia della </a:t>
            </a:r>
            <a:r>
              <a:rPr lang="it-IT" sz="2300" dirty="0" err="1" smtClean="0">
                <a:latin typeface="Garamond" panose="02020404030301010803" pitchFamily="18" charset="0"/>
              </a:rPr>
              <a:t>Günderrode</a:t>
            </a:r>
            <a:endParaRPr lang="it-IT" sz="2300" dirty="0" smtClean="0">
              <a:latin typeface="Garamond" panose="02020404030301010803" pitchFamily="18" charset="0"/>
            </a:endParaRPr>
          </a:p>
          <a:p>
            <a:r>
              <a:rPr lang="it-IT" sz="2300" dirty="0" smtClean="0">
                <a:latin typeface="Garamond" panose="02020404030301010803" pitchFamily="18" charset="0"/>
              </a:rPr>
              <a:t>1979: pubblica </a:t>
            </a:r>
            <a:r>
              <a:rPr lang="it-IT" sz="2300" i="1" dirty="0" err="1" smtClean="0">
                <a:latin typeface="Garamond" panose="02020404030301010803" pitchFamily="18" charset="0"/>
              </a:rPr>
              <a:t>Kein</a:t>
            </a:r>
            <a:r>
              <a:rPr lang="it-IT" sz="2300" i="1" dirty="0" smtClean="0">
                <a:latin typeface="Garamond" panose="02020404030301010803" pitchFamily="18" charset="0"/>
              </a:rPr>
              <a:t> </a:t>
            </a:r>
            <a:r>
              <a:rPr lang="it-IT" sz="2300" i="1" dirty="0" err="1" smtClean="0">
                <a:latin typeface="Garamond" panose="02020404030301010803" pitchFamily="18" charset="0"/>
              </a:rPr>
              <a:t>Ort</a:t>
            </a:r>
            <a:r>
              <a:rPr lang="it-IT" sz="2300" i="1" dirty="0" smtClean="0">
                <a:latin typeface="Garamond" panose="02020404030301010803" pitchFamily="18" charset="0"/>
              </a:rPr>
              <a:t>. </a:t>
            </a:r>
            <a:r>
              <a:rPr lang="it-IT" sz="2300" i="1" dirty="0" err="1" smtClean="0">
                <a:latin typeface="Garamond" panose="02020404030301010803" pitchFamily="18" charset="0"/>
              </a:rPr>
              <a:t>Nirgends</a:t>
            </a:r>
            <a:endParaRPr lang="it-IT" sz="2300" dirty="0" smtClean="0">
              <a:latin typeface="Garamond" panose="02020404030301010803" pitchFamily="18" charset="0"/>
            </a:endParaRPr>
          </a:p>
          <a:p>
            <a:r>
              <a:rPr lang="it-IT" sz="2300" dirty="0" smtClean="0">
                <a:latin typeface="Garamond" panose="02020404030301010803" pitchFamily="18" charset="0"/>
              </a:rPr>
              <a:t>1980: le viene assegnato il Georg-</a:t>
            </a:r>
            <a:r>
              <a:rPr lang="it-IT" sz="2300" dirty="0" err="1" smtClean="0">
                <a:latin typeface="Garamond" panose="02020404030301010803" pitchFamily="18" charset="0"/>
              </a:rPr>
              <a:t>Büchner</a:t>
            </a:r>
            <a:r>
              <a:rPr lang="it-IT" sz="2300" dirty="0" smtClean="0">
                <a:latin typeface="Garamond" panose="02020404030301010803" pitchFamily="18" charset="0"/>
              </a:rPr>
              <a:t>-</a:t>
            </a:r>
            <a:r>
              <a:rPr lang="it-IT" sz="2300" dirty="0" err="1" smtClean="0">
                <a:latin typeface="Garamond" panose="02020404030301010803" pitchFamily="18" charset="0"/>
              </a:rPr>
              <a:t>Preis</a:t>
            </a:r>
            <a:endParaRPr lang="it-IT" sz="2300" dirty="0">
              <a:latin typeface="Garamond" panose="02020404030301010803" pitchFamily="18" charset="0"/>
            </a:endParaRPr>
          </a:p>
          <a:p>
            <a:r>
              <a:rPr lang="it-IT" sz="2300" dirty="0" smtClean="0">
                <a:latin typeface="Garamond" panose="02020404030301010803" pitchFamily="18" charset="0"/>
              </a:rPr>
              <a:t>1983: pubblica </a:t>
            </a:r>
            <a:r>
              <a:rPr lang="it-IT" sz="2300" i="1" dirty="0" err="1" smtClean="0">
                <a:latin typeface="Garamond" panose="02020404030301010803" pitchFamily="18" charset="0"/>
              </a:rPr>
              <a:t>Kassandra</a:t>
            </a:r>
            <a:endParaRPr lang="it-IT" sz="2300" i="1" dirty="0" smtClean="0">
              <a:latin typeface="Garamond" panose="02020404030301010803" pitchFamily="18" charset="0"/>
            </a:endParaRPr>
          </a:p>
          <a:p>
            <a:r>
              <a:rPr lang="it-IT" sz="2300" dirty="0" smtClean="0">
                <a:latin typeface="Garamond" panose="02020404030301010803" pitchFamily="18" charset="0"/>
              </a:rPr>
              <a:t>1989: pubblica </a:t>
            </a:r>
            <a:r>
              <a:rPr lang="it-IT" sz="2300" i="1" dirty="0" err="1" smtClean="0">
                <a:latin typeface="Garamond" panose="02020404030301010803" pitchFamily="18" charset="0"/>
              </a:rPr>
              <a:t>Sommerstück</a:t>
            </a:r>
            <a:endParaRPr lang="it-IT" sz="2300" dirty="0" smtClean="0">
              <a:latin typeface="Garamond" panose="02020404030301010803" pitchFamily="18" charset="0"/>
            </a:endParaRPr>
          </a:p>
          <a:p>
            <a:r>
              <a:rPr lang="it-IT" sz="2300" dirty="0" smtClean="0">
                <a:latin typeface="Garamond" panose="02020404030301010803" pitchFamily="18" charset="0"/>
              </a:rPr>
              <a:t>1990: partecipa alla rivoluzione democratica nella DDR</a:t>
            </a:r>
            <a:br>
              <a:rPr lang="it-IT" sz="2300" dirty="0" smtClean="0">
                <a:latin typeface="Garamond" panose="02020404030301010803" pitchFamily="18" charset="0"/>
              </a:rPr>
            </a:br>
            <a:r>
              <a:rPr lang="it-IT" sz="2300" dirty="0" smtClean="0">
                <a:latin typeface="Garamond" panose="02020404030301010803" pitchFamily="18" charset="0"/>
              </a:rPr>
              <a:t>          scrive un progetto di costituzione</a:t>
            </a:r>
          </a:p>
          <a:p>
            <a:r>
              <a:rPr lang="it-IT" sz="2300" dirty="0" smtClean="0">
                <a:latin typeface="Garamond" panose="02020404030301010803" pitchFamily="18" charset="0"/>
              </a:rPr>
              <a:t>1991: viene attaccata dalla stampa come «poetessa di Stato» della DDR</a:t>
            </a:r>
          </a:p>
          <a:p>
            <a:r>
              <a:rPr lang="it-IT" sz="2300" dirty="0" smtClean="0">
                <a:latin typeface="Garamond" panose="02020404030301010803" pitchFamily="18" charset="0"/>
              </a:rPr>
              <a:t>1996: pubblica </a:t>
            </a:r>
            <a:r>
              <a:rPr lang="it-IT" sz="2300" i="1" dirty="0" smtClean="0">
                <a:latin typeface="Garamond" panose="02020404030301010803" pitchFamily="18" charset="0"/>
              </a:rPr>
              <a:t>Medea</a:t>
            </a:r>
          </a:p>
          <a:p>
            <a:r>
              <a:rPr lang="it-IT" sz="2300" dirty="0" smtClean="0">
                <a:latin typeface="Garamond" panose="02020404030301010803" pitchFamily="18" charset="0"/>
              </a:rPr>
              <a:t>2003: pubblica </a:t>
            </a:r>
            <a:r>
              <a:rPr lang="it-IT" sz="2300" i="1" dirty="0" err="1" smtClean="0">
                <a:latin typeface="Garamond" panose="02020404030301010803" pitchFamily="18" charset="0"/>
              </a:rPr>
              <a:t>Ein</a:t>
            </a:r>
            <a:r>
              <a:rPr lang="it-IT" sz="2300" i="1" dirty="0" smtClean="0">
                <a:latin typeface="Garamond" panose="02020404030301010803" pitchFamily="18" charset="0"/>
              </a:rPr>
              <a:t> Tag </a:t>
            </a:r>
            <a:r>
              <a:rPr lang="it-IT" sz="2300" i="1" dirty="0" err="1" smtClean="0">
                <a:latin typeface="Garamond" panose="02020404030301010803" pitchFamily="18" charset="0"/>
              </a:rPr>
              <a:t>im</a:t>
            </a:r>
            <a:r>
              <a:rPr lang="it-IT" sz="2300" i="1" dirty="0" smtClean="0">
                <a:latin typeface="Garamond" panose="02020404030301010803" pitchFamily="18" charset="0"/>
              </a:rPr>
              <a:t> </a:t>
            </a:r>
            <a:r>
              <a:rPr lang="it-IT" sz="2300" i="1" dirty="0" err="1" smtClean="0">
                <a:latin typeface="Garamond" panose="02020404030301010803" pitchFamily="18" charset="0"/>
              </a:rPr>
              <a:t>Jahr</a:t>
            </a:r>
            <a:endParaRPr lang="it-IT" sz="2300" dirty="0" smtClean="0">
              <a:latin typeface="Garamond" panose="02020404030301010803" pitchFamily="18" charset="0"/>
            </a:endParaRPr>
          </a:p>
          <a:p>
            <a:r>
              <a:rPr lang="it-IT" sz="2300" dirty="0" smtClean="0">
                <a:latin typeface="Garamond" panose="02020404030301010803" pitchFamily="18" charset="0"/>
              </a:rPr>
              <a:t>2010: pubblica </a:t>
            </a:r>
            <a:r>
              <a:rPr lang="it-IT" sz="2300" i="1" dirty="0" err="1" smtClean="0">
                <a:latin typeface="Garamond" panose="02020404030301010803" pitchFamily="18" charset="0"/>
              </a:rPr>
              <a:t>Stadt</a:t>
            </a:r>
            <a:r>
              <a:rPr lang="it-IT" sz="2300" i="1" dirty="0" smtClean="0">
                <a:latin typeface="Garamond" panose="02020404030301010803" pitchFamily="18" charset="0"/>
              </a:rPr>
              <a:t> </a:t>
            </a:r>
            <a:r>
              <a:rPr lang="it-IT" sz="2300" i="1" dirty="0" err="1" smtClean="0">
                <a:latin typeface="Garamond" panose="02020404030301010803" pitchFamily="18" charset="0"/>
              </a:rPr>
              <a:t>der</a:t>
            </a:r>
            <a:r>
              <a:rPr lang="it-IT" sz="2300" i="1" dirty="0" smtClean="0">
                <a:latin typeface="Garamond" panose="02020404030301010803" pitchFamily="18" charset="0"/>
              </a:rPr>
              <a:t> Engel</a:t>
            </a:r>
            <a:endParaRPr lang="it-IT" sz="2300" dirty="0">
              <a:latin typeface="Garamond" panose="02020404030301010803" pitchFamily="18" charset="0"/>
            </a:endParaRPr>
          </a:p>
        </p:txBody>
      </p:sp>
    </p:spTree>
    <p:extLst>
      <p:ext uri="{BB962C8B-B14F-4D97-AF65-F5344CB8AC3E}">
        <p14:creationId xmlns:p14="http://schemas.microsoft.com/office/powerpoint/2010/main" val="48721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16599</TotalTime>
  <Words>2665</Words>
  <Application>Microsoft Office PowerPoint</Application>
  <PresentationFormat>Presentazione su schermo (4:3)</PresentationFormat>
  <Paragraphs>589</Paragraphs>
  <Slides>47</Slides>
  <Notes>2</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Adiacente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Letteratura tedesca I  a.a. 2013/14  Romanzo e Menschenwerden  (diventare uomini, diventare donne):  intorno a Werther e Christa T. Parte I: Werther  Prof. Michele Sisto</dc:title>
  <dc:creator>Sisto</dc:creator>
  <cp:lastModifiedBy>Michele</cp:lastModifiedBy>
  <cp:revision>374</cp:revision>
  <dcterms:created xsi:type="dcterms:W3CDTF">2014-10-12T09:39:29Z</dcterms:created>
  <dcterms:modified xsi:type="dcterms:W3CDTF">2017-12-21T10:23:39Z</dcterms:modified>
</cp:coreProperties>
</file>