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73" r:id="rId4"/>
    <p:sldId id="262" r:id="rId5"/>
    <p:sldId id="277" r:id="rId6"/>
    <p:sldId id="280" r:id="rId7"/>
    <p:sldId id="276" r:id="rId8"/>
    <p:sldId id="278" r:id="rId9"/>
    <p:sldId id="281" r:id="rId10"/>
    <p:sldId id="282" r:id="rId11"/>
    <p:sldId id="283" r:id="rId12"/>
    <p:sldId id="284" r:id="rId13"/>
    <p:sldId id="298" r:id="rId14"/>
    <p:sldId id="291" r:id="rId15"/>
    <p:sldId id="258" r:id="rId16"/>
    <p:sldId id="259" r:id="rId17"/>
    <p:sldId id="260" r:id="rId18"/>
    <p:sldId id="261" r:id="rId19"/>
    <p:sldId id="263" r:id="rId20"/>
    <p:sldId id="266" r:id="rId21"/>
    <p:sldId id="264" r:id="rId22"/>
    <p:sldId id="265" r:id="rId23"/>
    <p:sldId id="267" r:id="rId24"/>
    <p:sldId id="268" r:id="rId25"/>
    <p:sldId id="271" r:id="rId26"/>
    <p:sldId id="269" r:id="rId27"/>
    <p:sldId id="304" r:id="rId28"/>
    <p:sldId id="270" r:id="rId29"/>
    <p:sldId id="292" r:id="rId30"/>
    <p:sldId id="293" r:id="rId31"/>
    <p:sldId id="290" r:id="rId32"/>
    <p:sldId id="294" r:id="rId33"/>
    <p:sldId id="295" r:id="rId34"/>
    <p:sldId id="296" r:id="rId35"/>
    <p:sldId id="297" r:id="rId36"/>
    <p:sldId id="287" r:id="rId37"/>
    <p:sldId id="285" r:id="rId38"/>
    <p:sldId id="286" r:id="rId39"/>
    <p:sldId id="288" r:id="rId40"/>
    <p:sldId id="299" r:id="rId4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2FAC94CD-781B-4E42-AF78-B9156C91D74B}" type="datetimeFigureOut">
              <a:rPr lang="it-IT" smtClean="0"/>
              <a:t>11/10/2017</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4F345020-6BBC-4A19-A9CF-F9C5349F44F0}"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FAC94CD-781B-4E42-AF78-B9156C91D74B}" type="datetimeFigureOut">
              <a:rPr lang="it-IT" smtClean="0"/>
              <a:t>11/10/2017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F345020-6BBC-4A19-A9CF-F9C5349F44F0}"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FAC94CD-781B-4E42-AF78-B9156C91D74B}" type="datetimeFigureOut">
              <a:rPr lang="it-IT" smtClean="0"/>
              <a:t>11/10/2017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F345020-6BBC-4A19-A9CF-F9C5349F44F0}"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fld id="{2FAC94CD-781B-4E42-AF78-B9156C91D74B}" type="datetimeFigureOut">
              <a:rPr lang="it-IT" smtClean="0"/>
              <a:t>11/10/2017</a:t>
            </a:fld>
            <a:endParaRPr lang="it-IT"/>
          </a:p>
        </p:txBody>
      </p:sp>
      <p:sp>
        <p:nvSpPr>
          <p:cNvPr id="9" name="Segnaposto numero diapositiva 8"/>
          <p:cNvSpPr>
            <a:spLocks noGrp="1"/>
          </p:cNvSpPr>
          <p:nvPr>
            <p:ph type="sldNum" sz="quarter" idx="15"/>
          </p:nvPr>
        </p:nvSpPr>
        <p:spPr/>
        <p:txBody>
          <a:bodyPr rtlCol="0"/>
          <a:lstStyle/>
          <a:p>
            <a:fld id="{4F345020-6BBC-4A19-A9CF-F9C5349F44F0}" type="slidenum">
              <a:rPr lang="it-IT" smtClean="0"/>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2FAC94CD-781B-4E42-AF78-B9156C91D74B}" type="datetimeFigureOut">
              <a:rPr lang="it-IT" smtClean="0"/>
              <a:t>11/10/2017</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4F345020-6BBC-4A19-A9CF-F9C5349F44F0}"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2FAC94CD-781B-4E42-AF78-B9156C91D74B}" type="datetimeFigureOut">
              <a:rPr lang="it-IT" smtClean="0"/>
              <a:t>11/10/2017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F345020-6BBC-4A19-A9CF-F9C5349F44F0}" type="slidenum">
              <a:rPr lang="it-IT" smtClean="0"/>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2FAC94CD-781B-4E42-AF78-B9156C91D74B}" type="datetimeFigureOut">
              <a:rPr lang="it-IT" smtClean="0"/>
              <a:t>11/10/2017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F345020-6BBC-4A19-A9CF-F9C5349F44F0}" type="slidenum">
              <a:rPr lang="it-IT" smtClean="0"/>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fld id="{2FAC94CD-781B-4E42-AF78-B9156C91D74B}" type="datetimeFigureOut">
              <a:rPr lang="it-IT" smtClean="0"/>
              <a:t>11/10/2017</a:t>
            </a:fld>
            <a:endParaRPr lang="it-IT"/>
          </a:p>
        </p:txBody>
      </p:sp>
      <p:sp>
        <p:nvSpPr>
          <p:cNvPr id="7" name="Segnaposto numero diapositiva 6"/>
          <p:cNvSpPr>
            <a:spLocks noGrp="1"/>
          </p:cNvSpPr>
          <p:nvPr>
            <p:ph type="sldNum" sz="quarter" idx="11"/>
          </p:nvPr>
        </p:nvSpPr>
        <p:spPr/>
        <p:txBody>
          <a:bodyPr rtlCol="0"/>
          <a:lstStyle/>
          <a:p>
            <a:fld id="{4F345020-6BBC-4A19-A9CF-F9C5349F44F0}" type="slidenum">
              <a:rPr lang="it-IT" smtClean="0"/>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FAC94CD-781B-4E42-AF78-B9156C91D74B}" type="datetimeFigureOut">
              <a:rPr lang="it-IT" smtClean="0"/>
              <a:t>11/10/2017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F345020-6BBC-4A19-A9CF-F9C5349F44F0}"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fld id="{2FAC94CD-781B-4E42-AF78-B9156C91D74B}" type="datetimeFigureOut">
              <a:rPr lang="it-IT" smtClean="0"/>
              <a:t>11/10/2017</a:t>
            </a:fld>
            <a:endParaRPr lang="it-IT"/>
          </a:p>
        </p:txBody>
      </p:sp>
      <p:sp>
        <p:nvSpPr>
          <p:cNvPr id="22" name="Segnaposto numero diapositiva 21"/>
          <p:cNvSpPr>
            <a:spLocks noGrp="1"/>
          </p:cNvSpPr>
          <p:nvPr>
            <p:ph type="sldNum" sz="quarter" idx="15"/>
          </p:nvPr>
        </p:nvSpPr>
        <p:spPr/>
        <p:txBody>
          <a:bodyPr rtlCol="0"/>
          <a:lstStyle/>
          <a:p>
            <a:fld id="{4F345020-6BBC-4A19-A9CF-F9C5349F44F0}" type="slidenum">
              <a:rPr lang="it-IT" smtClean="0"/>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2FAC94CD-781B-4E42-AF78-B9156C91D74B}" type="datetimeFigureOut">
              <a:rPr lang="it-IT" smtClean="0"/>
              <a:t>11/10/2017</a:t>
            </a:fld>
            <a:endParaRPr lang="it-IT"/>
          </a:p>
        </p:txBody>
      </p:sp>
      <p:sp>
        <p:nvSpPr>
          <p:cNvPr id="18" name="Segnaposto numero diapositiva 17"/>
          <p:cNvSpPr>
            <a:spLocks noGrp="1"/>
          </p:cNvSpPr>
          <p:nvPr>
            <p:ph type="sldNum" sz="quarter" idx="11"/>
          </p:nvPr>
        </p:nvSpPr>
        <p:spPr/>
        <p:txBody>
          <a:bodyPr rtlCol="0"/>
          <a:lstStyle/>
          <a:p>
            <a:fld id="{4F345020-6BBC-4A19-A9CF-F9C5349F44F0}" type="slidenum">
              <a:rPr lang="it-IT" smtClean="0"/>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FAC94CD-781B-4E42-AF78-B9156C91D74B}" type="datetimeFigureOut">
              <a:rPr lang="it-IT" smtClean="0"/>
              <a:t>11/10/2017</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F345020-6BBC-4A19-A9CF-F9C5349F44F0}"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paolonori.it/cosa-vuoi-far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lormaeditore.it/libro/9788899793074" TargetMode="External"/><Relationship Id="rId2" Type="http://schemas.openxmlformats.org/officeDocument/2006/relationships/hyperlink" Target="http://www.germanistica.net/" TargetMode="External"/><Relationship Id="rId1" Type="http://schemas.openxmlformats.org/officeDocument/2006/relationships/slideLayout" Target="../slideLayouts/slideLayout2.xml"/><Relationship Id="rId4" Type="http://schemas.openxmlformats.org/officeDocument/2006/relationships/hyperlink" Target="http://www.delvecchioeditore.com/libro/cartaceo/155/l-uomo-buon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sz="6000" i="1" dirty="0" err="1"/>
              <a:t>Anfänge</a:t>
            </a:r>
            <a:r>
              <a:rPr lang="it-IT" sz="6000" i="1" dirty="0"/>
              <a:t>. </a:t>
            </a:r>
            <a:br>
              <a:rPr lang="it-IT" sz="6000" i="1" dirty="0"/>
            </a:br>
            <a:r>
              <a:rPr lang="it-IT" sz="2400" i="1" dirty="0"/>
              <a:t>Introduzione alla letteratura tedesca </a:t>
            </a:r>
            <a:r>
              <a:rPr lang="it-IT" sz="2400" i="1" dirty="0" smtClean="0"/>
              <a:t/>
            </a:r>
            <a:br>
              <a:rPr lang="it-IT" sz="2400" i="1" dirty="0" smtClean="0"/>
            </a:br>
            <a:endParaRPr lang="it-IT" dirty="0"/>
          </a:p>
        </p:txBody>
      </p:sp>
      <p:sp>
        <p:nvSpPr>
          <p:cNvPr id="3" name="Sottotitolo 2"/>
          <p:cNvSpPr>
            <a:spLocks noGrp="1"/>
          </p:cNvSpPr>
          <p:nvPr>
            <p:ph type="subTitle" idx="1"/>
          </p:nvPr>
        </p:nvSpPr>
        <p:spPr/>
        <p:txBody>
          <a:bodyPr/>
          <a:lstStyle/>
          <a:p>
            <a:r>
              <a:rPr lang="it-IT" dirty="0" smtClean="0"/>
              <a:t>Prof. Michele Sisto</a:t>
            </a:r>
            <a:br>
              <a:rPr lang="it-IT" dirty="0" smtClean="0"/>
            </a:br>
            <a:r>
              <a:rPr lang="it-IT" dirty="0" smtClean="0"/>
              <a:t>michele.sisto@unich.it</a:t>
            </a:r>
            <a:endParaRPr lang="it-IT" dirty="0"/>
          </a:p>
        </p:txBody>
      </p:sp>
      <p:sp>
        <p:nvSpPr>
          <p:cNvPr id="4" name="CasellaDiTesto 3"/>
          <p:cNvSpPr txBox="1"/>
          <p:nvPr/>
        </p:nvSpPr>
        <p:spPr>
          <a:xfrm>
            <a:off x="1835696" y="332656"/>
            <a:ext cx="6840760" cy="1477328"/>
          </a:xfrm>
          <a:prstGeom prst="rect">
            <a:avLst/>
          </a:prstGeom>
          <a:noFill/>
        </p:spPr>
        <p:txBody>
          <a:bodyPr wrap="square" rtlCol="0">
            <a:spAutoFit/>
          </a:bodyPr>
          <a:lstStyle/>
          <a:p>
            <a:pPr algn="ctr"/>
            <a:r>
              <a:rPr lang="it-IT" b="1" dirty="0">
                <a:solidFill>
                  <a:schemeClr val="tx2"/>
                </a:solidFill>
              </a:rPr>
              <a:t>Università Gabriele d’Annunzio di Chieti-Pescara</a:t>
            </a:r>
            <a:br>
              <a:rPr lang="it-IT" b="1" dirty="0">
                <a:solidFill>
                  <a:schemeClr val="tx2"/>
                </a:solidFill>
              </a:rPr>
            </a:br>
            <a:r>
              <a:rPr lang="it-IT" b="1" dirty="0">
                <a:solidFill>
                  <a:schemeClr val="tx2"/>
                </a:solidFill>
              </a:rPr>
              <a:t>Dipartimento di Lingue Letterature e Culture Moderne</a:t>
            </a:r>
          </a:p>
          <a:p>
            <a:pPr algn="ctr"/>
            <a:endParaRPr lang="it-IT" b="1" dirty="0">
              <a:solidFill>
                <a:schemeClr val="tx2"/>
              </a:solidFill>
            </a:endParaRPr>
          </a:p>
          <a:p>
            <a:pPr algn="ctr"/>
            <a:r>
              <a:rPr lang="it-IT" b="1" dirty="0">
                <a:solidFill>
                  <a:schemeClr val="tx2"/>
                </a:solidFill>
              </a:rPr>
              <a:t>Corsi di Laurea in Lingue (L11) e Mediazione (L12)</a:t>
            </a:r>
          </a:p>
          <a:p>
            <a:endParaRPr lang="it-IT" dirty="0"/>
          </a:p>
        </p:txBody>
      </p:sp>
    </p:spTree>
    <p:extLst>
      <p:ext uri="{BB962C8B-B14F-4D97-AF65-F5344CB8AC3E}">
        <p14:creationId xmlns:p14="http://schemas.microsoft.com/office/powerpoint/2010/main" val="3082959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Verifica dei prerequisiti</a:t>
            </a:r>
            <a:br>
              <a:rPr lang="it-IT" dirty="0" smtClean="0"/>
            </a:br>
            <a:r>
              <a:rPr lang="it-IT" dirty="0" smtClean="0"/>
              <a:t>della comunità di studio</a:t>
            </a:r>
            <a:endParaRPr lang="it-IT" dirty="0"/>
          </a:p>
        </p:txBody>
      </p:sp>
      <p:sp>
        <p:nvSpPr>
          <p:cNvPr id="3" name="Segnaposto contenuto 2"/>
          <p:cNvSpPr>
            <a:spLocks noGrp="1"/>
          </p:cNvSpPr>
          <p:nvPr>
            <p:ph sz="quarter" idx="1"/>
          </p:nvPr>
        </p:nvSpPr>
        <p:spPr/>
        <p:txBody>
          <a:bodyPr/>
          <a:lstStyle/>
          <a:p>
            <a:pPr marL="0" indent="0">
              <a:buNone/>
            </a:pPr>
            <a:endParaRPr lang="it-IT" dirty="0" smtClean="0"/>
          </a:p>
          <a:p>
            <a:pPr marL="0" indent="0">
              <a:buNone/>
            </a:pPr>
            <a:endParaRPr lang="it-IT" dirty="0"/>
          </a:p>
          <a:p>
            <a:pPr marL="0" indent="0" algn="ctr">
              <a:buNone/>
            </a:pPr>
            <a:r>
              <a:rPr lang="it-IT" sz="3600" dirty="0" smtClean="0">
                <a:solidFill>
                  <a:srgbClr val="FF0000"/>
                </a:solidFill>
              </a:rPr>
              <a:t>Quanti di voi </a:t>
            </a:r>
          </a:p>
          <a:p>
            <a:pPr marL="0" indent="0" algn="ctr">
              <a:buNone/>
            </a:pPr>
            <a:r>
              <a:rPr lang="it-IT" sz="3600" dirty="0" smtClean="0">
                <a:solidFill>
                  <a:srgbClr val="FF0000"/>
                </a:solidFill>
              </a:rPr>
              <a:t>hanno letto almeno 5 libri </a:t>
            </a:r>
            <a:br>
              <a:rPr lang="it-IT" sz="3600" dirty="0" smtClean="0">
                <a:solidFill>
                  <a:srgbClr val="FF0000"/>
                </a:solidFill>
              </a:rPr>
            </a:br>
            <a:r>
              <a:rPr lang="it-IT" sz="3600" dirty="0" smtClean="0">
                <a:solidFill>
                  <a:srgbClr val="FF0000"/>
                </a:solidFill>
              </a:rPr>
              <a:t>per intero?</a:t>
            </a:r>
            <a:endParaRPr lang="it-IT" sz="3600" dirty="0">
              <a:solidFill>
                <a:srgbClr val="FF0000"/>
              </a:solidFill>
            </a:endParaRPr>
          </a:p>
        </p:txBody>
      </p:sp>
    </p:spTree>
    <p:extLst>
      <p:ext uri="{BB962C8B-B14F-4D97-AF65-F5344CB8AC3E}">
        <p14:creationId xmlns:p14="http://schemas.microsoft.com/office/powerpoint/2010/main" val="1276164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Verifica dei prerequisiti</a:t>
            </a:r>
            <a:br>
              <a:rPr lang="it-IT" dirty="0" smtClean="0"/>
            </a:br>
            <a:r>
              <a:rPr lang="it-IT" dirty="0" smtClean="0"/>
              <a:t>della comunità di studio</a:t>
            </a:r>
            <a:endParaRPr lang="it-IT" dirty="0"/>
          </a:p>
        </p:txBody>
      </p:sp>
      <p:sp>
        <p:nvSpPr>
          <p:cNvPr id="3" name="Segnaposto contenuto 2"/>
          <p:cNvSpPr>
            <a:spLocks noGrp="1"/>
          </p:cNvSpPr>
          <p:nvPr>
            <p:ph sz="quarter" idx="1"/>
          </p:nvPr>
        </p:nvSpPr>
        <p:spPr/>
        <p:txBody>
          <a:bodyPr/>
          <a:lstStyle/>
          <a:p>
            <a:pPr marL="0" indent="0">
              <a:buNone/>
            </a:pPr>
            <a:endParaRPr lang="it-IT" dirty="0" smtClean="0"/>
          </a:p>
          <a:p>
            <a:pPr marL="0" indent="0">
              <a:buNone/>
            </a:pPr>
            <a:endParaRPr lang="it-IT" dirty="0"/>
          </a:p>
          <a:p>
            <a:pPr marL="0" indent="0" algn="ctr">
              <a:buNone/>
            </a:pPr>
            <a:r>
              <a:rPr lang="it-IT" sz="3600" dirty="0" smtClean="0">
                <a:solidFill>
                  <a:srgbClr val="FF0000"/>
                </a:solidFill>
              </a:rPr>
              <a:t>Quanti di voi </a:t>
            </a:r>
          </a:p>
          <a:p>
            <a:pPr marL="0" indent="0" algn="ctr">
              <a:buNone/>
            </a:pPr>
            <a:r>
              <a:rPr lang="it-IT" sz="3600" dirty="0" smtClean="0">
                <a:solidFill>
                  <a:srgbClr val="FF0000"/>
                </a:solidFill>
              </a:rPr>
              <a:t>hanno letto almeno 10 libri </a:t>
            </a:r>
            <a:br>
              <a:rPr lang="it-IT" sz="3600" dirty="0" smtClean="0">
                <a:solidFill>
                  <a:srgbClr val="FF0000"/>
                </a:solidFill>
              </a:rPr>
            </a:br>
            <a:r>
              <a:rPr lang="it-IT" sz="3600" dirty="0" smtClean="0">
                <a:solidFill>
                  <a:srgbClr val="FF0000"/>
                </a:solidFill>
              </a:rPr>
              <a:t>per intero?</a:t>
            </a:r>
            <a:endParaRPr lang="it-IT" sz="3600" dirty="0">
              <a:solidFill>
                <a:srgbClr val="FF0000"/>
              </a:solidFill>
            </a:endParaRPr>
          </a:p>
        </p:txBody>
      </p:sp>
    </p:spTree>
    <p:extLst>
      <p:ext uri="{BB962C8B-B14F-4D97-AF65-F5344CB8AC3E}">
        <p14:creationId xmlns:p14="http://schemas.microsoft.com/office/powerpoint/2010/main" val="3405666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Verifica dei prerequisiti</a:t>
            </a:r>
            <a:br>
              <a:rPr lang="it-IT" dirty="0" smtClean="0"/>
            </a:br>
            <a:r>
              <a:rPr lang="it-IT" dirty="0" smtClean="0"/>
              <a:t>della comunità di studio</a:t>
            </a:r>
            <a:endParaRPr lang="it-IT" dirty="0"/>
          </a:p>
        </p:txBody>
      </p:sp>
      <p:sp>
        <p:nvSpPr>
          <p:cNvPr id="3" name="Segnaposto contenuto 2"/>
          <p:cNvSpPr>
            <a:spLocks noGrp="1"/>
          </p:cNvSpPr>
          <p:nvPr>
            <p:ph sz="quarter" idx="1"/>
          </p:nvPr>
        </p:nvSpPr>
        <p:spPr>
          <a:xfrm>
            <a:off x="457200" y="1600200"/>
            <a:ext cx="7715200" cy="4873752"/>
          </a:xfrm>
        </p:spPr>
        <p:txBody>
          <a:bodyPr/>
          <a:lstStyle/>
          <a:p>
            <a:pPr marL="0" indent="0">
              <a:buNone/>
            </a:pPr>
            <a:endParaRPr lang="it-IT" dirty="0" smtClean="0"/>
          </a:p>
          <a:p>
            <a:pPr marL="0" indent="0">
              <a:buNone/>
            </a:pPr>
            <a:endParaRPr lang="it-IT" dirty="0"/>
          </a:p>
          <a:p>
            <a:pPr marL="0" indent="0" algn="ctr">
              <a:buNone/>
            </a:pPr>
            <a:r>
              <a:rPr lang="it-IT" sz="3600" dirty="0" smtClean="0">
                <a:solidFill>
                  <a:srgbClr val="FF0000"/>
                </a:solidFill>
              </a:rPr>
              <a:t>Quanti di voi </a:t>
            </a:r>
          </a:p>
          <a:p>
            <a:pPr marL="0" indent="0" algn="ctr">
              <a:buNone/>
            </a:pPr>
            <a:r>
              <a:rPr lang="it-IT" sz="3600" dirty="0" smtClean="0">
                <a:solidFill>
                  <a:srgbClr val="FF0000"/>
                </a:solidFill>
              </a:rPr>
              <a:t>hanno letto di sicuro più di 50 libri </a:t>
            </a:r>
            <a:br>
              <a:rPr lang="it-IT" sz="3600" dirty="0" smtClean="0">
                <a:solidFill>
                  <a:srgbClr val="FF0000"/>
                </a:solidFill>
              </a:rPr>
            </a:br>
            <a:r>
              <a:rPr lang="it-IT" sz="3600" dirty="0" smtClean="0">
                <a:solidFill>
                  <a:srgbClr val="FF0000"/>
                </a:solidFill>
              </a:rPr>
              <a:t>per intero?</a:t>
            </a:r>
            <a:endParaRPr lang="it-IT" sz="3600" dirty="0">
              <a:solidFill>
                <a:srgbClr val="FF0000"/>
              </a:solidFill>
            </a:endParaRPr>
          </a:p>
        </p:txBody>
      </p:sp>
    </p:spTree>
    <p:extLst>
      <p:ext uri="{BB962C8B-B14F-4D97-AF65-F5344CB8AC3E}">
        <p14:creationId xmlns:p14="http://schemas.microsoft.com/office/powerpoint/2010/main" val="3077778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Diversi obiettivi per diverse esigenze</a:t>
            </a:r>
            <a:endParaRPr lang="it-IT" dirty="0"/>
          </a:p>
        </p:txBody>
      </p:sp>
      <p:sp>
        <p:nvSpPr>
          <p:cNvPr id="3" name="Segnaposto contenuto 2"/>
          <p:cNvSpPr>
            <a:spLocks noGrp="1"/>
          </p:cNvSpPr>
          <p:nvPr>
            <p:ph sz="quarter" idx="1"/>
          </p:nvPr>
        </p:nvSpPr>
        <p:spPr>
          <a:xfrm>
            <a:off x="457200" y="1600200"/>
            <a:ext cx="8075240" cy="4873752"/>
          </a:xfrm>
        </p:spPr>
        <p:txBody>
          <a:bodyPr>
            <a:normAutofit lnSpcReduction="10000"/>
          </a:bodyPr>
          <a:lstStyle/>
          <a:p>
            <a:pPr marL="0" indent="0">
              <a:buNone/>
            </a:pPr>
            <a:endParaRPr lang="it-IT" dirty="0"/>
          </a:p>
          <a:p>
            <a:pPr marL="0" indent="0">
              <a:buNone/>
            </a:pPr>
            <a:r>
              <a:rPr lang="it-IT" dirty="0" smtClean="0"/>
              <a:t>Il corso</a:t>
            </a:r>
          </a:p>
          <a:p>
            <a:pPr marL="0" indent="0">
              <a:buNone/>
            </a:pPr>
            <a:endParaRPr lang="it-IT" dirty="0"/>
          </a:p>
          <a:p>
            <a:r>
              <a:rPr lang="it-IT" dirty="0" smtClean="0"/>
              <a:t>vuol dare una base comune per iniziare un discorso sulla letteratura tedesca</a:t>
            </a:r>
          </a:p>
          <a:p>
            <a:r>
              <a:rPr lang="it-IT" dirty="0" smtClean="0"/>
              <a:t>vuol dare 6 o 9 CFU dignitosamente a chi non cerca altro che quelli</a:t>
            </a:r>
          </a:p>
          <a:p>
            <a:r>
              <a:rPr lang="it-IT" dirty="0"/>
              <a:t>v</a:t>
            </a:r>
            <a:r>
              <a:rPr lang="it-IT" dirty="0" smtClean="0"/>
              <a:t>uol dare spunti per percorsi autonomi (perché si impara seguendo i propri interessi, non quelli altrui)</a:t>
            </a:r>
          </a:p>
          <a:p>
            <a:r>
              <a:rPr lang="it-IT" dirty="0" smtClean="0"/>
              <a:t>vuole offrire diverse possibilità di </a:t>
            </a:r>
            <a:r>
              <a:rPr lang="it-IT" i="1" dirty="0" smtClean="0"/>
              <a:t>fare </a:t>
            </a:r>
            <a:r>
              <a:rPr lang="it-IT" dirty="0" smtClean="0"/>
              <a:t>qualcosa di concreto nell’ambito della letteratura (tedesca): </a:t>
            </a:r>
            <a:r>
              <a:rPr lang="it-IT" i="1" dirty="0" smtClean="0"/>
              <a:t>pratica</a:t>
            </a:r>
            <a:endParaRPr lang="it-IT" i="1" dirty="0"/>
          </a:p>
        </p:txBody>
      </p:sp>
    </p:spTree>
    <p:extLst>
      <p:ext uri="{BB962C8B-B14F-4D97-AF65-F5344CB8AC3E}">
        <p14:creationId xmlns:p14="http://schemas.microsoft.com/office/powerpoint/2010/main" val="457112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post di Paolo Nori</a:t>
            </a:r>
            <a:endParaRPr lang="it-IT" dirty="0"/>
          </a:p>
        </p:txBody>
      </p:sp>
      <p:sp>
        <p:nvSpPr>
          <p:cNvPr id="3" name="Segnaposto contenuto 2"/>
          <p:cNvSpPr>
            <a:spLocks noGrp="1"/>
          </p:cNvSpPr>
          <p:nvPr>
            <p:ph sz="quarter" idx="1"/>
          </p:nvPr>
        </p:nvSpPr>
        <p:spPr/>
        <p:txBody>
          <a:bodyPr>
            <a:normAutofit lnSpcReduction="10000"/>
          </a:bodyPr>
          <a:lstStyle/>
          <a:p>
            <a:pPr marL="0" indent="0">
              <a:buNone/>
            </a:pPr>
            <a:r>
              <a:rPr lang="it-IT" b="1" u="sng" dirty="0">
                <a:hlinkClick r:id="rId2" tooltip="Permanent Link to Cosa vuoi fare"/>
              </a:rPr>
              <a:t>Cosa vuoi fare</a:t>
            </a:r>
            <a:endParaRPr lang="it-IT" b="1" dirty="0"/>
          </a:p>
          <a:p>
            <a:pPr marL="0" indent="0">
              <a:buNone/>
            </a:pPr>
            <a:endParaRPr lang="it-IT" dirty="0" smtClean="0"/>
          </a:p>
          <a:p>
            <a:pPr marL="0" indent="0">
              <a:buNone/>
            </a:pPr>
            <a:r>
              <a:rPr lang="it-IT" dirty="0" smtClean="0"/>
              <a:t>giovedì </a:t>
            </a:r>
            <a:r>
              <a:rPr lang="it-IT" dirty="0"/>
              <a:t>3 dicembre 2015</a:t>
            </a:r>
          </a:p>
          <a:p>
            <a:pPr marL="0" indent="0">
              <a:buNone/>
            </a:pPr>
            <a:endParaRPr lang="it-IT" dirty="0" smtClean="0"/>
          </a:p>
          <a:p>
            <a:pPr marL="0" indent="0">
              <a:buNone/>
            </a:pPr>
            <a:r>
              <a:rPr lang="it-IT" dirty="0" smtClean="0"/>
              <a:t>E </a:t>
            </a:r>
            <a:r>
              <a:rPr lang="it-IT" dirty="0"/>
              <a:t>mi ricordo benissimo quando preparavo gli esami russo uno e russo due, all’università, che passavo le giornate a leggere e a rilegger dei libri e se mi avessero chiesto Cosa vuoi fare, tu, nella tua, vita, avrei risposto preparare gli esami russo uno e russo due, all’università</a:t>
            </a:r>
            <a:r>
              <a:rPr lang="it-IT" dirty="0" smtClean="0"/>
              <a:t>.</a:t>
            </a:r>
          </a:p>
          <a:p>
            <a:pPr marL="0" indent="0">
              <a:buNone/>
            </a:pPr>
            <a:endParaRPr lang="it-IT" dirty="0"/>
          </a:p>
          <a:p>
            <a:pPr marL="0" indent="0">
              <a:buNone/>
            </a:pPr>
            <a:r>
              <a:rPr lang="it-IT" dirty="0" smtClean="0"/>
              <a:t>www.paolonori.it</a:t>
            </a:r>
            <a:endParaRPr lang="it-IT" dirty="0"/>
          </a:p>
          <a:p>
            <a:pPr marL="0" indent="0">
              <a:buNone/>
            </a:pPr>
            <a:endParaRPr lang="it-IT" dirty="0"/>
          </a:p>
        </p:txBody>
      </p:sp>
    </p:spTree>
    <p:extLst>
      <p:ext uri="{BB962C8B-B14F-4D97-AF65-F5344CB8AC3E}">
        <p14:creationId xmlns:p14="http://schemas.microsoft.com/office/powerpoint/2010/main" val="1385364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Quali obiettivi si ripropone</a:t>
            </a:r>
            <a:endParaRPr lang="it-IT" dirty="0"/>
          </a:p>
        </p:txBody>
      </p:sp>
      <p:sp>
        <p:nvSpPr>
          <p:cNvPr id="3" name="Segnaposto contenuto 2"/>
          <p:cNvSpPr>
            <a:spLocks noGrp="1"/>
          </p:cNvSpPr>
          <p:nvPr>
            <p:ph sz="quarter" idx="1"/>
          </p:nvPr>
        </p:nvSpPr>
        <p:spPr>
          <a:xfrm>
            <a:off x="457200" y="1600200"/>
            <a:ext cx="8003232" cy="4873752"/>
          </a:xfrm>
        </p:spPr>
        <p:txBody>
          <a:bodyPr/>
          <a:lstStyle/>
          <a:p>
            <a:pPr marL="0" indent="0">
              <a:buNone/>
            </a:pPr>
            <a:endParaRPr lang="it-IT" i="1" dirty="0" smtClean="0"/>
          </a:p>
          <a:p>
            <a:pPr marL="0" indent="0" algn="ctr">
              <a:buNone/>
            </a:pPr>
            <a:r>
              <a:rPr lang="it-IT" sz="4000" i="1" dirty="0" err="1" smtClean="0"/>
              <a:t>Anfänge</a:t>
            </a:r>
            <a:r>
              <a:rPr lang="it-IT" sz="4000" i="1" dirty="0" smtClean="0"/>
              <a:t> </a:t>
            </a:r>
          </a:p>
          <a:p>
            <a:pPr marL="0" indent="0" algn="ctr">
              <a:buNone/>
            </a:pPr>
            <a:r>
              <a:rPr lang="it-IT" i="1" dirty="0" smtClean="0"/>
              <a:t>Introduzione </a:t>
            </a:r>
            <a:r>
              <a:rPr lang="it-IT" i="1" dirty="0"/>
              <a:t>alla letteratura tedesca </a:t>
            </a:r>
            <a:endParaRPr lang="it-IT" i="1" dirty="0" smtClean="0"/>
          </a:p>
          <a:p>
            <a:pPr marL="0" indent="0" algn="ctr">
              <a:buNone/>
            </a:pPr>
            <a:endParaRPr lang="it-IT" dirty="0"/>
          </a:p>
          <a:p>
            <a:pPr marL="0" indent="0">
              <a:buNone/>
            </a:pPr>
            <a:endParaRPr lang="it-IT" dirty="0" smtClean="0"/>
          </a:p>
          <a:p>
            <a:r>
              <a:rPr lang="it-IT" dirty="0" smtClean="0"/>
              <a:t>Imparare a leggere </a:t>
            </a:r>
            <a:r>
              <a:rPr lang="it-IT" i="1" dirty="0" smtClean="0"/>
              <a:t>criticamente </a:t>
            </a:r>
            <a:r>
              <a:rPr lang="it-IT" dirty="0" smtClean="0"/>
              <a:t>il testo letterario</a:t>
            </a:r>
          </a:p>
          <a:p>
            <a:r>
              <a:rPr lang="it-IT" dirty="0" smtClean="0"/>
              <a:t>Costruirci un </a:t>
            </a:r>
            <a:r>
              <a:rPr lang="it-IT" i="1" dirty="0" smtClean="0"/>
              <a:t>repertorio</a:t>
            </a:r>
            <a:r>
              <a:rPr lang="it-IT" dirty="0" smtClean="0"/>
              <a:t> di base </a:t>
            </a:r>
          </a:p>
          <a:p>
            <a:r>
              <a:rPr lang="it-IT" dirty="0" smtClean="0"/>
              <a:t>Farci un’idea della storia della letteratura tedesca</a:t>
            </a:r>
          </a:p>
          <a:p>
            <a:pPr marL="0" indent="0">
              <a:buNone/>
            </a:pPr>
            <a:r>
              <a:rPr lang="it-IT" dirty="0"/>
              <a:t> </a:t>
            </a:r>
            <a:r>
              <a:rPr lang="it-IT" dirty="0" smtClean="0"/>
              <a:t>   ascoltando le </a:t>
            </a:r>
            <a:r>
              <a:rPr lang="it-IT" i="1" dirty="0" smtClean="0"/>
              <a:t>voci </a:t>
            </a:r>
            <a:r>
              <a:rPr lang="it-IT" dirty="0" smtClean="0"/>
              <a:t>degli scrittori</a:t>
            </a:r>
            <a:endParaRPr lang="it-IT" dirty="0"/>
          </a:p>
        </p:txBody>
      </p:sp>
    </p:spTree>
    <p:extLst>
      <p:ext uri="{BB962C8B-B14F-4D97-AF65-F5344CB8AC3E}">
        <p14:creationId xmlns:p14="http://schemas.microsoft.com/office/powerpoint/2010/main" val="2686871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primo modulo:</a:t>
            </a:r>
            <a:br>
              <a:rPr lang="it-IT" dirty="0" smtClean="0"/>
            </a:br>
            <a:r>
              <a:rPr lang="it-IT" i="1" dirty="0"/>
              <a:t>Come si legge un testo letterario?</a:t>
            </a:r>
            <a:endParaRPr lang="it-IT" dirty="0"/>
          </a:p>
        </p:txBody>
      </p:sp>
      <p:sp>
        <p:nvSpPr>
          <p:cNvPr id="3" name="Segnaposto contenuto 2"/>
          <p:cNvSpPr>
            <a:spLocks noGrp="1"/>
          </p:cNvSpPr>
          <p:nvPr>
            <p:ph sz="quarter" idx="1"/>
          </p:nvPr>
        </p:nvSpPr>
        <p:spPr/>
        <p:txBody>
          <a:bodyPr>
            <a:normAutofit fontScale="92500" lnSpcReduction="10000"/>
          </a:bodyPr>
          <a:lstStyle/>
          <a:p>
            <a:pPr marL="0" indent="0">
              <a:buNone/>
            </a:pPr>
            <a:endParaRPr lang="it-IT" dirty="0" smtClean="0"/>
          </a:p>
          <a:p>
            <a:pPr marL="0" indent="0" algn="just">
              <a:buNone/>
            </a:pPr>
            <a:r>
              <a:rPr lang="it-IT" dirty="0" smtClean="0"/>
              <a:t>Il </a:t>
            </a:r>
            <a:r>
              <a:rPr lang="it-IT" dirty="0"/>
              <a:t>primo modulo del corso </a:t>
            </a:r>
            <a:r>
              <a:rPr lang="it-IT" dirty="0" smtClean="0"/>
              <a:t>–18 </a:t>
            </a:r>
            <a:r>
              <a:rPr lang="it-IT" dirty="0"/>
              <a:t>ore, 3 CFU, L11-L12, per studenti di Lingue e di </a:t>
            </a:r>
            <a:r>
              <a:rPr lang="it-IT" dirty="0" smtClean="0"/>
              <a:t>Mediazione </a:t>
            </a:r>
            <a:r>
              <a:rPr lang="it-IT" dirty="0"/>
              <a:t>– costituisce un avviamento alla lettura critica del testo letterario. Prendendo come esempio </a:t>
            </a:r>
            <a:r>
              <a:rPr lang="it-IT" i="1" dirty="0"/>
              <a:t>I dolori del giovane Werther </a:t>
            </a:r>
            <a:r>
              <a:rPr lang="it-IT" dirty="0"/>
              <a:t>di Goethe ci si interrogherà sulle scelte dell’autore relativamente a titolo, cornice narrativa, architettura del racconto, sistema dei personaggi, rappresentazione dello spazio e del tempo, uso di diversi linguaggi, e comunità di lettori presa a riferimento. Si rifletterà inoltre su alcune categorie critiche fondamentali (lo straniamento secondo </a:t>
            </a:r>
            <a:r>
              <a:rPr lang="it-IT" dirty="0" err="1"/>
              <a:t>Šklovskij</a:t>
            </a:r>
            <a:r>
              <a:rPr lang="it-IT" dirty="0"/>
              <a:t>, il realismo secondo </a:t>
            </a:r>
            <a:r>
              <a:rPr lang="it-IT" dirty="0" err="1"/>
              <a:t>Lukács</a:t>
            </a:r>
            <a:r>
              <a:rPr lang="it-IT" dirty="0"/>
              <a:t> e </a:t>
            </a:r>
            <a:r>
              <a:rPr lang="it-IT" dirty="0" err="1"/>
              <a:t>Auerbach</a:t>
            </a:r>
            <a:r>
              <a:rPr lang="it-IT" dirty="0"/>
              <a:t>, il romanzo secondo </a:t>
            </a:r>
            <a:r>
              <a:rPr lang="it-IT" dirty="0" err="1"/>
              <a:t>Bachtin</a:t>
            </a:r>
            <a:r>
              <a:rPr lang="it-IT" dirty="0"/>
              <a:t>, ecc.) e sulla periodizzazione letteraria (Sturm und Drang, Romanticismo, ecc.)</a:t>
            </a:r>
          </a:p>
        </p:txBody>
      </p:sp>
    </p:spTree>
    <p:extLst>
      <p:ext uri="{BB962C8B-B14F-4D97-AF65-F5344CB8AC3E}">
        <p14:creationId xmlns:p14="http://schemas.microsoft.com/office/powerpoint/2010/main" val="240384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363272" cy="1143000"/>
          </a:xfrm>
        </p:spPr>
        <p:txBody>
          <a:bodyPr>
            <a:normAutofit fontScale="90000"/>
          </a:bodyPr>
          <a:lstStyle/>
          <a:p>
            <a:r>
              <a:rPr lang="it-IT" dirty="0" smtClean="0"/>
              <a:t>Il secondo modulo:</a:t>
            </a:r>
            <a:br>
              <a:rPr lang="it-IT" dirty="0" smtClean="0"/>
            </a:br>
            <a:r>
              <a:rPr lang="it-IT" i="1" dirty="0"/>
              <a:t>Repertorio minimo della letteratura tedesca</a:t>
            </a:r>
            <a:endParaRPr lang="it-IT" dirty="0"/>
          </a:p>
        </p:txBody>
      </p:sp>
      <p:sp>
        <p:nvSpPr>
          <p:cNvPr id="3" name="Segnaposto contenuto 2"/>
          <p:cNvSpPr>
            <a:spLocks noGrp="1"/>
          </p:cNvSpPr>
          <p:nvPr>
            <p:ph sz="quarter" idx="1"/>
          </p:nvPr>
        </p:nvSpPr>
        <p:spPr/>
        <p:txBody>
          <a:bodyPr>
            <a:normAutofit lnSpcReduction="10000"/>
          </a:bodyPr>
          <a:lstStyle/>
          <a:p>
            <a:pPr marL="0" indent="0">
              <a:buNone/>
            </a:pPr>
            <a:endParaRPr lang="it-IT" dirty="0" smtClean="0"/>
          </a:p>
          <a:p>
            <a:pPr marL="0" indent="0" algn="just">
              <a:buNone/>
            </a:pPr>
            <a:r>
              <a:rPr lang="it-IT" dirty="0" smtClean="0"/>
              <a:t>Il </a:t>
            </a:r>
            <a:r>
              <a:rPr lang="it-IT" dirty="0"/>
              <a:t>secondo modulo </a:t>
            </a:r>
            <a:r>
              <a:rPr lang="it-IT" dirty="0" smtClean="0"/>
              <a:t>–18 </a:t>
            </a:r>
            <a:r>
              <a:rPr lang="it-IT" dirty="0"/>
              <a:t>ore, 3 CFU, L11-L12, per studenti di Lingue e di </a:t>
            </a:r>
            <a:r>
              <a:rPr lang="it-IT" dirty="0" smtClean="0"/>
              <a:t>Mediazione </a:t>
            </a:r>
            <a:r>
              <a:rPr lang="it-IT" dirty="0"/>
              <a:t>– fornisce una panoramica delle principali opere ed epoche della letteratura tedesca attraverso la lettura e il commento degli </a:t>
            </a:r>
            <a:r>
              <a:rPr lang="it-IT" i="1" dirty="0"/>
              <a:t>incipit</a:t>
            </a:r>
            <a:r>
              <a:rPr lang="it-IT" dirty="0"/>
              <a:t> (</a:t>
            </a:r>
            <a:r>
              <a:rPr lang="it-IT" i="1" dirty="0" err="1"/>
              <a:t>Anfänge</a:t>
            </a:r>
            <a:r>
              <a:rPr lang="it-IT" dirty="0"/>
              <a:t>)</a:t>
            </a:r>
            <a:r>
              <a:rPr lang="it-IT" i="1" dirty="0"/>
              <a:t> </a:t>
            </a:r>
            <a:r>
              <a:rPr lang="it-IT" dirty="0"/>
              <a:t>di alcune opere fondamentali dell’età moderna, dalla Riforma al primo Novecento. Agli studenti sarà richiesto di applicare il metodo di lettura appreso nel primo modulo anche agli altri testi presenti in bibliografia (Mann, Kafka, Brecht, Bernhard), e di inquadrarli nella storia della letteratura tedesca ricorrendo alle categorie apprese nel secondo modulo.</a:t>
            </a:r>
          </a:p>
          <a:p>
            <a:pPr marL="0" indent="0">
              <a:buNone/>
            </a:pPr>
            <a:endParaRPr lang="it-IT" dirty="0"/>
          </a:p>
        </p:txBody>
      </p:sp>
    </p:spTree>
    <p:extLst>
      <p:ext uri="{BB962C8B-B14F-4D97-AF65-F5344CB8AC3E}">
        <p14:creationId xmlns:p14="http://schemas.microsoft.com/office/powerpoint/2010/main" val="599603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57808"/>
            <a:ext cx="7467600" cy="1143000"/>
          </a:xfrm>
        </p:spPr>
        <p:txBody>
          <a:bodyPr>
            <a:normAutofit fontScale="90000"/>
          </a:bodyPr>
          <a:lstStyle/>
          <a:p>
            <a:r>
              <a:rPr lang="it-IT" dirty="0" smtClean="0"/>
              <a:t>Il terzo modulo:</a:t>
            </a:r>
            <a:br>
              <a:rPr lang="it-IT" dirty="0" smtClean="0"/>
            </a:br>
            <a:r>
              <a:rPr lang="it-IT" i="1" dirty="0"/>
              <a:t>Il repertorio contemporaneo </a:t>
            </a:r>
            <a:r>
              <a:rPr lang="it-IT" i="1" dirty="0" smtClean="0"/>
              <a:t/>
            </a:r>
            <a:br>
              <a:rPr lang="it-IT" i="1" dirty="0" smtClean="0"/>
            </a:br>
            <a:endParaRPr lang="it-IT" dirty="0"/>
          </a:p>
        </p:txBody>
      </p:sp>
      <p:sp>
        <p:nvSpPr>
          <p:cNvPr id="3" name="Segnaposto contenuto 2"/>
          <p:cNvSpPr>
            <a:spLocks noGrp="1"/>
          </p:cNvSpPr>
          <p:nvPr>
            <p:ph sz="quarter" idx="1"/>
          </p:nvPr>
        </p:nvSpPr>
        <p:spPr/>
        <p:txBody>
          <a:bodyPr>
            <a:normAutofit lnSpcReduction="10000"/>
          </a:bodyPr>
          <a:lstStyle/>
          <a:p>
            <a:pPr marL="0" indent="0">
              <a:buNone/>
            </a:pPr>
            <a:endParaRPr lang="it-IT" dirty="0" smtClean="0"/>
          </a:p>
          <a:p>
            <a:pPr marL="0" indent="0" algn="just">
              <a:buNone/>
            </a:pPr>
            <a:r>
              <a:rPr lang="it-IT" dirty="0"/>
              <a:t>Il terzo modulo – </a:t>
            </a:r>
            <a:r>
              <a:rPr lang="it-IT" i="1" dirty="0"/>
              <a:t>Introduzione alla letteratura contemporanea </a:t>
            </a:r>
            <a:r>
              <a:rPr lang="it-IT" dirty="0"/>
              <a:t>(18 ore, 3 CFU, L11, per studenti di Lingue, ma aperto anche agli studenti di Mediazione) – prosegue la panoramica, estendendola alla letteratura tedesca dal 1933 a oggi (Heinrich </a:t>
            </a:r>
            <a:r>
              <a:rPr lang="it-IT" dirty="0" err="1"/>
              <a:t>Böll</a:t>
            </a:r>
            <a:r>
              <a:rPr lang="it-IT" dirty="0"/>
              <a:t>, Paul </a:t>
            </a:r>
            <a:r>
              <a:rPr lang="it-IT" dirty="0" err="1"/>
              <a:t>Celan</a:t>
            </a:r>
            <a:r>
              <a:rPr lang="it-IT" dirty="0"/>
              <a:t>, </a:t>
            </a:r>
            <a:r>
              <a:rPr lang="it-IT" dirty="0" err="1"/>
              <a:t>Günter</a:t>
            </a:r>
            <a:r>
              <a:rPr lang="it-IT" dirty="0"/>
              <a:t> </a:t>
            </a:r>
            <a:r>
              <a:rPr lang="it-IT" dirty="0" err="1"/>
              <a:t>Grass</a:t>
            </a:r>
            <a:r>
              <a:rPr lang="it-IT" dirty="0"/>
              <a:t>, </a:t>
            </a:r>
            <a:r>
              <a:rPr lang="it-IT" dirty="0" err="1"/>
              <a:t>Heiner</a:t>
            </a:r>
            <a:r>
              <a:rPr lang="it-IT" dirty="0"/>
              <a:t> Müller, Thomas </a:t>
            </a:r>
            <a:r>
              <a:rPr lang="it-IT" dirty="0" err="1"/>
              <a:t>Brussig</a:t>
            </a:r>
            <a:r>
              <a:rPr lang="it-IT" dirty="0"/>
              <a:t>, </a:t>
            </a:r>
            <a:r>
              <a:rPr lang="it-IT" dirty="0" err="1"/>
              <a:t>Terézia</a:t>
            </a:r>
            <a:r>
              <a:rPr lang="it-IT" dirty="0"/>
              <a:t> Mora, ecc., inclusi i fumetti di Ralf </a:t>
            </a:r>
            <a:r>
              <a:rPr lang="it-IT" dirty="0" err="1"/>
              <a:t>König</a:t>
            </a:r>
            <a:r>
              <a:rPr lang="it-IT" dirty="0"/>
              <a:t> e le canzoni degli </a:t>
            </a:r>
            <a:r>
              <a:rPr lang="it-IT" dirty="0" err="1"/>
              <a:t>Einstürzende</a:t>
            </a:r>
            <a:r>
              <a:rPr lang="it-IT" dirty="0"/>
              <a:t> </a:t>
            </a:r>
            <a:r>
              <a:rPr lang="it-IT" dirty="0" err="1"/>
              <a:t>Neubauten</a:t>
            </a:r>
            <a:r>
              <a:rPr lang="it-IT" dirty="0"/>
              <a:t> e dei </a:t>
            </a:r>
            <a:r>
              <a:rPr lang="it-IT" dirty="0" err="1"/>
              <a:t>Wir</a:t>
            </a:r>
            <a:r>
              <a:rPr lang="it-IT" dirty="0"/>
              <a:t> </a:t>
            </a:r>
            <a:r>
              <a:rPr lang="it-IT" dirty="0" err="1"/>
              <a:t>sind</a:t>
            </a:r>
            <a:r>
              <a:rPr lang="it-IT" dirty="0"/>
              <a:t> </a:t>
            </a:r>
            <a:r>
              <a:rPr lang="it-IT" dirty="0" err="1"/>
              <a:t>Helden</a:t>
            </a:r>
            <a:r>
              <a:rPr lang="it-IT" dirty="0"/>
              <a:t>) e applicando il metodo di lettura appreso nel primo modulo su un testo tardonovecentesco, </a:t>
            </a:r>
            <a:r>
              <a:rPr lang="it-IT" i="1" dirty="0"/>
              <a:t>Nessun luogo. Da nessuna parte </a:t>
            </a:r>
            <a:r>
              <a:rPr lang="it-IT" dirty="0"/>
              <a:t>di Christa </a:t>
            </a:r>
            <a:r>
              <a:rPr lang="it-IT" dirty="0" err="1"/>
              <a:t>Wolf</a:t>
            </a:r>
            <a:r>
              <a:rPr lang="it-IT" dirty="0"/>
              <a:t> (1979).</a:t>
            </a:r>
            <a:endParaRPr lang="it-IT" dirty="0"/>
          </a:p>
        </p:txBody>
      </p:sp>
    </p:spTree>
    <p:extLst>
      <p:ext uri="{BB962C8B-B14F-4D97-AF65-F5344CB8AC3E}">
        <p14:creationId xmlns:p14="http://schemas.microsoft.com/office/powerpoint/2010/main" val="3619667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Bibliografia</a:t>
            </a:r>
            <a:endParaRPr lang="it-IT" dirty="0"/>
          </a:p>
        </p:txBody>
      </p:sp>
      <p:sp>
        <p:nvSpPr>
          <p:cNvPr id="3" name="Segnaposto contenuto 2"/>
          <p:cNvSpPr>
            <a:spLocks noGrp="1"/>
          </p:cNvSpPr>
          <p:nvPr>
            <p:ph sz="quarter" idx="1"/>
          </p:nvPr>
        </p:nvSpPr>
        <p:spPr>
          <a:xfrm>
            <a:off x="457200" y="1600200"/>
            <a:ext cx="8291264" cy="4873752"/>
          </a:xfrm>
        </p:spPr>
        <p:txBody>
          <a:bodyPr>
            <a:normAutofit/>
          </a:bodyPr>
          <a:lstStyle/>
          <a:p>
            <a:pPr marL="457200" indent="-457200">
              <a:buFont typeface="+mj-lt"/>
              <a:buAutoNum type="arabicPeriod"/>
            </a:pPr>
            <a:r>
              <a:rPr lang="it-IT" dirty="0" smtClean="0"/>
              <a:t>J</a:t>
            </a:r>
            <a:r>
              <a:rPr lang="it-IT" dirty="0"/>
              <a:t>. W. Goethe, </a:t>
            </a:r>
            <a:r>
              <a:rPr lang="it-IT" i="1" dirty="0"/>
              <a:t>I dolori del giovane </a:t>
            </a:r>
            <a:r>
              <a:rPr lang="it-IT" i="1" dirty="0" smtClean="0"/>
              <a:t>Werther</a:t>
            </a:r>
          </a:p>
          <a:p>
            <a:pPr marL="457200" indent="-457200">
              <a:buFont typeface="+mj-lt"/>
              <a:buAutoNum type="arabicPeriod"/>
            </a:pPr>
            <a:r>
              <a:rPr lang="it-IT" dirty="0" err="1" smtClean="0"/>
              <a:t>Th</a:t>
            </a:r>
            <a:r>
              <a:rPr lang="it-IT" dirty="0"/>
              <a:t>. Mann, </a:t>
            </a:r>
            <a:r>
              <a:rPr lang="it-IT" i="1" dirty="0"/>
              <a:t>I </a:t>
            </a:r>
            <a:r>
              <a:rPr lang="it-IT" i="1" dirty="0" err="1" smtClean="0"/>
              <a:t>Buddenbrook</a:t>
            </a:r>
            <a:r>
              <a:rPr lang="it-IT" i="1" dirty="0" smtClean="0"/>
              <a:t> </a:t>
            </a:r>
          </a:p>
          <a:p>
            <a:pPr marL="457200" indent="-457200">
              <a:buFont typeface="+mj-lt"/>
              <a:buAutoNum type="arabicPeriod"/>
            </a:pPr>
            <a:r>
              <a:rPr lang="it-IT" dirty="0" smtClean="0"/>
              <a:t>F</a:t>
            </a:r>
            <a:r>
              <a:rPr lang="it-IT" dirty="0"/>
              <a:t>. Kafka, </a:t>
            </a:r>
            <a:r>
              <a:rPr lang="it-IT" i="1" dirty="0"/>
              <a:t>La </a:t>
            </a:r>
            <a:r>
              <a:rPr lang="it-IT" i="1" dirty="0" smtClean="0"/>
              <a:t>metamorfosi</a:t>
            </a:r>
          </a:p>
          <a:p>
            <a:pPr marL="457200" indent="-457200">
              <a:buFont typeface="+mj-lt"/>
              <a:buAutoNum type="arabicPeriod"/>
            </a:pPr>
            <a:r>
              <a:rPr lang="it-IT" dirty="0" smtClean="0"/>
              <a:t>B</a:t>
            </a:r>
            <a:r>
              <a:rPr lang="it-IT" dirty="0"/>
              <a:t>. Brecht, </a:t>
            </a:r>
            <a:r>
              <a:rPr lang="it-IT" i="1" dirty="0"/>
              <a:t>L’opera da tre </a:t>
            </a:r>
            <a:r>
              <a:rPr lang="it-IT" i="1" dirty="0" smtClean="0"/>
              <a:t>soldi</a:t>
            </a:r>
          </a:p>
          <a:p>
            <a:pPr marL="457200" indent="-457200">
              <a:buFont typeface="+mj-lt"/>
              <a:buAutoNum type="arabicPeriod"/>
            </a:pPr>
            <a:r>
              <a:rPr lang="it-IT" dirty="0"/>
              <a:t>l</a:t>
            </a:r>
            <a:r>
              <a:rPr lang="it-IT" dirty="0" smtClean="0"/>
              <a:t>e </a:t>
            </a:r>
            <a:r>
              <a:rPr lang="it-IT" dirty="0" err="1" smtClean="0"/>
              <a:t>slides</a:t>
            </a:r>
            <a:r>
              <a:rPr lang="it-IT" dirty="0" smtClean="0"/>
              <a:t> </a:t>
            </a:r>
            <a:r>
              <a:rPr lang="it-IT" i="1" dirty="0" err="1"/>
              <a:t>Anfänge</a:t>
            </a:r>
            <a:r>
              <a:rPr lang="it-IT" i="1" dirty="0"/>
              <a:t>. Introduzione alla letteratura tedesca</a:t>
            </a:r>
            <a:endParaRPr lang="it-IT" dirty="0" smtClean="0"/>
          </a:p>
          <a:p>
            <a:pPr marL="457200" indent="-457200">
              <a:buFont typeface="+mj-lt"/>
              <a:buAutoNum type="arabicPeriod"/>
            </a:pPr>
            <a:r>
              <a:rPr lang="it-IT" dirty="0" smtClean="0"/>
              <a:t>[solo L11] </a:t>
            </a:r>
            <a:r>
              <a:rPr lang="it-IT" dirty="0" err="1" smtClean="0"/>
              <a:t>Th</a:t>
            </a:r>
            <a:r>
              <a:rPr lang="it-IT" dirty="0"/>
              <a:t>. Bernhard, </a:t>
            </a:r>
            <a:r>
              <a:rPr lang="it-IT" i="1" dirty="0"/>
              <a:t>L’origine</a:t>
            </a:r>
          </a:p>
          <a:p>
            <a:pPr marL="457200" indent="-457200">
              <a:buFont typeface="+mj-lt"/>
              <a:buAutoNum type="arabicPeriod"/>
            </a:pPr>
            <a:r>
              <a:rPr lang="it-IT" dirty="0"/>
              <a:t>[solo L11</a:t>
            </a:r>
            <a:r>
              <a:rPr lang="it-IT" dirty="0" smtClean="0"/>
              <a:t>] </a:t>
            </a:r>
            <a:r>
              <a:rPr lang="it-IT" dirty="0" err="1" smtClean="0"/>
              <a:t>Ch</a:t>
            </a:r>
            <a:r>
              <a:rPr lang="it-IT" dirty="0" smtClean="0"/>
              <a:t>. </a:t>
            </a:r>
            <a:r>
              <a:rPr lang="it-IT" dirty="0" err="1" smtClean="0"/>
              <a:t>Wolf</a:t>
            </a:r>
            <a:r>
              <a:rPr lang="it-IT" dirty="0" smtClean="0"/>
              <a:t>, </a:t>
            </a:r>
            <a:r>
              <a:rPr lang="it-IT" i="1" dirty="0" smtClean="0"/>
              <a:t>Nessun luogo. Da nessuna parte</a:t>
            </a:r>
            <a:endParaRPr lang="it-IT" dirty="0"/>
          </a:p>
          <a:p>
            <a:pPr marL="457200" indent="-457200">
              <a:buFont typeface="+mj-lt"/>
              <a:buAutoNum type="arabicPeriod"/>
            </a:pPr>
            <a:r>
              <a:rPr lang="it-IT" dirty="0" smtClean="0"/>
              <a:t>[</a:t>
            </a:r>
            <a:r>
              <a:rPr lang="it-IT" dirty="0" smtClean="0"/>
              <a:t>solo L11] un </a:t>
            </a:r>
            <a:r>
              <a:rPr lang="it-IT" dirty="0"/>
              <a:t>testo a scelta fra quelli elencati </a:t>
            </a:r>
            <a:r>
              <a:rPr lang="it-IT" dirty="0" smtClean="0"/>
              <a:t>nel </a:t>
            </a:r>
            <a:r>
              <a:rPr lang="it-IT" dirty="0"/>
              <a:t>Programma </a:t>
            </a:r>
            <a:r>
              <a:rPr lang="it-IT" dirty="0" smtClean="0"/>
              <a:t>esteso</a:t>
            </a:r>
          </a:p>
          <a:p>
            <a:pPr marL="457200" indent="-457200">
              <a:buFont typeface="+mj-lt"/>
              <a:buAutoNum type="arabicPeriod"/>
            </a:pPr>
            <a:endParaRPr lang="it-IT" dirty="0"/>
          </a:p>
          <a:p>
            <a:pPr marL="0" indent="0">
              <a:buNone/>
            </a:pPr>
            <a:r>
              <a:rPr lang="it-IT" dirty="0" smtClean="0"/>
              <a:t>(non c’è un manuale: niente storia letteraria)</a:t>
            </a:r>
            <a:endParaRPr lang="it-IT" dirty="0"/>
          </a:p>
        </p:txBody>
      </p:sp>
    </p:spTree>
    <p:extLst>
      <p:ext uri="{BB962C8B-B14F-4D97-AF65-F5344CB8AC3E}">
        <p14:creationId xmlns:p14="http://schemas.microsoft.com/office/powerpoint/2010/main" val="3989401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 chi è rivolto questo corso</a:t>
            </a:r>
            <a:endParaRPr lang="it-IT" dirty="0"/>
          </a:p>
        </p:txBody>
      </p:sp>
      <p:sp>
        <p:nvSpPr>
          <p:cNvPr id="3" name="Segnaposto contenuto 2"/>
          <p:cNvSpPr>
            <a:spLocks noGrp="1"/>
          </p:cNvSpPr>
          <p:nvPr>
            <p:ph sz="quarter" idx="1"/>
          </p:nvPr>
        </p:nvSpPr>
        <p:spPr/>
        <p:txBody>
          <a:bodyPr/>
          <a:lstStyle/>
          <a:p>
            <a:pPr marL="0" indent="0">
              <a:buNone/>
            </a:pPr>
            <a:endParaRPr lang="it-IT" dirty="0" smtClean="0"/>
          </a:p>
          <a:p>
            <a:pPr marL="0" indent="0">
              <a:buNone/>
            </a:pPr>
            <a:endParaRPr lang="it-IT" dirty="0"/>
          </a:p>
          <a:p>
            <a:pPr marL="0" indent="0">
              <a:buNone/>
            </a:pPr>
            <a:r>
              <a:rPr lang="it-IT" dirty="0" smtClean="0"/>
              <a:t>Per studenti di Lingue (L11):</a:t>
            </a:r>
          </a:p>
          <a:p>
            <a:pPr marL="0" indent="0">
              <a:buNone/>
            </a:pPr>
            <a:r>
              <a:rPr lang="it-IT" i="1" dirty="0" smtClean="0"/>
              <a:t>Letteratura tedesca I </a:t>
            </a:r>
            <a:r>
              <a:rPr lang="it-IT" dirty="0" smtClean="0"/>
              <a:t>(9 CFU), 54 ore (1°anno)</a:t>
            </a:r>
          </a:p>
          <a:p>
            <a:pPr marL="0" indent="0">
              <a:buNone/>
            </a:pPr>
            <a:endParaRPr lang="it-IT" i="1" dirty="0"/>
          </a:p>
          <a:p>
            <a:pPr marL="0" indent="0">
              <a:buNone/>
            </a:pPr>
            <a:r>
              <a:rPr lang="it-IT" dirty="0" smtClean="0"/>
              <a:t>Per studenti di Mediazione (L12)</a:t>
            </a:r>
          </a:p>
          <a:p>
            <a:pPr marL="0" indent="0">
              <a:buNone/>
            </a:pPr>
            <a:r>
              <a:rPr lang="it-IT" i="1" dirty="0" smtClean="0"/>
              <a:t>Letteratura tedesca IA </a:t>
            </a:r>
            <a:r>
              <a:rPr lang="it-IT" dirty="0" smtClean="0"/>
              <a:t>(6 CFU), 36 ore (1° anno)</a:t>
            </a:r>
          </a:p>
          <a:p>
            <a:pPr marL="0" indent="0">
              <a:buNone/>
            </a:pPr>
            <a:r>
              <a:rPr lang="it-IT" i="1" dirty="0"/>
              <a:t>Letteratura tedesca </a:t>
            </a:r>
            <a:r>
              <a:rPr lang="it-IT" i="1" dirty="0" smtClean="0"/>
              <a:t>IB </a:t>
            </a:r>
            <a:r>
              <a:rPr lang="it-IT" dirty="0"/>
              <a:t>(6 CFU), 36 ore </a:t>
            </a:r>
            <a:r>
              <a:rPr lang="it-IT" dirty="0" smtClean="0"/>
              <a:t>(2° </a:t>
            </a:r>
            <a:r>
              <a:rPr lang="it-IT" dirty="0"/>
              <a:t>anno</a:t>
            </a:r>
            <a:r>
              <a:rPr lang="it-IT" dirty="0" smtClean="0"/>
              <a:t>)</a:t>
            </a:r>
          </a:p>
          <a:p>
            <a:pPr marL="0" indent="0">
              <a:buNone/>
            </a:pPr>
            <a:endParaRPr lang="it-IT" i="1" dirty="0"/>
          </a:p>
          <a:p>
            <a:pPr marL="0" indent="0">
              <a:buNone/>
            </a:pPr>
            <a:r>
              <a:rPr lang="it-IT" dirty="0" smtClean="0"/>
              <a:t>NB</a:t>
            </a:r>
            <a:r>
              <a:rPr lang="it-IT" smtClean="0"/>
              <a:t>: invito </a:t>
            </a:r>
            <a:r>
              <a:rPr lang="it-IT" dirty="0" smtClean="0"/>
              <a:t>tutti a frequentare 54 ore</a:t>
            </a:r>
            <a:endParaRPr lang="it-IT" dirty="0"/>
          </a:p>
          <a:p>
            <a:pPr marL="0" indent="0">
              <a:buNone/>
            </a:pPr>
            <a:endParaRPr lang="it-IT" i="1" dirty="0"/>
          </a:p>
        </p:txBody>
      </p:sp>
    </p:spTree>
    <p:extLst>
      <p:ext uri="{BB962C8B-B14F-4D97-AF65-F5344CB8AC3E}">
        <p14:creationId xmlns:p14="http://schemas.microsoft.com/office/powerpoint/2010/main" val="1431306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Edizioni in cui reperire i testi</a:t>
            </a:r>
            <a:endParaRPr lang="it-IT" dirty="0"/>
          </a:p>
        </p:txBody>
      </p:sp>
      <p:sp>
        <p:nvSpPr>
          <p:cNvPr id="3" name="Segnaposto contenuto 2"/>
          <p:cNvSpPr>
            <a:spLocks noGrp="1"/>
          </p:cNvSpPr>
          <p:nvPr>
            <p:ph sz="quarter" idx="1"/>
          </p:nvPr>
        </p:nvSpPr>
        <p:spPr/>
        <p:txBody>
          <a:bodyPr/>
          <a:lstStyle/>
          <a:p>
            <a:endParaRPr lang="it-IT" dirty="0" smtClean="0"/>
          </a:p>
          <a:p>
            <a:r>
              <a:rPr lang="it-IT" dirty="0" smtClean="0"/>
              <a:t>Impariamo che:</a:t>
            </a:r>
          </a:p>
          <a:p>
            <a:pPr lvl="1"/>
            <a:r>
              <a:rPr lang="it-IT" dirty="0" smtClean="0"/>
              <a:t>Non tutte le traduzioni sono uguali: anzi.</a:t>
            </a:r>
          </a:p>
          <a:p>
            <a:pPr lvl="1"/>
            <a:r>
              <a:rPr lang="it-IT" dirty="0" smtClean="0"/>
              <a:t>Non tutte le edizioni sono uguali: anzi!</a:t>
            </a:r>
          </a:p>
          <a:p>
            <a:endParaRPr lang="it-IT" dirty="0" smtClean="0"/>
          </a:p>
          <a:p>
            <a:r>
              <a:rPr lang="it-IT" dirty="0" smtClean="0"/>
              <a:t>Le introduzioni sono parte del programma.</a:t>
            </a:r>
          </a:p>
          <a:p>
            <a:endParaRPr lang="it-IT" dirty="0"/>
          </a:p>
          <a:p>
            <a:r>
              <a:rPr lang="it-IT" dirty="0" smtClean="0"/>
              <a:t>Perché proprio queste </a:t>
            </a:r>
            <a:r>
              <a:rPr lang="it-IT" dirty="0" smtClean="0"/>
              <a:t>4 (o 6) </a:t>
            </a:r>
            <a:r>
              <a:rPr lang="it-IT" dirty="0" smtClean="0"/>
              <a:t>opere </a:t>
            </a:r>
            <a:br>
              <a:rPr lang="it-IT" dirty="0" smtClean="0"/>
            </a:br>
            <a:r>
              <a:rPr lang="it-IT" dirty="0" smtClean="0"/>
              <a:t>per un repertorio minimo?</a:t>
            </a:r>
            <a:endParaRPr lang="it-IT" dirty="0"/>
          </a:p>
        </p:txBody>
      </p:sp>
    </p:spTree>
    <p:extLst>
      <p:ext uri="{BB962C8B-B14F-4D97-AF65-F5344CB8AC3E}">
        <p14:creationId xmlns:p14="http://schemas.microsoft.com/office/powerpoint/2010/main" val="805838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J. W. </a:t>
            </a:r>
            <a:r>
              <a:rPr lang="it-IT" dirty="0" smtClean="0"/>
              <a:t>Goethe </a:t>
            </a:r>
            <a:br>
              <a:rPr lang="it-IT" dirty="0" smtClean="0"/>
            </a:br>
            <a:r>
              <a:rPr lang="it-IT" i="1" dirty="0" smtClean="0"/>
              <a:t>I </a:t>
            </a:r>
            <a:r>
              <a:rPr lang="it-IT" i="1" dirty="0"/>
              <a:t>dolori del giovane Werther</a:t>
            </a:r>
            <a:endParaRPr lang="it-IT" dirty="0"/>
          </a:p>
        </p:txBody>
      </p:sp>
      <p:sp>
        <p:nvSpPr>
          <p:cNvPr id="3" name="Segnaposto contenuto 2"/>
          <p:cNvSpPr>
            <a:spLocks noGrp="1"/>
          </p:cNvSpPr>
          <p:nvPr>
            <p:ph sz="quarter" idx="1"/>
          </p:nvPr>
        </p:nvSpPr>
        <p:spPr>
          <a:xfrm>
            <a:off x="457200" y="1600200"/>
            <a:ext cx="3898776" cy="4873752"/>
          </a:xfrm>
        </p:spPr>
        <p:txBody>
          <a:bodyPr/>
          <a:lstStyle/>
          <a:p>
            <a:pPr marL="0" indent="0">
              <a:buNone/>
            </a:pPr>
            <a:endParaRPr lang="it-IT" dirty="0" smtClean="0"/>
          </a:p>
          <a:p>
            <a:pPr marL="0" indent="0">
              <a:buNone/>
            </a:pPr>
            <a:r>
              <a:rPr lang="it-IT" dirty="0" smtClean="0"/>
              <a:t>traduzione </a:t>
            </a:r>
            <a:r>
              <a:rPr lang="it-IT" dirty="0"/>
              <a:t>di </a:t>
            </a:r>
            <a:r>
              <a:rPr lang="it-IT" dirty="0" smtClean="0"/>
              <a:t/>
            </a:r>
            <a:br>
              <a:rPr lang="it-IT" dirty="0" smtClean="0"/>
            </a:br>
            <a:r>
              <a:rPr lang="it-IT" dirty="0" smtClean="0"/>
              <a:t>Alberto </a:t>
            </a:r>
            <a:r>
              <a:rPr lang="it-IT" dirty="0" err="1"/>
              <a:t>Spaini</a:t>
            </a:r>
            <a:r>
              <a:rPr lang="it-IT" dirty="0"/>
              <a:t>, </a:t>
            </a:r>
            <a:r>
              <a:rPr lang="it-IT" dirty="0" smtClean="0"/>
              <a:t/>
            </a:r>
            <a:br>
              <a:rPr lang="it-IT" dirty="0" smtClean="0"/>
            </a:br>
            <a:r>
              <a:rPr lang="it-IT" dirty="0" smtClean="0"/>
              <a:t>a </a:t>
            </a:r>
            <a:r>
              <a:rPr lang="it-IT" dirty="0"/>
              <a:t>cura di </a:t>
            </a:r>
            <a:r>
              <a:rPr lang="it-IT" dirty="0" smtClean="0"/>
              <a:t/>
            </a:r>
            <a:br>
              <a:rPr lang="it-IT" dirty="0" smtClean="0"/>
            </a:br>
            <a:r>
              <a:rPr lang="it-IT" dirty="0" smtClean="0"/>
              <a:t>Giuliano </a:t>
            </a:r>
            <a:r>
              <a:rPr lang="it-IT" dirty="0"/>
              <a:t>Baioni, </a:t>
            </a:r>
            <a:r>
              <a:rPr lang="it-IT" dirty="0" smtClean="0"/>
              <a:t/>
            </a:r>
            <a:br>
              <a:rPr lang="it-IT" dirty="0" smtClean="0"/>
            </a:br>
            <a:r>
              <a:rPr lang="it-IT" dirty="0" smtClean="0"/>
              <a:t>con </a:t>
            </a:r>
            <a:r>
              <a:rPr lang="it-IT" dirty="0"/>
              <a:t>testo tedesco a fronte, Torino, Einaudi, 1998 </a:t>
            </a:r>
            <a:r>
              <a:rPr lang="it-IT" dirty="0" smtClean="0"/>
              <a:t/>
            </a:r>
            <a:br>
              <a:rPr lang="it-IT" dirty="0" smtClean="0"/>
            </a:br>
            <a:r>
              <a:rPr lang="it-IT" dirty="0" smtClean="0"/>
              <a:t>(</a:t>
            </a:r>
            <a:r>
              <a:rPr lang="it-IT" dirty="0"/>
              <a:t>e edizioni successive), collana </a:t>
            </a:r>
            <a:r>
              <a:rPr lang="it-IT" dirty="0" smtClean="0"/>
              <a:t/>
            </a:r>
            <a:br>
              <a:rPr lang="it-IT" dirty="0" smtClean="0"/>
            </a:br>
            <a:r>
              <a:rPr lang="it-IT" cap="small" dirty="0" smtClean="0"/>
              <a:t>Einaudi </a:t>
            </a:r>
            <a:r>
              <a:rPr lang="it-IT" cap="small" dirty="0"/>
              <a:t>Tascabili</a:t>
            </a:r>
            <a:r>
              <a:rPr lang="it-IT" dirty="0"/>
              <a:t> </a:t>
            </a:r>
            <a:r>
              <a:rPr lang="it-IT" dirty="0" smtClean="0"/>
              <a:t/>
            </a:r>
            <a:br>
              <a:rPr lang="it-IT" dirty="0" smtClean="0"/>
            </a:br>
            <a:r>
              <a:rPr lang="it-IT" dirty="0" smtClean="0"/>
              <a:t>(</a:t>
            </a:r>
            <a:r>
              <a:rPr lang="it-IT" dirty="0"/>
              <a:t>€ 11,00)</a:t>
            </a:r>
          </a:p>
        </p:txBody>
      </p:sp>
      <p:pic>
        <p:nvPicPr>
          <p:cNvPr id="1026" name="Picture 2" descr="Image result for einaudi goethe wer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556792"/>
            <a:ext cx="29337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4703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Th</a:t>
            </a:r>
            <a:r>
              <a:rPr lang="it-IT" dirty="0"/>
              <a:t>. </a:t>
            </a:r>
            <a:r>
              <a:rPr lang="it-IT" dirty="0" smtClean="0"/>
              <a:t>Mann </a:t>
            </a:r>
            <a:br>
              <a:rPr lang="it-IT" dirty="0" smtClean="0"/>
            </a:br>
            <a:r>
              <a:rPr lang="it-IT" i="1" dirty="0" smtClean="0"/>
              <a:t>I </a:t>
            </a:r>
            <a:r>
              <a:rPr lang="it-IT" i="1" dirty="0" err="1"/>
              <a:t>Buddenbrook</a:t>
            </a:r>
            <a:endParaRPr lang="it-IT" dirty="0"/>
          </a:p>
        </p:txBody>
      </p:sp>
      <p:sp>
        <p:nvSpPr>
          <p:cNvPr id="3" name="Segnaposto contenuto 2"/>
          <p:cNvSpPr>
            <a:spLocks noGrp="1"/>
          </p:cNvSpPr>
          <p:nvPr>
            <p:ph sz="quarter" idx="1"/>
          </p:nvPr>
        </p:nvSpPr>
        <p:spPr>
          <a:xfrm>
            <a:off x="457200" y="1600200"/>
            <a:ext cx="3898776" cy="4873752"/>
          </a:xfrm>
        </p:spPr>
        <p:txBody>
          <a:bodyPr/>
          <a:lstStyle/>
          <a:p>
            <a:pPr marL="0" indent="0">
              <a:buNone/>
            </a:pPr>
            <a:endParaRPr lang="it-IT" dirty="0" smtClean="0"/>
          </a:p>
          <a:p>
            <a:pPr marL="0" indent="0">
              <a:buNone/>
            </a:pPr>
            <a:r>
              <a:rPr lang="it-IT" dirty="0" smtClean="0"/>
              <a:t>traduzione </a:t>
            </a:r>
            <a:r>
              <a:rPr lang="it-IT" dirty="0"/>
              <a:t>di </a:t>
            </a:r>
            <a:r>
              <a:rPr lang="it-IT" dirty="0" smtClean="0"/>
              <a:t/>
            </a:r>
            <a:br>
              <a:rPr lang="it-IT" dirty="0" smtClean="0"/>
            </a:br>
            <a:r>
              <a:rPr lang="it-IT" dirty="0" smtClean="0"/>
              <a:t>Furio </a:t>
            </a:r>
            <a:r>
              <a:rPr lang="it-IT" dirty="0"/>
              <a:t>Jesi e </a:t>
            </a:r>
            <a:r>
              <a:rPr lang="it-IT" dirty="0" smtClean="0"/>
              <a:t/>
            </a:r>
            <a:br>
              <a:rPr lang="it-IT" dirty="0" smtClean="0"/>
            </a:br>
            <a:r>
              <a:rPr lang="it-IT" dirty="0" smtClean="0"/>
              <a:t>Silvana </a:t>
            </a:r>
            <a:r>
              <a:rPr lang="it-IT" dirty="0"/>
              <a:t>Speciale Scalia, prefazione di </a:t>
            </a:r>
            <a:r>
              <a:rPr lang="it-IT" dirty="0" smtClean="0"/>
              <a:t/>
            </a:r>
            <a:br>
              <a:rPr lang="it-IT" dirty="0" smtClean="0"/>
            </a:br>
            <a:r>
              <a:rPr lang="it-IT" dirty="0" smtClean="0"/>
              <a:t>Claudio </a:t>
            </a:r>
            <a:r>
              <a:rPr lang="it-IT" dirty="0"/>
              <a:t>Magris, </a:t>
            </a:r>
            <a:r>
              <a:rPr lang="it-IT" dirty="0" smtClean="0"/>
              <a:t/>
            </a:r>
            <a:br>
              <a:rPr lang="it-IT" dirty="0" smtClean="0"/>
            </a:br>
            <a:r>
              <a:rPr lang="it-IT" dirty="0" smtClean="0"/>
              <a:t>Milano</a:t>
            </a:r>
            <a:r>
              <a:rPr lang="it-IT" dirty="0"/>
              <a:t>, Garzanti, 1983 </a:t>
            </a:r>
            <a:r>
              <a:rPr lang="it-IT" dirty="0" smtClean="0"/>
              <a:t/>
            </a:r>
            <a:br>
              <a:rPr lang="it-IT" dirty="0" smtClean="0"/>
            </a:br>
            <a:r>
              <a:rPr lang="it-IT" dirty="0" smtClean="0"/>
              <a:t>(</a:t>
            </a:r>
            <a:r>
              <a:rPr lang="it-IT" dirty="0"/>
              <a:t>e edizioni successive), collana </a:t>
            </a:r>
            <a:r>
              <a:rPr lang="it-IT" dirty="0" smtClean="0"/>
              <a:t/>
            </a:r>
            <a:br>
              <a:rPr lang="it-IT" dirty="0" smtClean="0"/>
            </a:br>
            <a:r>
              <a:rPr lang="it-IT" cap="small" dirty="0" smtClean="0"/>
              <a:t>I </a:t>
            </a:r>
            <a:r>
              <a:rPr lang="it-IT" cap="small" dirty="0"/>
              <a:t>Grandi Libri </a:t>
            </a:r>
            <a:r>
              <a:rPr lang="it-IT" cap="small" dirty="0" smtClean="0"/>
              <a:t/>
            </a:r>
            <a:br>
              <a:rPr lang="it-IT" cap="small" dirty="0" smtClean="0"/>
            </a:br>
            <a:r>
              <a:rPr lang="it-IT" dirty="0" smtClean="0"/>
              <a:t>(</a:t>
            </a:r>
            <a:r>
              <a:rPr lang="it-IT" dirty="0"/>
              <a:t>€ 12,00)</a:t>
            </a:r>
          </a:p>
        </p:txBody>
      </p:sp>
      <p:pic>
        <p:nvPicPr>
          <p:cNvPr id="2050" name="Picture 2" descr="Image result for Th. Mann, I Buddenbrook, garzan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340768"/>
            <a:ext cx="285750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4668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 </a:t>
            </a:r>
            <a:r>
              <a:rPr lang="it-IT" dirty="0" smtClean="0"/>
              <a:t>Kafka</a:t>
            </a:r>
            <a:br>
              <a:rPr lang="it-IT" dirty="0" smtClean="0"/>
            </a:br>
            <a:r>
              <a:rPr lang="it-IT" i="1" dirty="0" smtClean="0"/>
              <a:t>La </a:t>
            </a:r>
            <a:r>
              <a:rPr lang="it-IT" i="1" dirty="0"/>
              <a:t>metamorfosi</a:t>
            </a:r>
            <a:endParaRPr lang="it-IT" dirty="0"/>
          </a:p>
        </p:txBody>
      </p:sp>
      <p:sp>
        <p:nvSpPr>
          <p:cNvPr id="3" name="Segnaposto contenuto 2"/>
          <p:cNvSpPr>
            <a:spLocks noGrp="1"/>
          </p:cNvSpPr>
          <p:nvPr>
            <p:ph sz="quarter" idx="1"/>
          </p:nvPr>
        </p:nvSpPr>
        <p:spPr>
          <a:xfrm>
            <a:off x="457200" y="1600200"/>
            <a:ext cx="3754760" cy="4873752"/>
          </a:xfrm>
        </p:spPr>
        <p:txBody>
          <a:bodyPr>
            <a:normAutofit lnSpcReduction="10000"/>
          </a:bodyPr>
          <a:lstStyle/>
          <a:p>
            <a:pPr marL="0" indent="0">
              <a:buNone/>
            </a:pPr>
            <a:endParaRPr lang="it-IT" dirty="0" smtClean="0"/>
          </a:p>
          <a:p>
            <a:pPr marL="0" indent="0">
              <a:buNone/>
            </a:pPr>
            <a:r>
              <a:rPr lang="it-IT" dirty="0" smtClean="0"/>
              <a:t>traduzione </a:t>
            </a:r>
            <a:r>
              <a:rPr lang="it-IT" dirty="0"/>
              <a:t>di </a:t>
            </a:r>
            <a:r>
              <a:rPr lang="it-IT" dirty="0" smtClean="0"/>
              <a:t/>
            </a:r>
            <a:br>
              <a:rPr lang="it-IT" dirty="0" smtClean="0"/>
            </a:br>
            <a:r>
              <a:rPr lang="it-IT" dirty="0" smtClean="0"/>
              <a:t>Andreina </a:t>
            </a:r>
            <a:r>
              <a:rPr lang="it-IT" dirty="0" err="1"/>
              <a:t>Lavagetto</a:t>
            </a:r>
            <a:r>
              <a:rPr lang="it-IT" dirty="0"/>
              <a:t>, </a:t>
            </a:r>
            <a:r>
              <a:rPr lang="it-IT" dirty="0" smtClean="0"/>
              <a:t/>
            </a:r>
            <a:br>
              <a:rPr lang="it-IT" dirty="0" smtClean="0"/>
            </a:br>
            <a:r>
              <a:rPr lang="it-IT" dirty="0" smtClean="0"/>
              <a:t>in </a:t>
            </a:r>
            <a:r>
              <a:rPr lang="it-IT" i="1" dirty="0"/>
              <a:t>La metamorfosi e tutti i racconti pubblicati in vita</a:t>
            </a:r>
            <a:r>
              <a:rPr lang="it-IT" dirty="0"/>
              <a:t>, </a:t>
            </a:r>
            <a:r>
              <a:rPr lang="it-IT" dirty="0" smtClean="0"/>
              <a:t/>
            </a:r>
            <a:br>
              <a:rPr lang="it-IT" dirty="0" smtClean="0"/>
            </a:br>
            <a:r>
              <a:rPr lang="it-IT" dirty="0" smtClean="0"/>
              <a:t>prefazione </a:t>
            </a:r>
            <a:r>
              <a:rPr lang="it-IT" dirty="0"/>
              <a:t>di </a:t>
            </a:r>
            <a:r>
              <a:rPr lang="it-IT" dirty="0" smtClean="0"/>
              <a:t/>
            </a:r>
            <a:br>
              <a:rPr lang="it-IT" dirty="0" smtClean="0"/>
            </a:br>
            <a:r>
              <a:rPr lang="it-IT" dirty="0" smtClean="0"/>
              <a:t>Klaus </a:t>
            </a:r>
            <a:r>
              <a:rPr lang="it-IT" dirty="0" err="1"/>
              <a:t>Wagenbach</a:t>
            </a:r>
            <a:r>
              <a:rPr lang="it-IT" dirty="0"/>
              <a:t>, Milano, Feltrinelli 1991 (e edizioni successive), collana </a:t>
            </a:r>
            <a:r>
              <a:rPr lang="it-IT" cap="small" dirty="0"/>
              <a:t>Universale Economica Feltrinelli </a:t>
            </a:r>
            <a:r>
              <a:rPr lang="it-IT" dirty="0"/>
              <a:t>(€ 8,00)</a:t>
            </a:r>
          </a:p>
        </p:txBody>
      </p:sp>
      <p:pic>
        <p:nvPicPr>
          <p:cNvPr id="3074" name="Picture 2" descr="Image result for kafka metamorfosi feltrinel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268760"/>
            <a:ext cx="3100993" cy="4824536"/>
          </a:xfrm>
          <a:prstGeom prst="rect">
            <a:avLst/>
          </a:prstGeom>
          <a:noFill/>
          <a:ln>
            <a:solidFill>
              <a:schemeClr val="tx1">
                <a:alpha val="99000"/>
              </a:schemeClr>
            </a:solidFill>
          </a:ln>
          <a:extLst>
            <a:ext uri="{909E8E84-426E-40DD-AFC4-6F175D3DCCD1}">
              <a14:hiddenFill xmlns:a14="http://schemas.microsoft.com/office/drawing/2010/main">
                <a:solidFill>
                  <a:srgbClr val="FFFFFF"/>
                </a:solidFill>
              </a14:hiddenFill>
            </a:ext>
          </a:extLst>
        </p:spPr>
      </p:pic>
      <p:pic>
        <p:nvPicPr>
          <p:cNvPr id="2050" name="Picture 2" descr="Image result for kafka metamorfosi feltrinel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32656"/>
            <a:ext cx="2914966" cy="4524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796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B. </a:t>
            </a:r>
            <a:r>
              <a:rPr lang="it-IT" dirty="0" smtClean="0"/>
              <a:t>Brecht </a:t>
            </a:r>
            <a:br>
              <a:rPr lang="it-IT" dirty="0" smtClean="0"/>
            </a:br>
            <a:r>
              <a:rPr lang="it-IT" i="1" dirty="0" smtClean="0"/>
              <a:t>L’opera </a:t>
            </a:r>
            <a:r>
              <a:rPr lang="it-IT" i="1" dirty="0"/>
              <a:t>da tre soldi</a:t>
            </a:r>
            <a:endParaRPr lang="it-IT" dirty="0"/>
          </a:p>
        </p:txBody>
      </p:sp>
      <p:sp>
        <p:nvSpPr>
          <p:cNvPr id="3" name="Segnaposto contenuto 2"/>
          <p:cNvSpPr>
            <a:spLocks noGrp="1"/>
          </p:cNvSpPr>
          <p:nvPr>
            <p:ph sz="quarter" idx="1"/>
          </p:nvPr>
        </p:nvSpPr>
        <p:spPr>
          <a:xfrm>
            <a:off x="457200" y="1600200"/>
            <a:ext cx="3754760" cy="4873752"/>
          </a:xfrm>
        </p:spPr>
        <p:txBody>
          <a:bodyPr/>
          <a:lstStyle/>
          <a:p>
            <a:pPr marL="0" indent="0">
              <a:buNone/>
            </a:pPr>
            <a:endParaRPr lang="it-IT" dirty="0"/>
          </a:p>
          <a:p>
            <a:pPr marL="0" indent="0">
              <a:buNone/>
            </a:pPr>
            <a:r>
              <a:rPr lang="it-IT" dirty="0" smtClean="0"/>
              <a:t>traduzione </a:t>
            </a:r>
            <a:r>
              <a:rPr lang="it-IT" dirty="0"/>
              <a:t>di </a:t>
            </a:r>
            <a:r>
              <a:rPr lang="it-IT" dirty="0" smtClean="0"/>
              <a:t/>
            </a:r>
            <a:br>
              <a:rPr lang="it-IT" dirty="0" smtClean="0"/>
            </a:br>
            <a:r>
              <a:rPr lang="it-IT" dirty="0" smtClean="0"/>
              <a:t>Emilio </a:t>
            </a:r>
            <a:r>
              <a:rPr lang="it-IT" dirty="0"/>
              <a:t>Castellani, </a:t>
            </a:r>
            <a:r>
              <a:rPr lang="it-IT" dirty="0" smtClean="0"/>
              <a:t/>
            </a:r>
            <a:br>
              <a:rPr lang="it-IT" dirty="0" smtClean="0"/>
            </a:br>
            <a:r>
              <a:rPr lang="it-IT" dirty="0" smtClean="0"/>
              <a:t>introduzione </a:t>
            </a:r>
            <a:r>
              <a:rPr lang="it-IT" dirty="0"/>
              <a:t>di </a:t>
            </a:r>
            <a:r>
              <a:rPr lang="it-IT" dirty="0" smtClean="0"/>
              <a:t/>
            </a:r>
            <a:br>
              <a:rPr lang="it-IT" dirty="0" smtClean="0"/>
            </a:br>
            <a:r>
              <a:rPr lang="it-IT" dirty="0" smtClean="0"/>
              <a:t>Consolina </a:t>
            </a:r>
            <a:r>
              <a:rPr lang="it-IT" dirty="0" err="1"/>
              <a:t>Vigliero</a:t>
            </a:r>
            <a:r>
              <a:rPr lang="it-IT" dirty="0"/>
              <a:t>, </a:t>
            </a:r>
            <a:r>
              <a:rPr lang="it-IT" dirty="0" smtClean="0"/>
              <a:t/>
            </a:r>
            <a:br>
              <a:rPr lang="it-IT" dirty="0" smtClean="0"/>
            </a:br>
            <a:r>
              <a:rPr lang="it-IT" dirty="0" smtClean="0"/>
              <a:t>con </a:t>
            </a:r>
            <a:r>
              <a:rPr lang="it-IT" dirty="0"/>
              <a:t>testo a fronte, </a:t>
            </a:r>
            <a:r>
              <a:rPr lang="it-IT" dirty="0" smtClean="0"/>
              <a:t/>
            </a:r>
            <a:br>
              <a:rPr lang="it-IT" dirty="0" smtClean="0"/>
            </a:br>
            <a:r>
              <a:rPr lang="it-IT" dirty="0" smtClean="0"/>
              <a:t>Torino</a:t>
            </a:r>
            <a:r>
              <a:rPr lang="it-IT" dirty="0"/>
              <a:t>, Einaudi, 2002 </a:t>
            </a:r>
            <a:r>
              <a:rPr lang="it-IT" dirty="0" smtClean="0"/>
              <a:t/>
            </a:r>
            <a:br>
              <a:rPr lang="it-IT" dirty="0" smtClean="0"/>
            </a:br>
            <a:r>
              <a:rPr lang="it-IT" dirty="0" smtClean="0"/>
              <a:t>(</a:t>
            </a:r>
            <a:r>
              <a:rPr lang="it-IT" dirty="0"/>
              <a:t>e edizioni successive), </a:t>
            </a:r>
            <a:r>
              <a:rPr lang="it-IT" dirty="0" smtClean="0"/>
              <a:t/>
            </a:r>
            <a:br>
              <a:rPr lang="it-IT" dirty="0" smtClean="0"/>
            </a:br>
            <a:r>
              <a:rPr lang="it-IT" dirty="0" smtClean="0"/>
              <a:t>collana </a:t>
            </a:r>
            <a:br>
              <a:rPr lang="it-IT" dirty="0" smtClean="0"/>
            </a:br>
            <a:r>
              <a:rPr lang="it-IT" cap="small" dirty="0" smtClean="0"/>
              <a:t>Einaudi </a:t>
            </a:r>
            <a:r>
              <a:rPr lang="it-IT" cap="small" dirty="0"/>
              <a:t>Tascabili </a:t>
            </a:r>
            <a:r>
              <a:rPr lang="it-IT" cap="small" dirty="0" smtClean="0"/>
              <a:t/>
            </a:r>
            <a:br>
              <a:rPr lang="it-IT" cap="small" dirty="0" smtClean="0"/>
            </a:br>
            <a:r>
              <a:rPr lang="it-IT" dirty="0" smtClean="0"/>
              <a:t>(</a:t>
            </a:r>
            <a:r>
              <a:rPr lang="it-IT" dirty="0"/>
              <a:t>€ 11,50)</a:t>
            </a:r>
          </a:p>
        </p:txBody>
      </p:sp>
      <p:pic>
        <p:nvPicPr>
          <p:cNvPr id="4098" name="Picture 2" descr="L'opera da tre sol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556792"/>
            <a:ext cx="2952328" cy="477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880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i="1" dirty="0" err="1"/>
              <a:t>Anfänge</a:t>
            </a:r>
            <a:r>
              <a:rPr lang="it-IT" i="1" dirty="0"/>
              <a:t>. </a:t>
            </a:r>
            <a:r>
              <a:rPr lang="it-IT" i="1" dirty="0" smtClean="0"/>
              <a:t/>
            </a:r>
            <a:br>
              <a:rPr lang="it-IT" i="1" dirty="0" smtClean="0"/>
            </a:br>
            <a:r>
              <a:rPr lang="it-IT" i="1" dirty="0" smtClean="0"/>
              <a:t>Introduzione </a:t>
            </a:r>
            <a:r>
              <a:rPr lang="it-IT" i="1" dirty="0"/>
              <a:t>alla letteratura tedesca</a:t>
            </a:r>
            <a:endParaRPr lang="it-IT" dirty="0"/>
          </a:p>
        </p:txBody>
      </p:sp>
      <p:sp>
        <p:nvSpPr>
          <p:cNvPr id="3" name="Segnaposto contenuto 2"/>
          <p:cNvSpPr>
            <a:spLocks noGrp="1"/>
          </p:cNvSpPr>
          <p:nvPr>
            <p:ph sz="quarter" idx="1"/>
          </p:nvPr>
        </p:nvSpPr>
        <p:spPr/>
        <p:txBody>
          <a:bodyPr/>
          <a:lstStyle/>
          <a:p>
            <a:pPr marL="0" indent="0">
              <a:buNone/>
            </a:pPr>
            <a:r>
              <a:rPr lang="it-IT" dirty="0" smtClean="0"/>
              <a:t>dispense messe </a:t>
            </a:r>
            <a:r>
              <a:rPr lang="it-IT" dirty="0"/>
              <a:t>a disposizione dal docente in </a:t>
            </a:r>
            <a:r>
              <a:rPr lang="it-IT" dirty="0" smtClean="0"/>
              <a:t>pdf</a:t>
            </a:r>
          </a:p>
          <a:p>
            <a:pPr marL="0" indent="0">
              <a:buNone/>
            </a:pPr>
            <a:endParaRPr lang="it-IT" dirty="0"/>
          </a:p>
          <a:p>
            <a:pPr marL="0" indent="0">
              <a:buNone/>
            </a:pPr>
            <a:r>
              <a:rPr lang="it-IT" dirty="0" smtClean="0"/>
              <a:t>Contengono:</a:t>
            </a:r>
          </a:p>
          <a:p>
            <a:pPr marL="0" indent="0">
              <a:buNone/>
            </a:pPr>
            <a:endParaRPr lang="it-IT" dirty="0" smtClean="0"/>
          </a:p>
          <a:p>
            <a:pPr marL="457200" lvl="0" indent="-457200">
              <a:buFont typeface="+mj-lt"/>
              <a:buAutoNum type="arabicPeriod"/>
            </a:pPr>
            <a:r>
              <a:rPr lang="de-DE" dirty="0" smtClean="0"/>
              <a:t>Cesare </a:t>
            </a:r>
            <a:r>
              <a:rPr lang="de-DE" dirty="0"/>
              <a:t>Cases, </a:t>
            </a:r>
            <a:r>
              <a:rPr lang="de-DE" i="1" dirty="0" err="1"/>
              <a:t>Che</a:t>
            </a:r>
            <a:r>
              <a:rPr lang="de-DE" i="1" dirty="0"/>
              <a:t> </a:t>
            </a:r>
            <a:r>
              <a:rPr lang="de-DE" i="1" dirty="0" err="1"/>
              <a:t>cosa</a:t>
            </a:r>
            <a:r>
              <a:rPr lang="de-DE" i="1" dirty="0"/>
              <a:t> </a:t>
            </a:r>
            <a:r>
              <a:rPr lang="de-DE" i="1" dirty="0" err="1"/>
              <a:t>sia</a:t>
            </a:r>
            <a:r>
              <a:rPr lang="de-DE" i="1" dirty="0"/>
              <a:t> e a </a:t>
            </a:r>
            <a:r>
              <a:rPr lang="de-DE" i="1" dirty="0" err="1"/>
              <a:t>qual</a:t>
            </a:r>
            <a:r>
              <a:rPr lang="de-DE" i="1" dirty="0"/>
              <a:t> </a:t>
            </a:r>
            <a:r>
              <a:rPr lang="de-DE" i="1" dirty="0" err="1"/>
              <a:t>fine</a:t>
            </a:r>
            <a:r>
              <a:rPr lang="de-DE" i="1" dirty="0"/>
              <a:t> si </a:t>
            </a:r>
            <a:r>
              <a:rPr lang="de-DE" i="1" dirty="0" err="1"/>
              <a:t>studi</a:t>
            </a:r>
            <a:r>
              <a:rPr lang="de-DE" i="1" dirty="0"/>
              <a:t> la </a:t>
            </a:r>
            <a:r>
              <a:rPr lang="de-DE" i="1" dirty="0" err="1"/>
              <a:t>letteratura</a:t>
            </a:r>
            <a:r>
              <a:rPr lang="de-DE" i="1" dirty="0"/>
              <a:t> </a:t>
            </a:r>
            <a:r>
              <a:rPr lang="de-DE" i="1" dirty="0" err="1" smtClean="0"/>
              <a:t>tedesca</a:t>
            </a:r>
            <a:endParaRPr lang="de-DE" i="1" dirty="0" smtClean="0"/>
          </a:p>
          <a:p>
            <a:pPr marL="457200" indent="-457200">
              <a:buFont typeface="+mj-lt"/>
              <a:buAutoNum type="arabicPeriod"/>
            </a:pPr>
            <a:r>
              <a:rPr lang="de-DE" dirty="0" err="1"/>
              <a:t>Rapido</a:t>
            </a:r>
            <a:r>
              <a:rPr lang="de-DE" dirty="0"/>
              <a:t> </a:t>
            </a:r>
            <a:r>
              <a:rPr lang="de-DE" dirty="0" err="1"/>
              <a:t>inquadramento</a:t>
            </a:r>
            <a:r>
              <a:rPr lang="de-DE" dirty="0"/>
              <a:t> delle </a:t>
            </a:r>
            <a:r>
              <a:rPr lang="de-DE" dirty="0" err="1"/>
              <a:t>principali</a:t>
            </a:r>
            <a:r>
              <a:rPr lang="de-DE" dirty="0"/>
              <a:t> </a:t>
            </a:r>
            <a:r>
              <a:rPr lang="de-DE" dirty="0" err="1"/>
              <a:t>epoche</a:t>
            </a:r>
            <a:r>
              <a:rPr lang="de-DE" dirty="0"/>
              <a:t> della </a:t>
            </a:r>
            <a:r>
              <a:rPr lang="de-DE" dirty="0" err="1"/>
              <a:t>storia</a:t>
            </a:r>
            <a:r>
              <a:rPr lang="de-DE" dirty="0"/>
              <a:t> </a:t>
            </a:r>
            <a:r>
              <a:rPr lang="de-DE" dirty="0" err="1"/>
              <a:t>letteraria</a:t>
            </a:r>
            <a:endParaRPr lang="it-IT" dirty="0"/>
          </a:p>
          <a:p>
            <a:pPr marL="457200" lvl="0" indent="-457200">
              <a:buFont typeface="+mj-lt"/>
              <a:buAutoNum type="arabicPeriod"/>
            </a:pPr>
            <a:r>
              <a:rPr lang="de-DE" dirty="0" smtClean="0"/>
              <a:t>Incipit di ca. 30 </a:t>
            </a:r>
            <a:r>
              <a:rPr lang="de-DE" dirty="0" err="1" smtClean="0"/>
              <a:t>opere</a:t>
            </a:r>
            <a:r>
              <a:rPr lang="de-DE" dirty="0" smtClean="0"/>
              <a:t> della </a:t>
            </a:r>
            <a:r>
              <a:rPr lang="de-DE" dirty="0" err="1" smtClean="0"/>
              <a:t>letteratura</a:t>
            </a:r>
            <a:r>
              <a:rPr lang="de-DE" dirty="0" smtClean="0"/>
              <a:t> </a:t>
            </a:r>
            <a:r>
              <a:rPr lang="de-DE" dirty="0" err="1" smtClean="0"/>
              <a:t>tedesca</a:t>
            </a:r>
            <a:endParaRPr lang="de-DE" dirty="0" smtClean="0"/>
          </a:p>
          <a:p>
            <a:pPr marL="0" indent="0">
              <a:buNone/>
            </a:pPr>
            <a:endParaRPr lang="it-IT" dirty="0"/>
          </a:p>
        </p:txBody>
      </p:sp>
    </p:spTree>
    <p:extLst>
      <p:ext uri="{BB962C8B-B14F-4D97-AF65-F5344CB8AC3E}">
        <p14:creationId xmlns:p14="http://schemas.microsoft.com/office/powerpoint/2010/main" val="1749670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003232" cy="1143000"/>
          </a:xfrm>
        </p:spPr>
        <p:txBody>
          <a:bodyPr>
            <a:normAutofit fontScale="90000"/>
          </a:bodyPr>
          <a:lstStyle/>
          <a:p>
            <a:r>
              <a:rPr lang="it-IT" sz="2700" dirty="0"/>
              <a:t>(solo per L11)</a:t>
            </a:r>
            <a:r>
              <a:rPr lang="it-IT" sz="2700" dirty="0" smtClean="0"/>
              <a:t/>
            </a:r>
            <a:br>
              <a:rPr lang="it-IT" sz="2700" dirty="0" smtClean="0"/>
            </a:br>
            <a:r>
              <a:rPr lang="it-IT" sz="2700" dirty="0" err="1" smtClean="0"/>
              <a:t>Th</a:t>
            </a:r>
            <a:r>
              <a:rPr lang="it-IT" sz="2700" dirty="0"/>
              <a:t>. </a:t>
            </a:r>
            <a:r>
              <a:rPr lang="it-IT" sz="2700" dirty="0" smtClean="0"/>
              <a:t>Bernhard </a:t>
            </a:r>
            <a:br>
              <a:rPr lang="it-IT" sz="2700" dirty="0" smtClean="0"/>
            </a:br>
            <a:r>
              <a:rPr lang="it-IT" sz="2700" i="1" dirty="0" smtClean="0"/>
              <a:t>L’origine</a:t>
            </a:r>
            <a:r>
              <a:rPr lang="it-IT" sz="2700" i="1" dirty="0"/>
              <a:t>. Un </a:t>
            </a:r>
            <a:r>
              <a:rPr lang="it-IT" sz="2700" i="1" dirty="0" smtClean="0"/>
              <a:t>accenno	</a:t>
            </a:r>
            <a:endParaRPr lang="it-IT" sz="2700" dirty="0"/>
          </a:p>
        </p:txBody>
      </p:sp>
      <p:sp>
        <p:nvSpPr>
          <p:cNvPr id="3" name="Segnaposto contenuto 2"/>
          <p:cNvSpPr>
            <a:spLocks noGrp="1"/>
          </p:cNvSpPr>
          <p:nvPr>
            <p:ph sz="quarter" idx="1"/>
          </p:nvPr>
        </p:nvSpPr>
        <p:spPr>
          <a:xfrm>
            <a:off x="457200" y="1600200"/>
            <a:ext cx="3754760" cy="4873752"/>
          </a:xfrm>
        </p:spPr>
        <p:txBody>
          <a:bodyPr/>
          <a:lstStyle/>
          <a:p>
            <a:pPr marL="0" indent="0">
              <a:buNone/>
            </a:pPr>
            <a:endParaRPr lang="it-IT" dirty="0"/>
          </a:p>
          <a:p>
            <a:pPr marL="0" indent="0">
              <a:buNone/>
            </a:pPr>
            <a:r>
              <a:rPr lang="it-IT" dirty="0" smtClean="0"/>
              <a:t>traduzione </a:t>
            </a:r>
            <a:r>
              <a:rPr lang="it-IT" dirty="0"/>
              <a:t>di </a:t>
            </a:r>
            <a:r>
              <a:rPr lang="it-IT" dirty="0" smtClean="0"/>
              <a:t/>
            </a:r>
            <a:br>
              <a:rPr lang="it-IT" dirty="0" smtClean="0"/>
            </a:br>
            <a:r>
              <a:rPr lang="it-IT" dirty="0" smtClean="0"/>
              <a:t>Umberto </a:t>
            </a:r>
            <a:r>
              <a:rPr lang="it-IT" dirty="0"/>
              <a:t>Gandini, </a:t>
            </a:r>
            <a:r>
              <a:rPr lang="it-IT" dirty="0" smtClean="0"/>
              <a:t/>
            </a:r>
            <a:br>
              <a:rPr lang="it-IT" dirty="0" smtClean="0"/>
            </a:br>
            <a:r>
              <a:rPr lang="it-IT" dirty="0" smtClean="0"/>
              <a:t>Milano</a:t>
            </a:r>
            <a:r>
              <a:rPr lang="it-IT" dirty="0"/>
              <a:t>, Adelphi, 1992 </a:t>
            </a:r>
            <a:r>
              <a:rPr lang="it-IT" dirty="0" smtClean="0"/>
              <a:t/>
            </a:r>
            <a:br>
              <a:rPr lang="it-IT" dirty="0" smtClean="0"/>
            </a:br>
            <a:r>
              <a:rPr lang="it-IT" dirty="0" smtClean="0"/>
              <a:t>(</a:t>
            </a:r>
            <a:r>
              <a:rPr lang="it-IT" dirty="0"/>
              <a:t>e edizioni successive), </a:t>
            </a:r>
            <a:r>
              <a:rPr lang="it-IT" dirty="0" smtClean="0"/>
              <a:t/>
            </a:r>
            <a:br>
              <a:rPr lang="it-IT" dirty="0" smtClean="0"/>
            </a:br>
            <a:r>
              <a:rPr lang="it-IT" dirty="0" smtClean="0"/>
              <a:t>collana </a:t>
            </a:r>
            <a:br>
              <a:rPr lang="it-IT" dirty="0" smtClean="0"/>
            </a:br>
            <a:r>
              <a:rPr lang="it-IT" cap="small" dirty="0" smtClean="0"/>
              <a:t>Biblioteca </a:t>
            </a:r>
            <a:r>
              <a:rPr lang="it-IT" cap="small" dirty="0"/>
              <a:t>Adelphi </a:t>
            </a:r>
            <a:r>
              <a:rPr lang="it-IT" cap="small" dirty="0" smtClean="0"/>
              <a:t/>
            </a:r>
            <a:br>
              <a:rPr lang="it-IT" cap="small" dirty="0" smtClean="0"/>
            </a:br>
            <a:r>
              <a:rPr lang="it-IT" dirty="0" smtClean="0"/>
              <a:t>(</a:t>
            </a:r>
            <a:r>
              <a:rPr lang="it-IT" dirty="0"/>
              <a:t>€ 15,00</a:t>
            </a:r>
            <a:r>
              <a:rPr lang="it-IT" dirty="0" smtClean="0"/>
              <a:t>)</a:t>
            </a:r>
          </a:p>
          <a:p>
            <a:pPr marL="0" indent="0">
              <a:buNone/>
            </a:pPr>
            <a:endParaRPr lang="it-IT" dirty="0"/>
          </a:p>
          <a:p>
            <a:pPr marL="0" indent="0">
              <a:buNone/>
            </a:pPr>
            <a:endParaRPr lang="it-IT" dirty="0" smtClean="0"/>
          </a:p>
          <a:p>
            <a:pPr marL="0" indent="0">
              <a:buNone/>
            </a:pPr>
            <a:endParaRPr lang="it-IT" dirty="0" smtClean="0"/>
          </a:p>
        </p:txBody>
      </p:sp>
      <p:pic>
        <p:nvPicPr>
          <p:cNvPr id="5122" name="Picture 2" descr="Image result for bernhard l'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556792"/>
            <a:ext cx="2984390" cy="4680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9453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003232" cy="1143000"/>
          </a:xfrm>
        </p:spPr>
        <p:txBody>
          <a:bodyPr>
            <a:normAutofit fontScale="90000"/>
          </a:bodyPr>
          <a:lstStyle/>
          <a:p>
            <a:r>
              <a:rPr lang="it-IT" sz="2700" dirty="0"/>
              <a:t>(solo per L11)</a:t>
            </a:r>
            <a:r>
              <a:rPr lang="it-IT" sz="2700" dirty="0" smtClean="0"/>
              <a:t/>
            </a:r>
            <a:br>
              <a:rPr lang="it-IT" sz="2700" dirty="0" smtClean="0"/>
            </a:br>
            <a:r>
              <a:rPr lang="it-IT" sz="2700" dirty="0" err="1" smtClean="0"/>
              <a:t>Ch</a:t>
            </a:r>
            <a:r>
              <a:rPr lang="it-IT" sz="2700" dirty="0"/>
              <a:t>. </a:t>
            </a:r>
            <a:r>
              <a:rPr lang="it-IT" sz="2700" dirty="0" err="1" smtClean="0"/>
              <a:t>Wolf</a:t>
            </a:r>
            <a:r>
              <a:rPr lang="it-IT" sz="2700" dirty="0" smtClean="0"/>
              <a:t> </a:t>
            </a:r>
            <a:r>
              <a:rPr lang="it-IT" sz="2700" dirty="0" smtClean="0"/>
              <a:t/>
            </a:r>
            <a:br>
              <a:rPr lang="it-IT" sz="2700" dirty="0" smtClean="0"/>
            </a:br>
            <a:r>
              <a:rPr lang="it-IT" sz="2700" i="1" dirty="0" smtClean="0"/>
              <a:t>Nessun luogo. Da nessuna parte</a:t>
            </a:r>
            <a:r>
              <a:rPr lang="it-IT" sz="2700" i="1" dirty="0" smtClean="0"/>
              <a:t>	</a:t>
            </a:r>
            <a:endParaRPr lang="it-IT" sz="2700" dirty="0"/>
          </a:p>
        </p:txBody>
      </p:sp>
      <p:sp>
        <p:nvSpPr>
          <p:cNvPr id="3" name="Segnaposto contenuto 2"/>
          <p:cNvSpPr>
            <a:spLocks noGrp="1"/>
          </p:cNvSpPr>
          <p:nvPr>
            <p:ph sz="quarter" idx="1"/>
          </p:nvPr>
        </p:nvSpPr>
        <p:spPr>
          <a:xfrm>
            <a:off x="457200" y="1600200"/>
            <a:ext cx="3826768" cy="4873752"/>
          </a:xfrm>
        </p:spPr>
        <p:txBody>
          <a:bodyPr/>
          <a:lstStyle/>
          <a:p>
            <a:pPr marL="0" indent="0">
              <a:buNone/>
            </a:pPr>
            <a:endParaRPr lang="it-IT" dirty="0"/>
          </a:p>
          <a:p>
            <a:pPr marL="0" indent="0">
              <a:buNone/>
            </a:pPr>
            <a:r>
              <a:rPr lang="it-IT" dirty="0" smtClean="0"/>
              <a:t>traduzione </a:t>
            </a:r>
            <a:r>
              <a:rPr lang="it-IT" dirty="0"/>
              <a:t>di </a:t>
            </a:r>
            <a:r>
              <a:rPr lang="it-IT" dirty="0" smtClean="0"/>
              <a:t/>
            </a:r>
            <a:br>
              <a:rPr lang="it-IT" dirty="0" smtClean="0"/>
            </a:br>
            <a:r>
              <a:rPr lang="it-IT" dirty="0" smtClean="0"/>
              <a:t>Maria Grazia </a:t>
            </a:r>
            <a:r>
              <a:rPr lang="it-IT" dirty="0" err="1" smtClean="0"/>
              <a:t>Cocconi</a:t>
            </a:r>
            <a:r>
              <a:rPr lang="it-IT" dirty="0" smtClean="0"/>
              <a:t> e Jean-Michel </a:t>
            </a:r>
            <a:r>
              <a:rPr lang="it-IT" dirty="0" err="1" smtClean="0"/>
              <a:t>Sobottka</a:t>
            </a:r>
            <a:r>
              <a:rPr lang="it-IT" dirty="0" smtClean="0"/>
              <a:t>, </a:t>
            </a:r>
          </a:p>
          <a:p>
            <a:pPr marL="0" indent="0">
              <a:buNone/>
            </a:pPr>
            <a:r>
              <a:rPr lang="it-IT" dirty="0" smtClean="0"/>
              <a:t>postfazione di Anita </a:t>
            </a:r>
            <a:r>
              <a:rPr lang="it-IT" dirty="0" err="1" smtClean="0"/>
              <a:t>Raja</a:t>
            </a:r>
            <a:r>
              <a:rPr lang="it-IT" dirty="0" smtClean="0"/>
              <a:t>,</a:t>
            </a:r>
            <a:r>
              <a:rPr lang="it-IT" dirty="0" smtClean="0"/>
              <a:t/>
            </a:r>
            <a:br>
              <a:rPr lang="it-IT" dirty="0" smtClean="0"/>
            </a:br>
            <a:r>
              <a:rPr lang="it-IT" dirty="0" smtClean="0"/>
              <a:t>Roma, E/O, 1998 </a:t>
            </a:r>
            <a:r>
              <a:rPr lang="it-IT" dirty="0" smtClean="0"/>
              <a:t/>
            </a:r>
            <a:br>
              <a:rPr lang="it-IT" dirty="0" smtClean="0"/>
            </a:br>
            <a:r>
              <a:rPr lang="it-IT" dirty="0" smtClean="0"/>
              <a:t>(</a:t>
            </a:r>
            <a:r>
              <a:rPr lang="it-IT" dirty="0"/>
              <a:t>e edizioni successive), </a:t>
            </a:r>
            <a:r>
              <a:rPr lang="it-IT" dirty="0" smtClean="0"/>
              <a:t/>
            </a:r>
            <a:br>
              <a:rPr lang="it-IT" dirty="0" smtClean="0"/>
            </a:br>
            <a:r>
              <a:rPr lang="it-IT" dirty="0" smtClean="0"/>
              <a:t>collana </a:t>
            </a:r>
            <a:br>
              <a:rPr lang="it-IT" dirty="0" smtClean="0"/>
            </a:br>
            <a:r>
              <a:rPr lang="it-IT" cap="small" dirty="0" smtClean="0"/>
              <a:t>Tascabili </a:t>
            </a:r>
            <a:r>
              <a:rPr lang="it-IT" cap="small" dirty="0" smtClean="0"/>
              <a:t/>
            </a:r>
            <a:br>
              <a:rPr lang="it-IT" cap="small" dirty="0" smtClean="0"/>
            </a:br>
            <a:r>
              <a:rPr lang="it-IT" dirty="0" smtClean="0"/>
              <a:t>(</a:t>
            </a:r>
            <a:r>
              <a:rPr lang="it-IT" dirty="0"/>
              <a:t>€ </a:t>
            </a:r>
            <a:r>
              <a:rPr lang="it-IT" dirty="0" smtClean="0"/>
              <a:t>12,00</a:t>
            </a:r>
            <a:r>
              <a:rPr lang="it-IT" dirty="0" smtClean="0"/>
              <a:t>)</a:t>
            </a:r>
          </a:p>
          <a:p>
            <a:pPr marL="0" indent="0">
              <a:buNone/>
            </a:pPr>
            <a:endParaRPr lang="it-IT" dirty="0"/>
          </a:p>
          <a:p>
            <a:pPr marL="0" indent="0">
              <a:buNone/>
            </a:pPr>
            <a:endParaRPr lang="it-IT" dirty="0" smtClean="0"/>
          </a:p>
          <a:p>
            <a:pPr marL="0" indent="0">
              <a:buNone/>
            </a:pPr>
            <a:endParaRPr lang="it-IT" dirty="0" smtClean="0"/>
          </a:p>
        </p:txBody>
      </p:sp>
      <p:pic>
        <p:nvPicPr>
          <p:cNvPr id="1026" name="Picture 2" descr="Image result for wolf nessun lu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628800"/>
            <a:ext cx="2948974"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4176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1143000"/>
          </a:xfrm>
        </p:spPr>
        <p:txBody>
          <a:bodyPr>
            <a:normAutofit fontScale="90000"/>
          </a:bodyPr>
          <a:lstStyle/>
          <a:p>
            <a:r>
              <a:rPr lang="it-IT" dirty="0" smtClean="0"/>
              <a:t/>
            </a:r>
            <a:br>
              <a:rPr lang="it-IT" dirty="0" smtClean="0"/>
            </a:br>
            <a:r>
              <a:rPr lang="it-IT" dirty="0" smtClean="0"/>
              <a:t>(</a:t>
            </a:r>
            <a:r>
              <a:rPr lang="it-IT" dirty="0"/>
              <a:t>solo per L11</a:t>
            </a:r>
            <a:r>
              <a:rPr lang="it-IT" dirty="0" smtClean="0"/>
              <a:t>)</a:t>
            </a:r>
            <a:br>
              <a:rPr lang="it-IT" dirty="0" smtClean="0"/>
            </a:br>
            <a:r>
              <a:rPr lang="it-IT" dirty="0" smtClean="0"/>
              <a:t>Un </a:t>
            </a:r>
            <a:r>
              <a:rPr lang="it-IT" dirty="0"/>
              <a:t>testo a scelta fra quelli </a:t>
            </a:r>
            <a:r>
              <a:rPr lang="it-IT" dirty="0" smtClean="0"/>
              <a:t>elencati</a:t>
            </a:r>
            <a:endParaRPr lang="it-IT" dirty="0"/>
          </a:p>
        </p:txBody>
      </p:sp>
      <p:sp>
        <p:nvSpPr>
          <p:cNvPr id="3" name="Segnaposto contenuto 2"/>
          <p:cNvSpPr>
            <a:spLocks noGrp="1"/>
          </p:cNvSpPr>
          <p:nvPr>
            <p:ph sz="quarter" idx="1"/>
          </p:nvPr>
        </p:nvSpPr>
        <p:spPr>
          <a:xfrm>
            <a:off x="457200" y="1600200"/>
            <a:ext cx="7715200" cy="4873752"/>
          </a:xfrm>
        </p:spPr>
        <p:txBody>
          <a:bodyPr>
            <a:normAutofit fontScale="92500"/>
          </a:bodyPr>
          <a:lstStyle/>
          <a:p>
            <a:pPr marL="457200" indent="-457200">
              <a:buAutoNum type="arabicParenR"/>
            </a:pPr>
            <a:r>
              <a:rPr lang="it-IT" dirty="0" smtClean="0"/>
              <a:t>F</a:t>
            </a:r>
            <a:r>
              <a:rPr lang="it-IT" dirty="0"/>
              <a:t>. </a:t>
            </a:r>
            <a:r>
              <a:rPr lang="it-IT" dirty="0" err="1"/>
              <a:t>Schiller</a:t>
            </a:r>
            <a:r>
              <a:rPr lang="it-IT" dirty="0"/>
              <a:t>, </a:t>
            </a:r>
            <a:r>
              <a:rPr lang="it-IT" i="1" dirty="0"/>
              <a:t>I masnadieri</a:t>
            </a:r>
            <a:r>
              <a:rPr lang="it-IT" dirty="0"/>
              <a:t> (ed. </a:t>
            </a:r>
            <a:r>
              <a:rPr lang="it-IT" dirty="0" smtClean="0"/>
              <a:t>Mondadori)</a:t>
            </a:r>
          </a:p>
          <a:p>
            <a:pPr marL="457200" indent="-457200">
              <a:buAutoNum type="arabicParenR"/>
            </a:pPr>
            <a:r>
              <a:rPr lang="it-IT" dirty="0" smtClean="0"/>
              <a:t>H</a:t>
            </a:r>
            <a:r>
              <a:rPr lang="it-IT" dirty="0"/>
              <a:t>. v. Kleist, </a:t>
            </a:r>
            <a:r>
              <a:rPr lang="it-IT" i="1" dirty="0"/>
              <a:t>Michael </a:t>
            </a:r>
            <a:r>
              <a:rPr lang="it-IT" i="1" dirty="0" err="1"/>
              <a:t>Kohlhaas</a:t>
            </a:r>
            <a:r>
              <a:rPr lang="it-IT" i="1" dirty="0"/>
              <a:t> </a:t>
            </a:r>
            <a:r>
              <a:rPr lang="it-IT" dirty="0"/>
              <a:t>(ed. </a:t>
            </a:r>
            <a:r>
              <a:rPr lang="it-IT" dirty="0" smtClean="0"/>
              <a:t>Marsilio) </a:t>
            </a:r>
          </a:p>
          <a:p>
            <a:pPr marL="457200" indent="-457200">
              <a:buAutoNum type="arabicParenR"/>
            </a:pPr>
            <a:r>
              <a:rPr lang="it-IT" dirty="0" smtClean="0"/>
              <a:t>E.T.A</a:t>
            </a:r>
            <a:r>
              <a:rPr lang="it-IT" dirty="0"/>
              <a:t>. </a:t>
            </a:r>
            <a:r>
              <a:rPr lang="it-IT" dirty="0" err="1"/>
              <a:t>Hoffmann</a:t>
            </a:r>
            <a:r>
              <a:rPr lang="it-IT" dirty="0"/>
              <a:t>, </a:t>
            </a:r>
            <a:r>
              <a:rPr lang="it-IT" i="1" dirty="0"/>
              <a:t>Mastro Pulce </a:t>
            </a:r>
            <a:r>
              <a:rPr lang="it-IT" dirty="0"/>
              <a:t>(in </a:t>
            </a:r>
            <a:r>
              <a:rPr lang="it-IT" i="1" dirty="0"/>
              <a:t>Fiabe</a:t>
            </a:r>
            <a:r>
              <a:rPr lang="it-IT" dirty="0"/>
              <a:t>, </a:t>
            </a:r>
            <a:r>
              <a:rPr lang="it-IT" dirty="0" smtClean="0"/>
              <a:t>L’Orma)</a:t>
            </a:r>
          </a:p>
          <a:p>
            <a:pPr marL="457200" indent="-457200">
              <a:buAutoNum type="arabicParenR"/>
            </a:pPr>
            <a:r>
              <a:rPr lang="it-IT" dirty="0" smtClean="0"/>
              <a:t>G</a:t>
            </a:r>
            <a:r>
              <a:rPr lang="it-IT" dirty="0"/>
              <a:t>. </a:t>
            </a:r>
            <a:r>
              <a:rPr lang="it-IT" dirty="0" err="1"/>
              <a:t>Büchner</a:t>
            </a:r>
            <a:r>
              <a:rPr lang="it-IT" dirty="0"/>
              <a:t>, </a:t>
            </a:r>
            <a:r>
              <a:rPr lang="it-IT" i="1" dirty="0"/>
              <a:t>Woyzeck </a:t>
            </a:r>
            <a:r>
              <a:rPr lang="it-IT" dirty="0"/>
              <a:t>(ed. </a:t>
            </a:r>
            <a:r>
              <a:rPr lang="it-IT" dirty="0" smtClean="0"/>
              <a:t>Marsilio)</a:t>
            </a:r>
          </a:p>
          <a:p>
            <a:pPr marL="457200" indent="-457200">
              <a:buAutoNum type="arabicParenR"/>
            </a:pPr>
            <a:r>
              <a:rPr lang="it-IT" dirty="0" smtClean="0"/>
              <a:t>K</a:t>
            </a:r>
            <a:r>
              <a:rPr lang="it-IT" dirty="0"/>
              <a:t>. </a:t>
            </a:r>
            <a:r>
              <a:rPr lang="it-IT" dirty="0" err="1"/>
              <a:t>Marx</a:t>
            </a:r>
            <a:r>
              <a:rPr lang="it-IT" dirty="0"/>
              <a:t>, </a:t>
            </a:r>
            <a:r>
              <a:rPr lang="it-IT" i="1" dirty="0"/>
              <a:t>Il manifesto del partito comunista</a:t>
            </a:r>
            <a:r>
              <a:rPr lang="it-IT" dirty="0"/>
              <a:t> (ed. </a:t>
            </a:r>
            <a:r>
              <a:rPr lang="it-IT" dirty="0" smtClean="0"/>
              <a:t>BUR)</a:t>
            </a:r>
          </a:p>
          <a:p>
            <a:pPr marL="457200" indent="-457200">
              <a:buAutoNum type="arabicParenR"/>
            </a:pPr>
            <a:r>
              <a:rPr lang="it-IT" dirty="0" smtClean="0"/>
              <a:t>F</a:t>
            </a:r>
            <a:r>
              <a:rPr lang="it-IT" dirty="0"/>
              <a:t>. Nietzsche, </a:t>
            </a:r>
            <a:r>
              <a:rPr lang="it-IT" i="1" dirty="0"/>
              <a:t>Così parlò Zarathustra </a:t>
            </a:r>
            <a:r>
              <a:rPr lang="it-IT" dirty="0"/>
              <a:t>(ed. </a:t>
            </a:r>
            <a:r>
              <a:rPr lang="it-IT" dirty="0" smtClean="0"/>
              <a:t>Adelphi)</a:t>
            </a:r>
          </a:p>
          <a:p>
            <a:pPr marL="457200" indent="-457200">
              <a:buAutoNum type="arabicParenR"/>
            </a:pPr>
            <a:r>
              <a:rPr lang="it-IT" dirty="0" err="1" smtClean="0"/>
              <a:t>Th</a:t>
            </a:r>
            <a:r>
              <a:rPr lang="it-IT" dirty="0"/>
              <a:t>. Fontane, </a:t>
            </a:r>
            <a:r>
              <a:rPr lang="it-IT" i="1" dirty="0"/>
              <a:t>Lo </a:t>
            </a:r>
            <a:r>
              <a:rPr lang="it-IT" i="1" dirty="0" err="1"/>
              <a:t>Stechlin</a:t>
            </a:r>
            <a:r>
              <a:rPr lang="it-IT" i="1" dirty="0"/>
              <a:t> </a:t>
            </a:r>
            <a:r>
              <a:rPr lang="it-IT" dirty="0"/>
              <a:t>(ed. </a:t>
            </a:r>
            <a:r>
              <a:rPr lang="it-IT" dirty="0" smtClean="0"/>
              <a:t>Mondadori) </a:t>
            </a:r>
          </a:p>
          <a:p>
            <a:pPr marL="457200" indent="-457200">
              <a:buAutoNum type="arabicParenR"/>
            </a:pPr>
            <a:r>
              <a:rPr lang="it-IT" dirty="0" smtClean="0"/>
              <a:t>G</a:t>
            </a:r>
            <a:r>
              <a:rPr lang="it-IT" dirty="0"/>
              <a:t>. </a:t>
            </a:r>
            <a:r>
              <a:rPr lang="it-IT" dirty="0" err="1"/>
              <a:t>Grass</a:t>
            </a:r>
            <a:r>
              <a:rPr lang="it-IT" dirty="0"/>
              <a:t>, </a:t>
            </a:r>
            <a:r>
              <a:rPr lang="it-IT" i="1" dirty="0"/>
              <a:t>Il tamburo di latta </a:t>
            </a:r>
            <a:r>
              <a:rPr lang="it-IT" dirty="0"/>
              <a:t>(ed. </a:t>
            </a:r>
            <a:r>
              <a:rPr lang="it-IT" dirty="0" smtClean="0"/>
              <a:t>Feltrinelli)</a:t>
            </a:r>
          </a:p>
          <a:p>
            <a:pPr marL="457200" indent="-457200">
              <a:buAutoNum type="arabicParenR"/>
            </a:pPr>
            <a:r>
              <a:rPr lang="it-IT" dirty="0" err="1" smtClean="0"/>
              <a:t>Ch</a:t>
            </a:r>
            <a:r>
              <a:rPr lang="it-IT" dirty="0"/>
              <a:t>. </a:t>
            </a:r>
            <a:r>
              <a:rPr lang="it-IT" dirty="0" err="1"/>
              <a:t>Wolf</a:t>
            </a:r>
            <a:r>
              <a:rPr lang="it-IT" dirty="0"/>
              <a:t>, </a:t>
            </a:r>
            <a:r>
              <a:rPr lang="it-IT" i="1" dirty="0"/>
              <a:t>Riflessioni su Christa T. </a:t>
            </a:r>
            <a:r>
              <a:rPr lang="it-IT" dirty="0"/>
              <a:t>(ed. Mursia </a:t>
            </a:r>
            <a:r>
              <a:rPr lang="it-IT" dirty="0" smtClean="0"/>
              <a:t>o E/O)</a:t>
            </a:r>
          </a:p>
          <a:p>
            <a:pPr marL="457200" indent="-457200">
              <a:buAutoNum type="arabicParenR"/>
            </a:pPr>
            <a:r>
              <a:rPr lang="it-IT" dirty="0" smtClean="0"/>
              <a:t>H</a:t>
            </a:r>
            <a:r>
              <a:rPr lang="it-IT" dirty="0"/>
              <a:t>. </a:t>
            </a:r>
            <a:r>
              <a:rPr lang="it-IT" dirty="0" err="1"/>
              <a:t>Böll</a:t>
            </a:r>
            <a:r>
              <a:rPr lang="it-IT" dirty="0"/>
              <a:t>, </a:t>
            </a:r>
            <a:r>
              <a:rPr lang="it-IT" i="1" dirty="0"/>
              <a:t>Foto di gruppo con signora </a:t>
            </a:r>
            <a:r>
              <a:rPr lang="it-IT" dirty="0"/>
              <a:t>(ed. </a:t>
            </a:r>
            <a:r>
              <a:rPr lang="it-IT" dirty="0" smtClean="0"/>
              <a:t>Einaudi) </a:t>
            </a:r>
          </a:p>
          <a:p>
            <a:pPr marL="457200" indent="-457200">
              <a:buAutoNum type="arabicParenR"/>
            </a:pPr>
            <a:r>
              <a:rPr lang="it-IT" dirty="0" err="1" smtClean="0"/>
              <a:t>Th</a:t>
            </a:r>
            <a:r>
              <a:rPr lang="it-IT" dirty="0"/>
              <a:t>. Bernhard, </a:t>
            </a:r>
            <a:r>
              <a:rPr lang="it-IT" i="1" dirty="0"/>
              <a:t>La cantina  </a:t>
            </a:r>
            <a:r>
              <a:rPr lang="it-IT" dirty="0"/>
              <a:t>(ed. </a:t>
            </a:r>
            <a:r>
              <a:rPr lang="it-IT" dirty="0" smtClean="0"/>
              <a:t>Adelphi)</a:t>
            </a:r>
            <a:endParaRPr lang="it-IT" dirty="0"/>
          </a:p>
        </p:txBody>
      </p:sp>
    </p:spTree>
    <p:extLst>
      <p:ext uri="{BB962C8B-B14F-4D97-AF65-F5344CB8AC3E}">
        <p14:creationId xmlns:p14="http://schemas.microsoft.com/office/powerpoint/2010/main" val="20916837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si ‘studia’ la letteratura</a:t>
            </a:r>
            <a:endParaRPr lang="it-IT" dirty="0"/>
          </a:p>
        </p:txBody>
      </p:sp>
      <p:sp>
        <p:nvSpPr>
          <p:cNvPr id="3" name="Segnaposto contenuto 2"/>
          <p:cNvSpPr>
            <a:spLocks noGrp="1"/>
          </p:cNvSpPr>
          <p:nvPr>
            <p:ph sz="quarter" idx="1"/>
          </p:nvPr>
        </p:nvSpPr>
        <p:spPr>
          <a:xfrm>
            <a:off x="251520" y="1600200"/>
            <a:ext cx="8424936" cy="4873752"/>
          </a:xfrm>
        </p:spPr>
        <p:txBody>
          <a:bodyPr/>
          <a:lstStyle/>
          <a:p>
            <a:endParaRPr lang="it-IT" dirty="0" smtClean="0"/>
          </a:p>
          <a:p>
            <a:r>
              <a:rPr lang="it-IT" dirty="0" smtClean="0"/>
              <a:t>La letteratura non si studia, dicono</a:t>
            </a:r>
          </a:p>
          <a:p>
            <a:r>
              <a:rPr lang="it-IT" dirty="0" smtClean="0"/>
              <a:t>La letteratura si capisce… leggendo</a:t>
            </a:r>
          </a:p>
          <a:p>
            <a:r>
              <a:rPr lang="it-IT" dirty="0" smtClean="0"/>
              <a:t>Leggendo in particolare la letteratura del nostro tempo</a:t>
            </a:r>
          </a:p>
          <a:p>
            <a:pPr lvl="1"/>
            <a:r>
              <a:rPr lang="it-IT" dirty="0" smtClean="0"/>
              <a:t>p.es. Nori, Arminio, </a:t>
            </a:r>
            <a:r>
              <a:rPr lang="it-IT" dirty="0" err="1" smtClean="0"/>
              <a:t>Lagioia</a:t>
            </a:r>
            <a:r>
              <a:rPr lang="it-IT" dirty="0" smtClean="0"/>
              <a:t>, Mari, Affinati, Ferrante, Nove</a:t>
            </a:r>
            <a:endParaRPr lang="it-IT" dirty="0"/>
          </a:p>
          <a:p>
            <a:pPr lvl="1"/>
            <a:r>
              <a:rPr lang="it-IT" dirty="0" smtClean="0"/>
              <a:t>p.es. «Ho ammazzato i miei genitori perché usavano un bagnoschiuma assurdo»</a:t>
            </a:r>
          </a:p>
          <a:p>
            <a:r>
              <a:rPr lang="it-IT" dirty="0" smtClean="0"/>
              <a:t>Non si legge letteratura per i CFU, ma per la morte</a:t>
            </a:r>
          </a:p>
          <a:p>
            <a:pPr lvl="1"/>
            <a:r>
              <a:rPr lang="it-IT" dirty="0" smtClean="0"/>
              <a:t>«Tutto è ridicolo, se si pensa alla morte» (</a:t>
            </a:r>
            <a:r>
              <a:rPr lang="it-IT" dirty="0" err="1" smtClean="0"/>
              <a:t>Th</a:t>
            </a:r>
            <a:r>
              <a:rPr lang="it-IT" dirty="0" smtClean="0"/>
              <a:t>. Bernhard)</a:t>
            </a:r>
          </a:p>
          <a:p>
            <a:pPr lvl="1"/>
            <a:r>
              <a:rPr lang="it-IT" dirty="0" err="1" smtClean="0"/>
              <a:t>Lev</a:t>
            </a:r>
            <a:r>
              <a:rPr lang="it-IT" dirty="0" smtClean="0"/>
              <a:t> Tolstoj, </a:t>
            </a:r>
            <a:r>
              <a:rPr lang="it-IT" i="1" dirty="0" smtClean="0"/>
              <a:t>La Morte di Ivan </a:t>
            </a:r>
            <a:r>
              <a:rPr lang="it-IT" i="1" dirty="0" err="1" smtClean="0"/>
              <a:t>Il’ič</a:t>
            </a:r>
            <a:endParaRPr lang="it-IT" i="1" dirty="0"/>
          </a:p>
        </p:txBody>
      </p:sp>
    </p:spTree>
    <p:extLst>
      <p:ext uri="{BB962C8B-B14F-4D97-AF65-F5344CB8AC3E}">
        <p14:creationId xmlns:p14="http://schemas.microsoft.com/office/powerpoint/2010/main" val="506434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 chi è rivolto questo corso</a:t>
            </a:r>
            <a:endParaRPr lang="it-IT" dirty="0"/>
          </a:p>
        </p:txBody>
      </p:sp>
      <p:sp>
        <p:nvSpPr>
          <p:cNvPr id="3" name="Segnaposto contenuto 2"/>
          <p:cNvSpPr>
            <a:spLocks noGrp="1"/>
          </p:cNvSpPr>
          <p:nvPr>
            <p:ph sz="quarter" idx="1"/>
          </p:nvPr>
        </p:nvSpPr>
        <p:spPr/>
        <p:txBody>
          <a:bodyPr/>
          <a:lstStyle/>
          <a:p>
            <a:pPr marL="0" indent="0">
              <a:buNone/>
            </a:pPr>
            <a:endParaRPr lang="it-IT" dirty="0" smtClean="0"/>
          </a:p>
          <a:p>
            <a:pPr marL="0" indent="0">
              <a:buNone/>
            </a:pPr>
            <a:r>
              <a:rPr lang="it-IT" dirty="0" smtClean="0"/>
              <a:t>Per studenti di Lingue (L11):</a:t>
            </a:r>
          </a:p>
          <a:p>
            <a:pPr marL="0" indent="0">
              <a:buNone/>
            </a:pPr>
            <a:r>
              <a:rPr lang="it-IT" i="1" dirty="0" smtClean="0"/>
              <a:t>Letteratura tedesca I </a:t>
            </a:r>
            <a:r>
              <a:rPr lang="it-IT" dirty="0" smtClean="0"/>
              <a:t>(9 CFU), 54 ore (1°anno)</a:t>
            </a:r>
          </a:p>
          <a:p>
            <a:pPr marL="0" indent="0">
              <a:buNone/>
            </a:pPr>
            <a:r>
              <a:rPr lang="it-IT" dirty="0" smtClean="0">
                <a:solidFill>
                  <a:srgbClr val="FF0000"/>
                </a:solidFill>
              </a:rPr>
              <a:t>Quanti di voi sono iscritti a Lingue?</a:t>
            </a:r>
          </a:p>
          <a:p>
            <a:pPr marL="0" indent="0">
              <a:buNone/>
            </a:pPr>
            <a:endParaRPr lang="it-IT" i="1" dirty="0"/>
          </a:p>
          <a:p>
            <a:pPr marL="0" indent="0">
              <a:buNone/>
            </a:pPr>
            <a:r>
              <a:rPr lang="it-IT" dirty="0" smtClean="0"/>
              <a:t>Per studenti di Mediazione (L12)</a:t>
            </a:r>
          </a:p>
          <a:p>
            <a:pPr marL="0" indent="0">
              <a:buNone/>
            </a:pPr>
            <a:r>
              <a:rPr lang="it-IT" i="1" dirty="0" smtClean="0"/>
              <a:t>Letteratura tedesca IA </a:t>
            </a:r>
            <a:r>
              <a:rPr lang="it-IT" dirty="0" smtClean="0"/>
              <a:t>(6 CFU), 36 ore (1° anno)</a:t>
            </a:r>
          </a:p>
          <a:p>
            <a:pPr marL="0" indent="0">
              <a:buNone/>
            </a:pPr>
            <a:r>
              <a:rPr lang="it-IT" i="1" dirty="0"/>
              <a:t>Letteratura tedesca </a:t>
            </a:r>
            <a:r>
              <a:rPr lang="it-IT" i="1" dirty="0" smtClean="0"/>
              <a:t>IB </a:t>
            </a:r>
            <a:r>
              <a:rPr lang="it-IT" dirty="0"/>
              <a:t>(6 CFU), 36 ore </a:t>
            </a:r>
            <a:r>
              <a:rPr lang="it-IT" dirty="0" smtClean="0"/>
              <a:t>(2° </a:t>
            </a:r>
            <a:r>
              <a:rPr lang="it-IT" dirty="0"/>
              <a:t>anno</a:t>
            </a:r>
            <a:r>
              <a:rPr lang="it-IT" dirty="0" smtClean="0"/>
              <a:t>)</a:t>
            </a:r>
          </a:p>
          <a:p>
            <a:pPr marL="0" indent="0">
              <a:buNone/>
            </a:pPr>
            <a:r>
              <a:rPr lang="it-IT" dirty="0">
                <a:solidFill>
                  <a:srgbClr val="FF0000"/>
                </a:solidFill>
              </a:rPr>
              <a:t>Quanti </a:t>
            </a:r>
            <a:r>
              <a:rPr lang="it-IT" dirty="0" smtClean="0">
                <a:solidFill>
                  <a:srgbClr val="FF0000"/>
                </a:solidFill>
              </a:rPr>
              <a:t>a Mediazione?</a:t>
            </a:r>
            <a:endParaRPr lang="it-IT" dirty="0">
              <a:solidFill>
                <a:srgbClr val="FF0000"/>
              </a:solidFill>
            </a:endParaRPr>
          </a:p>
          <a:p>
            <a:pPr marL="0" indent="0">
              <a:buNone/>
            </a:pPr>
            <a:endParaRPr lang="it-IT" i="1" dirty="0"/>
          </a:p>
          <a:p>
            <a:pPr marL="0" indent="0">
              <a:buNone/>
            </a:pPr>
            <a:endParaRPr lang="it-IT" i="1" dirty="0"/>
          </a:p>
        </p:txBody>
      </p:sp>
    </p:spTree>
    <p:extLst>
      <p:ext uri="{BB962C8B-B14F-4D97-AF65-F5344CB8AC3E}">
        <p14:creationId xmlns:p14="http://schemas.microsoft.com/office/powerpoint/2010/main" val="27971698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si legge?</a:t>
            </a:r>
            <a:endParaRPr lang="it-IT" dirty="0"/>
          </a:p>
        </p:txBody>
      </p:sp>
      <p:sp>
        <p:nvSpPr>
          <p:cNvPr id="3" name="Segnaposto contenuto 2"/>
          <p:cNvSpPr>
            <a:spLocks noGrp="1"/>
          </p:cNvSpPr>
          <p:nvPr>
            <p:ph sz="quarter" idx="1"/>
          </p:nvPr>
        </p:nvSpPr>
        <p:spPr/>
        <p:txBody>
          <a:bodyPr/>
          <a:lstStyle/>
          <a:p>
            <a:pPr marL="0" indent="0">
              <a:buNone/>
            </a:pPr>
            <a:endParaRPr lang="it-IT" dirty="0" smtClean="0"/>
          </a:p>
          <a:p>
            <a:pPr marL="0" indent="0">
              <a:buNone/>
            </a:pPr>
            <a:endParaRPr lang="it-IT" dirty="0"/>
          </a:p>
          <a:p>
            <a:pPr marL="0" indent="0" algn="ctr">
              <a:buNone/>
            </a:pPr>
            <a:r>
              <a:rPr lang="it-IT" sz="2800" dirty="0" smtClean="0">
                <a:solidFill>
                  <a:srgbClr val="FF0000"/>
                </a:solidFill>
              </a:rPr>
              <a:t>Quali sono </a:t>
            </a:r>
            <a:br>
              <a:rPr lang="it-IT" sz="2800" dirty="0" smtClean="0">
                <a:solidFill>
                  <a:srgbClr val="FF0000"/>
                </a:solidFill>
              </a:rPr>
            </a:br>
            <a:r>
              <a:rPr lang="it-IT" sz="2800" dirty="0" smtClean="0">
                <a:solidFill>
                  <a:srgbClr val="FF0000"/>
                </a:solidFill>
              </a:rPr>
              <a:t>le vostre tecniche di lettura?</a:t>
            </a:r>
          </a:p>
          <a:p>
            <a:pPr marL="0" indent="0" algn="ctr">
              <a:buNone/>
            </a:pPr>
            <a:r>
              <a:rPr lang="it-IT" dirty="0" smtClean="0"/>
              <a:t>(</a:t>
            </a:r>
            <a:r>
              <a:rPr lang="it-IT" dirty="0"/>
              <a:t>sottolineature, orecchie, appunti, </a:t>
            </a:r>
            <a:r>
              <a:rPr lang="it-IT" dirty="0" smtClean="0"/>
              <a:t/>
            </a:r>
            <a:br>
              <a:rPr lang="it-IT" dirty="0" smtClean="0"/>
            </a:br>
            <a:r>
              <a:rPr lang="it-IT" dirty="0" smtClean="0"/>
              <a:t>schemi, diario, rilettura, ecc.)</a:t>
            </a:r>
            <a:endParaRPr lang="it-IT" dirty="0"/>
          </a:p>
        </p:txBody>
      </p:sp>
    </p:spTree>
    <p:extLst>
      <p:ext uri="{BB962C8B-B14F-4D97-AF65-F5344CB8AC3E}">
        <p14:creationId xmlns:p14="http://schemas.microsoft.com/office/powerpoint/2010/main" val="2900703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Dove si trovano i libri?</a:t>
            </a:r>
            <a:br>
              <a:rPr lang="it-IT" dirty="0" smtClean="0"/>
            </a:br>
            <a:r>
              <a:rPr lang="it-IT" sz="2000" dirty="0" smtClean="0"/>
              <a:t>(in internet non c’è quasi niente)</a:t>
            </a:r>
            <a:endParaRPr lang="it-IT" sz="2000" dirty="0"/>
          </a:p>
        </p:txBody>
      </p:sp>
      <p:sp>
        <p:nvSpPr>
          <p:cNvPr id="3" name="Segnaposto contenuto 2"/>
          <p:cNvSpPr>
            <a:spLocks noGrp="1"/>
          </p:cNvSpPr>
          <p:nvPr>
            <p:ph sz="quarter" idx="1"/>
          </p:nvPr>
        </p:nvSpPr>
        <p:spPr>
          <a:xfrm>
            <a:off x="457200" y="1600200"/>
            <a:ext cx="8219256" cy="4873752"/>
          </a:xfrm>
        </p:spPr>
        <p:txBody>
          <a:bodyPr>
            <a:normAutofit/>
          </a:bodyPr>
          <a:lstStyle/>
          <a:p>
            <a:pPr marL="0" indent="0">
              <a:buNone/>
            </a:pPr>
            <a:endParaRPr lang="it-IT" dirty="0" smtClean="0"/>
          </a:p>
          <a:p>
            <a:r>
              <a:rPr lang="it-IT" dirty="0" smtClean="0"/>
              <a:t>Biblioteche</a:t>
            </a:r>
          </a:p>
          <a:p>
            <a:pPr lvl="1"/>
            <a:r>
              <a:rPr lang="it-IT" dirty="0" smtClean="0"/>
              <a:t>Biblioteca interfacoltà (OPAC)</a:t>
            </a:r>
          </a:p>
          <a:p>
            <a:pPr lvl="1"/>
            <a:r>
              <a:rPr lang="it-IT" dirty="0" smtClean="0"/>
              <a:t>Biblioteca provinciale G. D’Annunzio</a:t>
            </a:r>
          </a:p>
          <a:p>
            <a:pPr lvl="1"/>
            <a:r>
              <a:rPr lang="it-IT" dirty="0" smtClean="0"/>
              <a:t>Biblioteca nazionale centrale di Roma</a:t>
            </a:r>
          </a:p>
          <a:p>
            <a:pPr lvl="1"/>
            <a:r>
              <a:rPr lang="it-IT" dirty="0" smtClean="0"/>
              <a:t>Cataloghi nazionali (SBN)</a:t>
            </a:r>
          </a:p>
          <a:p>
            <a:r>
              <a:rPr lang="it-IT" dirty="0" smtClean="0"/>
              <a:t>Librerie di Pescara</a:t>
            </a:r>
          </a:p>
          <a:p>
            <a:pPr lvl="1"/>
            <a:r>
              <a:rPr lang="it-IT" dirty="0" smtClean="0"/>
              <a:t>Feltrinelli, Mondadori, Giunti, Primo Moroni, ecc.</a:t>
            </a:r>
          </a:p>
          <a:p>
            <a:r>
              <a:rPr lang="it-IT" dirty="0" err="1" smtClean="0"/>
              <a:t>amazon</a:t>
            </a:r>
            <a:r>
              <a:rPr lang="it-IT" dirty="0" smtClean="0"/>
              <a:t>, </a:t>
            </a:r>
            <a:r>
              <a:rPr lang="it-IT" dirty="0" err="1" smtClean="0"/>
              <a:t>bol</a:t>
            </a:r>
            <a:r>
              <a:rPr lang="it-IT" dirty="0" smtClean="0"/>
              <a:t>, </a:t>
            </a:r>
            <a:r>
              <a:rPr lang="it-IT" dirty="0" err="1" smtClean="0"/>
              <a:t>ibs</a:t>
            </a:r>
            <a:r>
              <a:rPr lang="it-IT" dirty="0" smtClean="0"/>
              <a:t>, </a:t>
            </a:r>
            <a:r>
              <a:rPr lang="it-IT" dirty="0" err="1" smtClean="0"/>
              <a:t>maremagnum</a:t>
            </a:r>
            <a:r>
              <a:rPr lang="it-IT" dirty="0" smtClean="0"/>
              <a:t/>
            </a:r>
            <a:br>
              <a:rPr lang="it-IT" dirty="0" smtClean="0"/>
            </a:br>
            <a:r>
              <a:rPr lang="it-IT" dirty="0" smtClean="0"/>
              <a:t>e altri distributori del web</a:t>
            </a:r>
            <a:endParaRPr lang="it-IT" dirty="0"/>
          </a:p>
        </p:txBody>
      </p:sp>
    </p:spTree>
    <p:extLst>
      <p:ext uri="{BB962C8B-B14F-4D97-AF65-F5344CB8AC3E}">
        <p14:creationId xmlns:p14="http://schemas.microsoft.com/office/powerpoint/2010/main" val="18644648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Letteratura e comunità</a:t>
            </a:r>
            <a:endParaRPr lang="it-IT" dirty="0"/>
          </a:p>
        </p:txBody>
      </p:sp>
      <p:sp>
        <p:nvSpPr>
          <p:cNvPr id="3" name="Segnaposto contenuto 2"/>
          <p:cNvSpPr>
            <a:spLocks noGrp="1"/>
          </p:cNvSpPr>
          <p:nvPr>
            <p:ph sz="quarter" idx="1"/>
          </p:nvPr>
        </p:nvSpPr>
        <p:spPr/>
        <p:txBody>
          <a:bodyPr/>
          <a:lstStyle/>
          <a:p>
            <a:pPr marL="0" indent="0">
              <a:buNone/>
            </a:pPr>
            <a:r>
              <a:rPr lang="it-IT" dirty="0" smtClean="0"/>
              <a:t>A che cosa serve la letteratura?</a:t>
            </a:r>
          </a:p>
          <a:p>
            <a:endParaRPr lang="it-IT" dirty="0"/>
          </a:p>
          <a:p>
            <a:r>
              <a:rPr lang="it-IT" dirty="0" smtClean="0"/>
              <a:t>A niente.</a:t>
            </a:r>
          </a:p>
          <a:p>
            <a:r>
              <a:rPr lang="it-IT" dirty="0" smtClean="0"/>
              <a:t>A niente.</a:t>
            </a:r>
          </a:p>
          <a:p>
            <a:r>
              <a:rPr lang="it-IT" dirty="0" smtClean="0"/>
              <a:t>A niente.</a:t>
            </a:r>
          </a:p>
          <a:p>
            <a:endParaRPr lang="it-IT" dirty="0" smtClean="0"/>
          </a:p>
          <a:p>
            <a:r>
              <a:rPr lang="it-IT" dirty="0" smtClean="0"/>
              <a:t>Come ogni forma di cultura può servire a tenere insieme una comunità, portandovi e conservandovi una visione </a:t>
            </a:r>
            <a:r>
              <a:rPr lang="it-IT" i="1" dirty="0" smtClean="0"/>
              <a:t>universalistica</a:t>
            </a:r>
            <a:r>
              <a:rPr lang="it-IT" dirty="0" smtClean="0"/>
              <a:t> delle cose e dei rapporti tra gli essere umani</a:t>
            </a:r>
            <a:endParaRPr lang="it-IT" dirty="0"/>
          </a:p>
        </p:txBody>
      </p:sp>
    </p:spTree>
    <p:extLst>
      <p:ext uri="{BB962C8B-B14F-4D97-AF65-F5344CB8AC3E}">
        <p14:creationId xmlns:p14="http://schemas.microsoft.com/office/powerpoint/2010/main" val="29020670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eusseux.it/coppermine/albums/la-voce/1909/febbraio/La-Voce-1909-0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2" y="-747464"/>
            <a:ext cx="10137889" cy="14562354"/>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467544" y="3212976"/>
            <a:ext cx="8064896" cy="1200329"/>
          </a:xfrm>
          <a:prstGeom prst="rect">
            <a:avLst/>
          </a:prstGeom>
          <a:noFill/>
        </p:spPr>
        <p:txBody>
          <a:bodyPr wrap="square" rtlCol="0">
            <a:spAutoFit/>
          </a:bodyPr>
          <a:lstStyle/>
          <a:p>
            <a:pPr algn="ctr"/>
            <a:r>
              <a:rPr lang="it-IT" sz="3600" b="1" dirty="0" smtClean="0"/>
              <a:t>Pescara ha tradizioni di cultura? </a:t>
            </a:r>
            <a:br>
              <a:rPr lang="it-IT" sz="3600" b="1" dirty="0" smtClean="0"/>
            </a:br>
            <a:r>
              <a:rPr lang="it-IT" sz="3600" b="1" dirty="0" smtClean="0"/>
              <a:t>Quali?</a:t>
            </a:r>
            <a:endParaRPr lang="it-IT" sz="3600" b="1" dirty="0"/>
          </a:p>
        </p:txBody>
      </p:sp>
      <p:sp>
        <p:nvSpPr>
          <p:cNvPr id="5" name="Rettangolo arrotondato 4"/>
          <p:cNvSpPr/>
          <p:nvPr/>
        </p:nvSpPr>
        <p:spPr>
          <a:xfrm>
            <a:off x="6516216" y="1844824"/>
            <a:ext cx="2232248" cy="21602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15889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vieusseux.it/coppermine/albums/la-voce/1909/febbraio/La-Voce-1909-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89" y="-3555776"/>
            <a:ext cx="9274028" cy="1332148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8221" y="4365104"/>
            <a:ext cx="4536504" cy="1384995"/>
          </a:xfrm>
          <a:prstGeom prst="rect">
            <a:avLst/>
          </a:prstGeom>
          <a:noFill/>
        </p:spPr>
        <p:txBody>
          <a:bodyPr wrap="square" rtlCol="0">
            <a:spAutoFit/>
          </a:bodyPr>
          <a:lstStyle/>
          <a:p>
            <a:r>
              <a:rPr lang="it-IT" sz="2800" b="1" dirty="0" smtClean="0"/>
              <a:t>Scipio </a:t>
            </a:r>
            <a:r>
              <a:rPr lang="it-IT" sz="2800" b="1" dirty="0" err="1" smtClean="0"/>
              <a:t>Slataper</a:t>
            </a:r>
            <a:endParaRPr lang="it-IT" sz="2800" b="1" dirty="0" smtClean="0"/>
          </a:p>
          <a:p>
            <a:r>
              <a:rPr lang="it-IT" sz="2800" b="1" i="1" dirty="0" smtClean="0"/>
              <a:t>Trieste non ha tradizioni di coltura</a:t>
            </a:r>
            <a:endParaRPr lang="it-IT" sz="2800" b="1" i="1" dirty="0"/>
          </a:p>
        </p:txBody>
      </p:sp>
      <p:pic>
        <p:nvPicPr>
          <p:cNvPr id="2052" name="Picture 4" descr="Image result for scipio slat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1" y="1700808"/>
            <a:ext cx="19050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216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Dove si fanno i libri?</a:t>
            </a:r>
            <a:endParaRPr lang="it-IT" dirty="0"/>
          </a:p>
        </p:txBody>
      </p:sp>
      <p:sp>
        <p:nvSpPr>
          <p:cNvPr id="3" name="Segnaposto contenuto 2"/>
          <p:cNvSpPr>
            <a:spLocks noGrp="1"/>
          </p:cNvSpPr>
          <p:nvPr>
            <p:ph sz="quarter" idx="1"/>
          </p:nvPr>
        </p:nvSpPr>
        <p:spPr/>
        <p:txBody>
          <a:bodyPr>
            <a:normAutofit/>
          </a:bodyPr>
          <a:lstStyle/>
          <a:p>
            <a:endParaRPr lang="it-IT" dirty="0" smtClean="0"/>
          </a:p>
          <a:p>
            <a:r>
              <a:rPr lang="it-IT" dirty="0" smtClean="0"/>
              <a:t>Case </a:t>
            </a:r>
            <a:r>
              <a:rPr lang="it-IT" dirty="0"/>
              <a:t>editrici (abruzzesi)</a:t>
            </a:r>
          </a:p>
          <a:p>
            <a:pPr lvl="1"/>
            <a:r>
              <a:rPr lang="it-IT" dirty="0"/>
              <a:t>Carabba, </a:t>
            </a:r>
            <a:r>
              <a:rPr lang="it-IT" dirty="0" err="1"/>
              <a:t>Japadre</a:t>
            </a:r>
            <a:r>
              <a:rPr lang="it-IT" dirty="0"/>
              <a:t>, </a:t>
            </a:r>
            <a:r>
              <a:rPr lang="it-IT" dirty="0" err="1" smtClean="0"/>
              <a:t>Textus</a:t>
            </a:r>
            <a:r>
              <a:rPr lang="it-IT" sz="1400" dirty="0" smtClean="0"/>
              <a:t>           </a:t>
            </a:r>
            <a:r>
              <a:rPr lang="it-IT" sz="1400" dirty="0"/>
              <a:t>http://www.regione.abruzzo.it/xCultura/index.asp?modello=caseEdit&amp;servizio=xList&amp;stileDiv=monoLeft&amp;template=intIndex&amp;b=menuEdit2</a:t>
            </a:r>
            <a:endParaRPr lang="it-IT" sz="4400" dirty="0"/>
          </a:p>
          <a:p>
            <a:endParaRPr lang="it-IT" dirty="0" smtClean="0"/>
          </a:p>
          <a:p>
            <a:r>
              <a:rPr lang="it-IT" dirty="0" smtClean="0"/>
              <a:t>Case editrici nazionali</a:t>
            </a:r>
          </a:p>
          <a:p>
            <a:pPr lvl="1"/>
            <a:r>
              <a:rPr lang="it-IT" dirty="0" smtClean="0"/>
              <a:t>Einaudi, Mondadori, Adelphi, Feltrinelli</a:t>
            </a:r>
            <a:endParaRPr lang="it-IT" dirty="0"/>
          </a:p>
          <a:p>
            <a:pPr lvl="1"/>
            <a:endParaRPr lang="it-IT" dirty="0" smtClean="0"/>
          </a:p>
          <a:p>
            <a:r>
              <a:rPr lang="it-IT" dirty="0" smtClean="0"/>
              <a:t>Riviste e blog </a:t>
            </a:r>
            <a:r>
              <a:rPr lang="it-IT" sz="1800" dirty="0" smtClean="0"/>
              <a:t>(&gt; Verifica 2.0)</a:t>
            </a:r>
            <a:endParaRPr lang="it-IT" dirty="0" smtClean="0"/>
          </a:p>
          <a:p>
            <a:pPr lvl="1"/>
            <a:r>
              <a:rPr lang="it-IT" dirty="0" smtClean="0"/>
              <a:t>nazione indiana, le parole e le cose, 404, </a:t>
            </a:r>
            <a:r>
              <a:rPr lang="it-IT" dirty="0" err="1" smtClean="0"/>
              <a:t>rivistastudio</a:t>
            </a:r>
            <a:r>
              <a:rPr lang="it-IT" dirty="0" smtClean="0"/>
              <a:t>, </a:t>
            </a:r>
            <a:r>
              <a:rPr lang="it-IT" dirty="0" err="1" smtClean="0"/>
              <a:t>doppiozero</a:t>
            </a:r>
            <a:r>
              <a:rPr lang="it-IT" dirty="0" smtClean="0"/>
              <a:t>, il primo amore</a:t>
            </a:r>
            <a:endParaRPr lang="it-IT" dirty="0"/>
          </a:p>
        </p:txBody>
      </p:sp>
    </p:spTree>
    <p:extLst>
      <p:ext uri="{BB962C8B-B14F-4D97-AF65-F5344CB8AC3E}">
        <p14:creationId xmlns:p14="http://schemas.microsoft.com/office/powerpoint/2010/main" val="3976917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prosegue il percorso</a:t>
            </a:r>
            <a:endParaRPr lang="it-IT" dirty="0"/>
          </a:p>
        </p:txBody>
      </p:sp>
      <p:sp>
        <p:nvSpPr>
          <p:cNvPr id="3" name="Segnaposto contenuto 2"/>
          <p:cNvSpPr>
            <a:spLocks noGrp="1"/>
          </p:cNvSpPr>
          <p:nvPr>
            <p:ph sz="quarter" idx="1"/>
          </p:nvPr>
        </p:nvSpPr>
        <p:spPr/>
        <p:txBody>
          <a:bodyPr/>
          <a:lstStyle/>
          <a:p>
            <a:pPr marL="457200" indent="-457200">
              <a:buFont typeface="+mj-lt"/>
              <a:buAutoNum type="arabicPeriod"/>
            </a:pPr>
            <a:endParaRPr lang="it-IT" dirty="0" smtClean="0"/>
          </a:p>
          <a:p>
            <a:pPr>
              <a:buFont typeface="Courier New" panose="02070309020205020404" pitchFamily="49" charset="0"/>
              <a:buChar char="o"/>
            </a:pPr>
            <a:r>
              <a:rPr lang="it-IT" dirty="0" smtClean="0"/>
              <a:t>1° anno: Introduzione alla letteratura tedesca</a:t>
            </a:r>
          </a:p>
          <a:p>
            <a:pPr>
              <a:buFont typeface="Courier New" panose="02070309020205020404" pitchFamily="49" charset="0"/>
              <a:buChar char="o"/>
            </a:pPr>
            <a:r>
              <a:rPr lang="it-IT" dirty="0" smtClean="0"/>
              <a:t>2° anno: Storia letteraria</a:t>
            </a:r>
          </a:p>
          <a:p>
            <a:pPr>
              <a:buFont typeface="Courier New" panose="02070309020205020404" pitchFamily="49" charset="0"/>
              <a:buChar char="o"/>
            </a:pPr>
            <a:r>
              <a:rPr lang="it-IT" dirty="0" smtClean="0"/>
              <a:t>3° anno: Critica letteraria</a:t>
            </a:r>
          </a:p>
          <a:p>
            <a:pPr>
              <a:buFont typeface="Courier New" panose="02070309020205020404" pitchFamily="49" charset="0"/>
              <a:buChar char="o"/>
            </a:pPr>
            <a:r>
              <a:rPr lang="it-IT" dirty="0" smtClean="0"/>
              <a:t>4° anno: Traduzione</a:t>
            </a:r>
          </a:p>
          <a:p>
            <a:pPr>
              <a:buFont typeface="Courier New" panose="02070309020205020404" pitchFamily="49" charset="0"/>
              <a:buChar char="o"/>
            </a:pPr>
            <a:r>
              <a:rPr lang="it-IT" dirty="0" smtClean="0"/>
              <a:t>5° anno: Ricerca</a:t>
            </a:r>
          </a:p>
          <a:p>
            <a:pPr>
              <a:buFont typeface="Courier New" panose="02070309020205020404" pitchFamily="49" charset="0"/>
              <a:buChar char="o"/>
            </a:pPr>
            <a:r>
              <a:rPr lang="it-IT" dirty="0" smtClean="0"/>
              <a:t>Cultura e istituzioni</a:t>
            </a:r>
            <a:endParaRPr lang="it-IT" dirty="0"/>
          </a:p>
        </p:txBody>
      </p:sp>
    </p:spTree>
    <p:extLst>
      <p:ext uri="{BB962C8B-B14F-4D97-AF65-F5344CB8AC3E}">
        <p14:creationId xmlns:p14="http://schemas.microsoft.com/office/powerpoint/2010/main" val="3784355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488718612"/>
              </p:ext>
            </p:extLst>
          </p:nvPr>
        </p:nvGraphicFramePr>
        <p:xfrm>
          <a:off x="107504" y="116632"/>
          <a:ext cx="8640957" cy="12460986"/>
        </p:xfrm>
        <a:graphic>
          <a:graphicData uri="http://schemas.openxmlformats.org/drawingml/2006/table">
            <a:tbl>
              <a:tblPr firstRow="1" firstCol="1" bandRow="1">
                <a:tableStyleId>{5C22544A-7EE6-4342-B048-85BDC9FD1C3A}</a:tableStyleId>
              </a:tblPr>
              <a:tblGrid>
                <a:gridCol w="305323"/>
                <a:gridCol w="3295077"/>
                <a:gridCol w="2074793"/>
                <a:gridCol w="1482882"/>
                <a:gridCol w="1482882"/>
              </a:tblGrid>
              <a:tr h="360040">
                <a:tc>
                  <a:txBody>
                    <a:bodyPr/>
                    <a:lstStyle/>
                    <a:p>
                      <a:pPr>
                        <a:lnSpc>
                          <a:spcPct val="115000"/>
                        </a:lnSpc>
                        <a:spcAft>
                          <a:spcPts val="0"/>
                        </a:spcAft>
                      </a:pPr>
                      <a:r>
                        <a:rPr lang="de-DE" sz="400" dirty="0">
                          <a:effectLst/>
                        </a:rPr>
                        <a:t> </a:t>
                      </a:r>
                      <a:endParaRPr lang="it-IT" sz="500" dirty="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50" dirty="0" err="1">
                          <a:effectLst/>
                        </a:rPr>
                        <a:t>Obiettivi</a:t>
                      </a:r>
                      <a:endParaRPr lang="it-IT" sz="1100" dirty="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50" dirty="0" err="1">
                          <a:effectLst/>
                        </a:rPr>
                        <a:t>Moduli|CFU|ore</a:t>
                      </a:r>
                      <a:endParaRPr lang="it-IT" sz="1100" dirty="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50" dirty="0" err="1">
                          <a:effectLst/>
                        </a:rPr>
                        <a:t>Bibliografia</a:t>
                      </a:r>
                      <a:r>
                        <a:rPr lang="de-DE" sz="1050" dirty="0">
                          <a:effectLst/>
                        </a:rPr>
                        <a:t> L11</a:t>
                      </a:r>
                      <a:endParaRPr lang="it-IT" sz="1100" dirty="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50" dirty="0" err="1">
                          <a:effectLst/>
                        </a:rPr>
                        <a:t>Bibliografia</a:t>
                      </a:r>
                      <a:r>
                        <a:rPr lang="de-DE" sz="1050" dirty="0">
                          <a:effectLst/>
                        </a:rPr>
                        <a:t> L12</a:t>
                      </a:r>
                      <a:endParaRPr lang="it-IT" sz="1100" dirty="0">
                        <a:effectLst/>
                      </a:endParaRPr>
                    </a:p>
                    <a:p>
                      <a:pPr algn="ctr">
                        <a:lnSpc>
                          <a:spcPct val="115000"/>
                        </a:lnSpc>
                        <a:spcAft>
                          <a:spcPts val="0"/>
                        </a:spcAft>
                      </a:pPr>
                      <a:r>
                        <a:rPr lang="de-DE" sz="1050" dirty="0">
                          <a:effectLst/>
                        </a:rPr>
                        <a:t> </a:t>
                      </a:r>
                      <a:endParaRPr lang="it-IT" sz="1100" dirty="0">
                        <a:effectLst/>
                        <a:latin typeface="Calibri"/>
                        <a:ea typeface="Calibri"/>
                        <a:cs typeface="Times New Roman"/>
                      </a:endParaRPr>
                    </a:p>
                  </a:txBody>
                  <a:tcPr marL="33575" marR="33575" marT="0" marB="0"/>
                </a:tc>
              </a:tr>
              <a:tr h="1334015">
                <a:tc>
                  <a:txBody>
                    <a:bodyPr/>
                    <a:lstStyle/>
                    <a:p>
                      <a:pPr>
                        <a:lnSpc>
                          <a:spcPct val="115000"/>
                        </a:lnSpc>
                        <a:spcAft>
                          <a:spcPts val="0"/>
                        </a:spcAft>
                      </a:pPr>
                      <a:r>
                        <a:rPr lang="de-DE" sz="1000" dirty="0">
                          <a:effectLst/>
                        </a:rPr>
                        <a:t> </a:t>
                      </a:r>
                      <a:endParaRPr lang="it-IT" sz="1050" dirty="0">
                        <a:effectLst/>
                      </a:endParaRPr>
                    </a:p>
                    <a:p>
                      <a:pPr>
                        <a:lnSpc>
                          <a:spcPct val="115000"/>
                        </a:lnSpc>
                        <a:spcAft>
                          <a:spcPts val="0"/>
                        </a:spcAft>
                      </a:pPr>
                      <a:r>
                        <a:rPr lang="de-DE" sz="1000" dirty="0">
                          <a:effectLst/>
                        </a:rPr>
                        <a:t>1</a:t>
                      </a:r>
                      <a:endParaRPr lang="it-IT" sz="1050" dirty="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b="1" dirty="0" err="1">
                          <a:effectLst/>
                        </a:rPr>
                        <a:t>Repertorio</a:t>
                      </a:r>
                      <a:r>
                        <a:rPr lang="de-DE" sz="1000" b="1" dirty="0">
                          <a:effectLst/>
                        </a:rPr>
                        <a:t> (Anfänge)</a:t>
                      </a:r>
                      <a:endParaRPr lang="it-IT" sz="1050" b="1" dirty="0">
                        <a:effectLst/>
                      </a:endParaRPr>
                    </a:p>
                    <a:p>
                      <a:pPr>
                        <a:lnSpc>
                          <a:spcPct val="115000"/>
                        </a:lnSpc>
                        <a:spcAft>
                          <a:spcPts val="0"/>
                        </a:spcAft>
                      </a:pPr>
                      <a:r>
                        <a:rPr lang="de-DE" sz="1000" dirty="0">
                          <a:effectLst/>
                        </a:rPr>
                        <a:t/>
                      </a:r>
                      <a:br>
                        <a:rPr lang="de-DE" sz="1000" dirty="0">
                          <a:effectLst/>
                        </a:rPr>
                      </a:br>
                      <a:r>
                        <a:rPr lang="de-DE" sz="1000" dirty="0">
                          <a:effectLst/>
                        </a:rPr>
                        <a:t>1. </a:t>
                      </a:r>
                      <a:r>
                        <a:rPr lang="de-DE" sz="1000" dirty="0" err="1">
                          <a:effectLst/>
                        </a:rPr>
                        <a:t>Costituire</a:t>
                      </a:r>
                      <a:r>
                        <a:rPr lang="de-DE" sz="1000" dirty="0">
                          <a:effectLst/>
                        </a:rPr>
                        <a:t> </a:t>
                      </a:r>
                      <a:r>
                        <a:rPr lang="de-DE" sz="1000" dirty="0" err="1">
                          <a:effectLst/>
                        </a:rPr>
                        <a:t>un</a:t>
                      </a:r>
                      <a:r>
                        <a:rPr lang="de-DE" sz="1000" dirty="0">
                          <a:effectLst/>
                        </a:rPr>
                        <a:t> </a:t>
                      </a:r>
                      <a:r>
                        <a:rPr lang="de-DE" sz="1000" dirty="0" err="1">
                          <a:effectLst/>
                        </a:rPr>
                        <a:t>repertorio</a:t>
                      </a:r>
                      <a:r>
                        <a:rPr lang="de-DE" sz="1000" dirty="0">
                          <a:effectLst/>
                        </a:rPr>
                        <a:t> di </a:t>
                      </a:r>
                      <a:r>
                        <a:rPr lang="de-DE" sz="1000" dirty="0" err="1">
                          <a:effectLst/>
                        </a:rPr>
                        <a:t>letture</a:t>
                      </a:r>
                      <a:r>
                        <a:rPr lang="de-DE" sz="1000" dirty="0">
                          <a:effectLst/>
                        </a:rPr>
                        <a:t>: </a:t>
                      </a:r>
                      <a:r>
                        <a:rPr lang="de-DE" sz="1000" dirty="0" err="1">
                          <a:effectLst/>
                        </a:rPr>
                        <a:t>almeno</a:t>
                      </a:r>
                      <a:r>
                        <a:rPr lang="de-DE" sz="1000" dirty="0">
                          <a:effectLst/>
                        </a:rPr>
                        <a:t> 5 </a:t>
                      </a:r>
                      <a:r>
                        <a:rPr lang="de-DE" sz="1000" dirty="0" err="1">
                          <a:effectLst/>
                        </a:rPr>
                        <a:t>opere</a:t>
                      </a:r>
                      <a:r>
                        <a:rPr lang="de-DE" sz="1000" dirty="0">
                          <a:effectLst/>
                        </a:rPr>
                        <a:t> (</a:t>
                      </a:r>
                      <a:r>
                        <a:rPr lang="de-DE" sz="1000" dirty="0" err="1">
                          <a:effectLst/>
                        </a:rPr>
                        <a:t>scelte</a:t>
                      </a:r>
                      <a:r>
                        <a:rPr lang="de-DE" sz="1000" dirty="0">
                          <a:effectLst/>
                        </a:rPr>
                        <a:t> per la </a:t>
                      </a:r>
                      <a:r>
                        <a:rPr lang="de-DE" sz="1000" dirty="0" err="1">
                          <a:effectLst/>
                        </a:rPr>
                        <a:t>loro</a:t>
                      </a:r>
                      <a:r>
                        <a:rPr lang="de-DE" sz="1000" dirty="0">
                          <a:effectLst/>
                        </a:rPr>
                        <a:t> </a:t>
                      </a:r>
                      <a:r>
                        <a:rPr lang="de-DE" sz="1000" dirty="0" err="1">
                          <a:effectLst/>
                        </a:rPr>
                        <a:t>modernità</a:t>
                      </a:r>
                      <a:r>
                        <a:rPr lang="de-DE" sz="1000" dirty="0">
                          <a:effectLst/>
                        </a:rPr>
                        <a:t> e </a:t>
                      </a:r>
                      <a:r>
                        <a:rPr lang="de-DE" sz="1000" dirty="0" err="1">
                          <a:effectLst/>
                        </a:rPr>
                        <a:t>accessibilità</a:t>
                      </a:r>
                      <a:r>
                        <a:rPr lang="de-DE" sz="1000" dirty="0">
                          <a:effectLst/>
                        </a:rPr>
                        <a:t>), e </a:t>
                      </a:r>
                      <a:r>
                        <a:rPr lang="de-DE" sz="1000" dirty="0" err="1">
                          <a:effectLst/>
                        </a:rPr>
                        <a:t>far</a:t>
                      </a:r>
                      <a:r>
                        <a:rPr lang="de-DE" sz="1000" dirty="0">
                          <a:effectLst/>
                        </a:rPr>
                        <a:t> </a:t>
                      </a:r>
                      <a:r>
                        <a:rPr lang="de-DE" sz="1000" dirty="0" err="1">
                          <a:effectLst/>
                        </a:rPr>
                        <a:t>venire</a:t>
                      </a:r>
                      <a:r>
                        <a:rPr lang="de-DE" sz="1000" dirty="0">
                          <a:effectLst/>
                        </a:rPr>
                        <a:t> la </a:t>
                      </a:r>
                      <a:r>
                        <a:rPr lang="de-DE" sz="1000" dirty="0" err="1">
                          <a:effectLst/>
                        </a:rPr>
                        <a:t>voglia</a:t>
                      </a:r>
                      <a:r>
                        <a:rPr lang="de-DE" sz="1000" dirty="0">
                          <a:effectLst/>
                        </a:rPr>
                        <a:t> di </a:t>
                      </a:r>
                      <a:r>
                        <a:rPr lang="de-DE" sz="1000" dirty="0" err="1">
                          <a:effectLst/>
                        </a:rPr>
                        <a:t>leggerne</a:t>
                      </a:r>
                      <a:r>
                        <a:rPr lang="de-DE" sz="1000" dirty="0">
                          <a:effectLst/>
                        </a:rPr>
                        <a:t> altre </a:t>
                      </a:r>
                      <a:br>
                        <a:rPr lang="de-DE" sz="1000" dirty="0">
                          <a:effectLst/>
                        </a:rPr>
                      </a:br>
                      <a:r>
                        <a:rPr lang="de-DE" sz="1000" dirty="0">
                          <a:effectLst/>
                        </a:rPr>
                        <a:t>2. Dare </a:t>
                      </a:r>
                      <a:r>
                        <a:rPr lang="de-DE" sz="1000" dirty="0" err="1">
                          <a:effectLst/>
                        </a:rPr>
                        <a:t>una</a:t>
                      </a:r>
                      <a:r>
                        <a:rPr lang="de-DE" sz="1000" dirty="0">
                          <a:effectLst/>
                        </a:rPr>
                        <a:t> </a:t>
                      </a:r>
                      <a:r>
                        <a:rPr lang="de-DE" sz="1000" dirty="0" err="1">
                          <a:effectLst/>
                        </a:rPr>
                        <a:t>panoramica</a:t>
                      </a:r>
                      <a:r>
                        <a:rPr lang="de-DE" sz="1000" dirty="0">
                          <a:effectLst/>
                        </a:rPr>
                        <a:t> </a:t>
                      </a:r>
                      <a:r>
                        <a:rPr lang="de-DE" sz="1000" dirty="0" err="1">
                          <a:effectLst/>
                        </a:rPr>
                        <a:t>storica</a:t>
                      </a:r>
                      <a:r>
                        <a:rPr lang="de-DE" sz="1000" dirty="0">
                          <a:effectLst/>
                        </a:rPr>
                        <a:t> </a:t>
                      </a:r>
                      <a:r>
                        <a:rPr lang="de-DE" sz="1000" dirty="0" err="1">
                          <a:effectLst/>
                        </a:rPr>
                        <a:t>attraverso</a:t>
                      </a:r>
                      <a:r>
                        <a:rPr lang="de-DE" sz="1000" dirty="0">
                          <a:effectLst/>
                        </a:rPr>
                        <a:t> incipit, </a:t>
                      </a:r>
                      <a:r>
                        <a:rPr lang="de-DE" sz="1000" dirty="0" err="1">
                          <a:effectLst/>
                        </a:rPr>
                        <a:t>musica</a:t>
                      </a:r>
                      <a:r>
                        <a:rPr lang="de-DE" sz="1000" dirty="0">
                          <a:effectLst/>
                        </a:rPr>
                        <a:t>, film </a:t>
                      </a:r>
                      <a:br>
                        <a:rPr lang="de-DE" sz="1000" dirty="0">
                          <a:effectLst/>
                        </a:rPr>
                      </a:br>
                      <a:r>
                        <a:rPr lang="de-DE" sz="1000" dirty="0">
                          <a:effectLst/>
                        </a:rPr>
                        <a:t>3. </a:t>
                      </a:r>
                      <a:r>
                        <a:rPr lang="de-DE" sz="1000" dirty="0" err="1">
                          <a:effectLst/>
                        </a:rPr>
                        <a:t>Introdurre</a:t>
                      </a:r>
                      <a:r>
                        <a:rPr lang="de-DE" sz="1000" dirty="0">
                          <a:effectLst/>
                        </a:rPr>
                        <a:t> alla </a:t>
                      </a:r>
                      <a:r>
                        <a:rPr lang="de-DE" sz="1000" dirty="0" err="1">
                          <a:effectLst/>
                        </a:rPr>
                        <a:t>lettura</a:t>
                      </a:r>
                      <a:r>
                        <a:rPr lang="de-DE" sz="1000" dirty="0">
                          <a:effectLst/>
                        </a:rPr>
                        <a:t> del </a:t>
                      </a:r>
                      <a:r>
                        <a:rPr lang="de-DE" sz="1000" dirty="0" err="1">
                          <a:effectLst/>
                        </a:rPr>
                        <a:t>testo</a:t>
                      </a:r>
                      <a:r>
                        <a:rPr lang="de-DE" sz="1000" dirty="0">
                          <a:effectLst/>
                        </a:rPr>
                        <a:t> </a:t>
                      </a:r>
                      <a:r>
                        <a:rPr lang="de-DE" sz="1000" dirty="0" err="1">
                          <a:effectLst/>
                        </a:rPr>
                        <a:t>letterario</a:t>
                      </a:r>
                      <a:r>
                        <a:rPr lang="de-DE" sz="1000" dirty="0">
                          <a:effectLst/>
                        </a:rPr>
                        <a:t>: la </a:t>
                      </a:r>
                      <a:r>
                        <a:rPr lang="de-DE" sz="1000" dirty="0" err="1">
                          <a:effectLst/>
                        </a:rPr>
                        <a:t>prosa</a:t>
                      </a:r>
                      <a:r>
                        <a:rPr lang="de-DE" sz="1000" dirty="0">
                          <a:effectLst/>
                        </a:rPr>
                        <a:t> </a:t>
                      </a:r>
                      <a:r>
                        <a:rPr lang="de-DE" sz="1000" dirty="0" err="1">
                          <a:effectLst/>
                        </a:rPr>
                        <a:t>narrativa</a:t>
                      </a:r>
                      <a:r>
                        <a:rPr lang="de-DE" sz="1000" dirty="0">
                          <a:effectLst/>
                        </a:rPr>
                        <a:t> </a:t>
                      </a:r>
                      <a:endParaRPr lang="it-IT" sz="1050" dirty="0">
                        <a:effectLst/>
                      </a:endParaRPr>
                    </a:p>
                    <a:p>
                      <a:pPr>
                        <a:lnSpc>
                          <a:spcPct val="115000"/>
                        </a:lnSpc>
                        <a:spcAft>
                          <a:spcPts val="0"/>
                        </a:spcAft>
                      </a:pPr>
                      <a:r>
                        <a:rPr lang="de-DE" sz="1000" dirty="0">
                          <a:effectLst/>
                        </a:rPr>
                        <a:t>4. </a:t>
                      </a:r>
                      <a:r>
                        <a:rPr lang="de-DE" sz="1000" dirty="0" err="1">
                          <a:effectLst/>
                        </a:rPr>
                        <a:t>Presentare</a:t>
                      </a:r>
                      <a:r>
                        <a:rPr lang="de-DE" sz="1000" dirty="0">
                          <a:effectLst/>
                        </a:rPr>
                        <a:t> </a:t>
                      </a:r>
                      <a:r>
                        <a:rPr lang="de-DE" sz="1000" dirty="0" err="1">
                          <a:effectLst/>
                        </a:rPr>
                        <a:t>un’opera</a:t>
                      </a:r>
                      <a:r>
                        <a:rPr lang="de-DE" sz="1000" dirty="0">
                          <a:effectLst/>
                        </a:rPr>
                        <a:t> di Goethe: Werther</a:t>
                      </a:r>
                      <a:endParaRPr lang="it-IT" sz="1050" dirty="0">
                        <a:effectLst/>
                      </a:endParaRPr>
                    </a:p>
                    <a:p>
                      <a:pPr>
                        <a:lnSpc>
                          <a:spcPct val="115000"/>
                        </a:lnSpc>
                        <a:spcAft>
                          <a:spcPts val="0"/>
                        </a:spcAft>
                      </a:pPr>
                      <a:r>
                        <a:rPr lang="de-DE" sz="1000" dirty="0">
                          <a:effectLst/>
                        </a:rPr>
                        <a:t>5. </a:t>
                      </a:r>
                      <a:r>
                        <a:rPr lang="de-DE" sz="1000" dirty="0" err="1">
                          <a:effectLst/>
                        </a:rPr>
                        <a:t>Introdurre</a:t>
                      </a:r>
                      <a:r>
                        <a:rPr lang="de-DE" sz="1000" dirty="0">
                          <a:effectLst/>
                        </a:rPr>
                        <a:t> alla </a:t>
                      </a:r>
                      <a:r>
                        <a:rPr lang="de-DE" sz="1000" dirty="0" err="1">
                          <a:effectLst/>
                        </a:rPr>
                        <a:t>problematica</a:t>
                      </a:r>
                      <a:r>
                        <a:rPr lang="de-DE" sz="1000" dirty="0">
                          <a:effectLst/>
                        </a:rPr>
                        <a:t> della </a:t>
                      </a:r>
                      <a:r>
                        <a:rPr lang="de-DE" sz="1000" dirty="0" err="1">
                          <a:effectLst/>
                        </a:rPr>
                        <a:t>mediazione</a:t>
                      </a:r>
                      <a:r>
                        <a:rPr lang="de-DE" sz="1000" dirty="0">
                          <a:effectLst/>
                        </a:rPr>
                        <a:t> in Italia: LT.it (solo L11)</a:t>
                      </a:r>
                      <a:endParaRPr lang="it-IT" sz="1050" dirty="0">
                        <a:effectLst/>
                      </a:endParaRPr>
                    </a:p>
                    <a:p>
                      <a:pPr>
                        <a:lnSpc>
                          <a:spcPct val="115000"/>
                        </a:lnSpc>
                        <a:spcAft>
                          <a:spcPts val="0"/>
                        </a:spcAft>
                      </a:pPr>
                      <a:r>
                        <a:rPr lang="de-DE" sz="1000" dirty="0">
                          <a:effectLst/>
                        </a:rPr>
                        <a:t> </a:t>
                      </a:r>
                      <a:endParaRPr lang="it-IT" sz="1050" dirty="0">
                        <a:effectLst/>
                        <a:latin typeface="Calibri"/>
                        <a:ea typeface="Calibri"/>
                        <a:cs typeface="Times New Roman"/>
                      </a:endParaRPr>
                    </a:p>
                  </a:txBody>
                  <a:tcPr marL="33575" marR="33575" marT="0" marB="0"/>
                </a:tc>
                <a:tc>
                  <a:txBody>
                    <a:bodyPr/>
                    <a:lstStyle/>
                    <a:p>
                      <a:pPr>
                        <a:lnSpc>
                          <a:spcPct val="115000"/>
                        </a:lnSpc>
                        <a:spcAft>
                          <a:spcPts val="0"/>
                        </a:spcAft>
                      </a:pPr>
                      <a:r>
                        <a:rPr lang="de-DE" sz="1000" dirty="0">
                          <a:effectLst/>
                        </a:rPr>
                        <a:t>54 </a:t>
                      </a:r>
                      <a:r>
                        <a:rPr lang="de-DE" sz="1000" dirty="0" err="1">
                          <a:effectLst/>
                        </a:rPr>
                        <a:t>ore</a:t>
                      </a:r>
                      <a:r>
                        <a:rPr lang="de-DE" sz="1000" dirty="0">
                          <a:effectLst/>
                        </a:rPr>
                        <a:t> per L11 </a:t>
                      </a:r>
                      <a:br>
                        <a:rPr lang="de-DE" sz="1000" dirty="0">
                          <a:effectLst/>
                        </a:rPr>
                      </a:br>
                      <a:r>
                        <a:rPr lang="de-DE" sz="1000" dirty="0">
                          <a:effectLst/>
                        </a:rPr>
                        <a:t>36 </a:t>
                      </a:r>
                      <a:r>
                        <a:rPr lang="de-DE" sz="1000" dirty="0" err="1">
                          <a:effectLst/>
                        </a:rPr>
                        <a:t>ore</a:t>
                      </a:r>
                      <a:r>
                        <a:rPr lang="de-DE" sz="1000" dirty="0">
                          <a:effectLst/>
                        </a:rPr>
                        <a:t> per L12</a:t>
                      </a:r>
                      <a:endParaRPr lang="it-IT" sz="1050" dirty="0">
                        <a:effectLst/>
                      </a:endParaRPr>
                    </a:p>
                    <a:p>
                      <a:pPr>
                        <a:lnSpc>
                          <a:spcPct val="115000"/>
                        </a:lnSpc>
                        <a:spcAft>
                          <a:spcPts val="0"/>
                        </a:spcAft>
                      </a:pPr>
                      <a:r>
                        <a:rPr lang="de-DE" sz="1000" dirty="0">
                          <a:effectLst/>
                        </a:rPr>
                        <a:t> </a:t>
                      </a:r>
                      <a:endParaRPr lang="it-IT" sz="1050" dirty="0">
                        <a:effectLst/>
                      </a:endParaRPr>
                    </a:p>
                    <a:p>
                      <a:pPr>
                        <a:lnSpc>
                          <a:spcPct val="115000"/>
                        </a:lnSpc>
                        <a:spcAft>
                          <a:spcPts val="0"/>
                        </a:spcAft>
                      </a:pPr>
                      <a:r>
                        <a:rPr lang="de-DE" sz="1000" dirty="0">
                          <a:effectLst/>
                        </a:rPr>
                        <a:t>01|3|18: </a:t>
                      </a:r>
                      <a:r>
                        <a:rPr lang="de-DE" sz="1000" dirty="0" err="1">
                          <a:effectLst/>
                        </a:rPr>
                        <a:t>lettura</a:t>
                      </a:r>
                      <a:r>
                        <a:rPr lang="de-DE" sz="1000" dirty="0">
                          <a:effectLst/>
                        </a:rPr>
                        <a:t> del </a:t>
                      </a:r>
                      <a:r>
                        <a:rPr lang="de-DE" sz="1000" dirty="0" err="1">
                          <a:effectLst/>
                        </a:rPr>
                        <a:t>testo</a:t>
                      </a:r>
                      <a:r>
                        <a:rPr lang="de-DE" sz="1000" dirty="0">
                          <a:effectLst/>
                        </a:rPr>
                        <a:t> </a:t>
                      </a:r>
                      <a:r>
                        <a:rPr lang="de-DE" sz="1000" dirty="0" err="1">
                          <a:effectLst/>
                        </a:rPr>
                        <a:t>narrativo</a:t>
                      </a:r>
                      <a:endParaRPr lang="it-IT" sz="1050" dirty="0">
                        <a:effectLst/>
                      </a:endParaRPr>
                    </a:p>
                    <a:p>
                      <a:pPr>
                        <a:lnSpc>
                          <a:spcPct val="115000"/>
                        </a:lnSpc>
                        <a:spcAft>
                          <a:spcPts val="0"/>
                        </a:spcAft>
                      </a:pPr>
                      <a:r>
                        <a:rPr lang="de-DE" sz="1000" dirty="0">
                          <a:effectLst/>
                        </a:rPr>
                        <a:t> </a:t>
                      </a:r>
                      <a:endParaRPr lang="it-IT" sz="1050" dirty="0">
                        <a:effectLst/>
                      </a:endParaRPr>
                    </a:p>
                    <a:p>
                      <a:pPr>
                        <a:lnSpc>
                          <a:spcPct val="115000"/>
                        </a:lnSpc>
                        <a:spcAft>
                          <a:spcPts val="0"/>
                        </a:spcAft>
                      </a:pPr>
                      <a:r>
                        <a:rPr lang="de-DE" sz="1000" dirty="0">
                          <a:effectLst/>
                        </a:rPr>
                        <a:t>02|3|18: </a:t>
                      </a:r>
                      <a:r>
                        <a:rPr lang="de-DE" sz="1000" dirty="0" err="1">
                          <a:effectLst/>
                        </a:rPr>
                        <a:t>panoramica</a:t>
                      </a:r>
                      <a:r>
                        <a:rPr lang="de-DE" sz="1000" dirty="0">
                          <a:effectLst/>
                        </a:rPr>
                        <a:t> origini-1933</a:t>
                      </a:r>
                      <a:endParaRPr lang="it-IT" sz="1050" dirty="0">
                        <a:effectLst/>
                      </a:endParaRPr>
                    </a:p>
                    <a:p>
                      <a:pPr>
                        <a:lnSpc>
                          <a:spcPct val="115000"/>
                        </a:lnSpc>
                        <a:spcAft>
                          <a:spcPts val="0"/>
                        </a:spcAft>
                      </a:pPr>
                      <a:r>
                        <a:rPr lang="de-DE" sz="1000" dirty="0">
                          <a:effectLst/>
                        </a:rPr>
                        <a:t> </a:t>
                      </a:r>
                      <a:endParaRPr lang="it-IT" sz="1050" dirty="0">
                        <a:effectLst/>
                      </a:endParaRPr>
                    </a:p>
                    <a:p>
                      <a:pPr>
                        <a:lnSpc>
                          <a:spcPct val="115000"/>
                        </a:lnSpc>
                        <a:spcAft>
                          <a:spcPts val="0"/>
                        </a:spcAft>
                      </a:pPr>
                      <a:r>
                        <a:rPr lang="de-DE" sz="1000" dirty="0">
                          <a:effectLst/>
                        </a:rPr>
                        <a:t>03|2|12: </a:t>
                      </a:r>
                      <a:r>
                        <a:rPr lang="de-DE" sz="1000" dirty="0" err="1">
                          <a:effectLst/>
                        </a:rPr>
                        <a:t>panoramica</a:t>
                      </a:r>
                      <a:r>
                        <a:rPr lang="de-DE" sz="1000" dirty="0">
                          <a:effectLst/>
                        </a:rPr>
                        <a:t> 1933-oggi</a:t>
                      </a:r>
                      <a:endParaRPr lang="it-IT" sz="1050" dirty="0">
                        <a:effectLst/>
                      </a:endParaRPr>
                    </a:p>
                    <a:p>
                      <a:pPr>
                        <a:lnSpc>
                          <a:spcPct val="115000"/>
                        </a:lnSpc>
                        <a:spcAft>
                          <a:spcPts val="0"/>
                        </a:spcAft>
                      </a:pPr>
                      <a:r>
                        <a:rPr lang="de-DE" sz="1000" dirty="0">
                          <a:effectLst/>
                        </a:rPr>
                        <a:t>03|1|06: </a:t>
                      </a:r>
                      <a:r>
                        <a:rPr lang="de-DE" sz="1000" dirty="0" err="1">
                          <a:effectLst/>
                        </a:rPr>
                        <a:t>mediazione</a:t>
                      </a:r>
                      <a:r>
                        <a:rPr lang="de-DE" sz="1000" dirty="0">
                          <a:effectLst/>
                        </a:rPr>
                        <a:t> (LT.it)</a:t>
                      </a:r>
                      <a:endParaRPr lang="it-IT" sz="1050" dirty="0">
                        <a:effectLst/>
                        <a:latin typeface="Calibri"/>
                        <a:ea typeface="Calibri"/>
                        <a:cs typeface="Times New Roman"/>
                      </a:endParaRPr>
                    </a:p>
                  </a:txBody>
                  <a:tcPr marL="33575" marR="33575" marT="0" marB="0"/>
                </a:tc>
                <a:tc>
                  <a:txBody>
                    <a:bodyPr/>
                    <a:lstStyle/>
                    <a:p>
                      <a:pPr>
                        <a:lnSpc>
                          <a:spcPct val="115000"/>
                        </a:lnSpc>
                        <a:spcAft>
                          <a:spcPts val="0"/>
                        </a:spcAft>
                      </a:pPr>
                      <a:r>
                        <a:rPr lang="de-DE" sz="1000" dirty="0">
                          <a:effectLst/>
                        </a:rPr>
                        <a:t>9 CFU – LT1</a:t>
                      </a:r>
                      <a:endParaRPr lang="it-IT" sz="1050" dirty="0">
                        <a:effectLst/>
                      </a:endParaRPr>
                    </a:p>
                    <a:p>
                      <a:pPr>
                        <a:lnSpc>
                          <a:spcPct val="115000"/>
                        </a:lnSpc>
                        <a:spcAft>
                          <a:spcPts val="0"/>
                        </a:spcAft>
                      </a:pPr>
                      <a:r>
                        <a:rPr lang="de-DE" sz="1000" dirty="0">
                          <a:effectLst/>
                        </a:rPr>
                        <a:t>[1] Werther </a:t>
                      </a:r>
                      <a:endParaRPr lang="it-IT" sz="1050" dirty="0">
                        <a:effectLst/>
                      </a:endParaRPr>
                    </a:p>
                    <a:p>
                      <a:pPr>
                        <a:lnSpc>
                          <a:spcPct val="115000"/>
                        </a:lnSpc>
                        <a:spcAft>
                          <a:spcPts val="0"/>
                        </a:spcAft>
                      </a:pPr>
                      <a:r>
                        <a:rPr lang="de-DE" sz="1000" dirty="0">
                          <a:effectLst/>
                        </a:rPr>
                        <a:t>[1] </a:t>
                      </a:r>
                      <a:r>
                        <a:rPr lang="de-DE" sz="1000" dirty="0" err="1">
                          <a:effectLst/>
                        </a:rPr>
                        <a:t>Buddenbrooks</a:t>
                      </a:r>
                      <a:r>
                        <a:rPr lang="de-DE" sz="1000" dirty="0">
                          <a:effectLst/>
                        </a:rPr>
                        <a:t/>
                      </a:r>
                      <a:br>
                        <a:rPr lang="de-DE" sz="1000" dirty="0">
                          <a:effectLst/>
                        </a:rPr>
                      </a:br>
                      <a:r>
                        <a:rPr lang="de-DE" sz="1000" dirty="0">
                          <a:effectLst/>
                        </a:rPr>
                        <a:t>[1] Verwandlung</a:t>
                      </a:r>
                      <a:endParaRPr lang="it-IT" sz="1050" dirty="0">
                        <a:effectLst/>
                      </a:endParaRPr>
                    </a:p>
                    <a:p>
                      <a:pPr>
                        <a:lnSpc>
                          <a:spcPct val="115000"/>
                        </a:lnSpc>
                        <a:spcAft>
                          <a:spcPts val="0"/>
                        </a:spcAft>
                      </a:pPr>
                      <a:r>
                        <a:rPr lang="de-DE" sz="1000" dirty="0">
                          <a:effectLst/>
                        </a:rPr>
                        <a:t>[1] Dreigroschenoper</a:t>
                      </a:r>
                      <a:endParaRPr lang="it-IT" sz="1050" dirty="0">
                        <a:effectLst/>
                      </a:endParaRPr>
                    </a:p>
                    <a:p>
                      <a:pPr>
                        <a:lnSpc>
                          <a:spcPct val="115000"/>
                        </a:lnSpc>
                        <a:spcAft>
                          <a:spcPts val="0"/>
                        </a:spcAft>
                      </a:pPr>
                      <a:r>
                        <a:rPr lang="de-DE" sz="1000" dirty="0">
                          <a:effectLst/>
                        </a:rPr>
                        <a:t>[1] Ursache</a:t>
                      </a:r>
                      <a:endParaRPr lang="it-IT" sz="1050" dirty="0">
                        <a:effectLst/>
                      </a:endParaRPr>
                    </a:p>
                    <a:p>
                      <a:pPr>
                        <a:lnSpc>
                          <a:spcPct val="115000"/>
                        </a:lnSpc>
                        <a:spcAft>
                          <a:spcPts val="0"/>
                        </a:spcAft>
                      </a:pPr>
                      <a:r>
                        <a:rPr lang="de-DE" sz="1000" dirty="0">
                          <a:effectLst/>
                        </a:rPr>
                        <a:t>[1] </a:t>
                      </a:r>
                      <a:r>
                        <a:rPr lang="de-DE" sz="1000" dirty="0" err="1">
                          <a:effectLst/>
                        </a:rPr>
                        <a:t>dispense</a:t>
                      </a:r>
                      <a:r>
                        <a:rPr lang="de-DE" sz="1000" dirty="0">
                          <a:effectLst/>
                        </a:rPr>
                        <a:t>: Anfänge</a:t>
                      </a:r>
                      <a:endParaRPr lang="it-IT" sz="1050" dirty="0">
                        <a:effectLst/>
                      </a:endParaRPr>
                    </a:p>
                    <a:p>
                      <a:pPr>
                        <a:lnSpc>
                          <a:spcPct val="115000"/>
                        </a:lnSpc>
                        <a:spcAft>
                          <a:spcPts val="0"/>
                        </a:spcAft>
                      </a:pPr>
                      <a:r>
                        <a:rPr lang="de-DE" sz="1000" dirty="0">
                          <a:effectLst/>
                        </a:rPr>
                        <a:t> </a:t>
                      </a:r>
                      <a:endParaRPr lang="it-IT" sz="1050" dirty="0">
                        <a:effectLst/>
                      </a:endParaRPr>
                    </a:p>
                    <a:p>
                      <a:pPr>
                        <a:lnSpc>
                          <a:spcPct val="115000"/>
                        </a:lnSpc>
                        <a:spcAft>
                          <a:spcPts val="0"/>
                        </a:spcAft>
                      </a:pPr>
                      <a:r>
                        <a:rPr lang="de-DE" sz="1000" dirty="0">
                          <a:effectLst/>
                        </a:rPr>
                        <a:t>[1] </a:t>
                      </a:r>
                      <a:r>
                        <a:rPr lang="de-DE" sz="1000" dirty="0" err="1">
                          <a:effectLst/>
                        </a:rPr>
                        <a:t>opera</a:t>
                      </a:r>
                      <a:r>
                        <a:rPr lang="de-DE" sz="1000" dirty="0">
                          <a:effectLst/>
                        </a:rPr>
                        <a:t> a </a:t>
                      </a:r>
                      <a:r>
                        <a:rPr lang="de-DE" sz="1000" dirty="0" err="1">
                          <a:effectLst/>
                        </a:rPr>
                        <a:t>scelta</a:t>
                      </a:r>
                      <a:endParaRPr lang="it-IT" sz="1050" dirty="0">
                        <a:effectLst/>
                      </a:endParaRPr>
                    </a:p>
                    <a:p>
                      <a:pPr>
                        <a:lnSpc>
                          <a:spcPct val="115000"/>
                        </a:lnSpc>
                        <a:spcAft>
                          <a:spcPts val="0"/>
                        </a:spcAft>
                      </a:pPr>
                      <a:r>
                        <a:rPr lang="de-DE" sz="1000" dirty="0">
                          <a:effectLst/>
                        </a:rPr>
                        <a:t>[1] </a:t>
                      </a:r>
                      <a:r>
                        <a:rPr lang="de-DE" sz="1000" dirty="0" err="1">
                          <a:effectLst/>
                        </a:rPr>
                        <a:t>opera</a:t>
                      </a:r>
                      <a:r>
                        <a:rPr lang="de-DE" sz="1000" dirty="0">
                          <a:effectLst/>
                        </a:rPr>
                        <a:t> a </a:t>
                      </a:r>
                      <a:r>
                        <a:rPr lang="de-DE" sz="1000" dirty="0" err="1">
                          <a:effectLst/>
                        </a:rPr>
                        <a:t>scelta</a:t>
                      </a:r>
                      <a:r>
                        <a:rPr lang="de-DE" sz="1000" dirty="0">
                          <a:effectLst/>
                        </a:rPr>
                        <a:t/>
                      </a:r>
                      <a:br>
                        <a:rPr lang="de-DE" sz="1000" dirty="0">
                          <a:effectLst/>
                        </a:rPr>
                      </a:br>
                      <a:r>
                        <a:rPr lang="de-DE" sz="1000" dirty="0">
                          <a:effectLst/>
                        </a:rPr>
                        <a:t>[1] </a:t>
                      </a:r>
                      <a:r>
                        <a:rPr lang="de-DE" sz="1000" dirty="0" err="1">
                          <a:effectLst/>
                        </a:rPr>
                        <a:t>saggio</a:t>
                      </a:r>
                      <a:r>
                        <a:rPr lang="de-DE" sz="1000" dirty="0">
                          <a:effectLst/>
                        </a:rPr>
                        <a:t> a </a:t>
                      </a:r>
                      <a:r>
                        <a:rPr lang="de-DE" sz="1000" dirty="0" err="1">
                          <a:effectLst/>
                        </a:rPr>
                        <a:t>scelta</a:t>
                      </a:r>
                      <a:endParaRPr lang="it-IT" sz="1050" dirty="0">
                        <a:effectLst/>
                        <a:latin typeface="Calibri"/>
                        <a:ea typeface="Calibri"/>
                        <a:cs typeface="Times New Roman"/>
                      </a:endParaRPr>
                    </a:p>
                  </a:txBody>
                  <a:tcPr marL="33575" marR="33575" marT="0" marB="0"/>
                </a:tc>
                <a:tc>
                  <a:txBody>
                    <a:bodyPr/>
                    <a:lstStyle/>
                    <a:p>
                      <a:pPr>
                        <a:lnSpc>
                          <a:spcPct val="115000"/>
                        </a:lnSpc>
                        <a:spcAft>
                          <a:spcPts val="0"/>
                        </a:spcAft>
                      </a:pPr>
                      <a:r>
                        <a:rPr lang="de-DE" sz="1000" dirty="0">
                          <a:effectLst/>
                        </a:rPr>
                        <a:t>6 CFU –  LT1A/1B</a:t>
                      </a:r>
                      <a:endParaRPr lang="it-IT" sz="1050" dirty="0">
                        <a:effectLst/>
                      </a:endParaRPr>
                    </a:p>
                    <a:p>
                      <a:pPr>
                        <a:lnSpc>
                          <a:spcPct val="115000"/>
                        </a:lnSpc>
                        <a:spcAft>
                          <a:spcPts val="0"/>
                        </a:spcAft>
                      </a:pPr>
                      <a:r>
                        <a:rPr lang="de-DE" sz="1000" dirty="0">
                          <a:effectLst/>
                        </a:rPr>
                        <a:t>[1] Werther</a:t>
                      </a:r>
                      <a:endParaRPr lang="it-IT" sz="1050" dirty="0">
                        <a:effectLst/>
                      </a:endParaRPr>
                    </a:p>
                    <a:p>
                      <a:pPr>
                        <a:lnSpc>
                          <a:spcPct val="115000"/>
                        </a:lnSpc>
                        <a:spcAft>
                          <a:spcPts val="0"/>
                        </a:spcAft>
                      </a:pPr>
                      <a:r>
                        <a:rPr lang="de-DE" sz="1000" dirty="0">
                          <a:effectLst/>
                        </a:rPr>
                        <a:t>[1] </a:t>
                      </a:r>
                      <a:r>
                        <a:rPr lang="de-DE" sz="1000" dirty="0" err="1">
                          <a:effectLst/>
                        </a:rPr>
                        <a:t>Buddenbrooks</a:t>
                      </a:r>
                      <a:r>
                        <a:rPr lang="de-DE" sz="1000" dirty="0">
                          <a:effectLst/>
                        </a:rPr>
                        <a:t/>
                      </a:r>
                      <a:br>
                        <a:rPr lang="de-DE" sz="1000" dirty="0">
                          <a:effectLst/>
                        </a:rPr>
                      </a:br>
                      <a:r>
                        <a:rPr lang="de-DE" sz="1000" dirty="0">
                          <a:effectLst/>
                        </a:rPr>
                        <a:t>[1] Verwandlung</a:t>
                      </a:r>
                      <a:endParaRPr lang="it-IT" sz="1050" dirty="0">
                        <a:effectLst/>
                      </a:endParaRPr>
                    </a:p>
                    <a:p>
                      <a:pPr>
                        <a:lnSpc>
                          <a:spcPct val="115000"/>
                        </a:lnSpc>
                        <a:spcAft>
                          <a:spcPts val="0"/>
                        </a:spcAft>
                      </a:pPr>
                      <a:r>
                        <a:rPr lang="de-DE" sz="1000" dirty="0">
                          <a:effectLst/>
                        </a:rPr>
                        <a:t>[1] Dreigroschenoper</a:t>
                      </a:r>
                      <a:endParaRPr lang="it-IT" sz="1050" dirty="0">
                        <a:effectLst/>
                      </a:endParaRPr>
                    </a:p>
                    <a:p>
                      <a:pPr>
                        <a:lnSpc>
                          <a:spcPct val="115000"/>
                        </a:lnSpc>
                        <a:spcAft>
                          <a:spcPts val="0"/>
                        </a:spcAft>
                      </a:pPr>
                      <a:r>
                        <a:rPr lang="de-DE" sz="1000" dirty="0">
                          <a:effectLst/>
                        </a:rPr>
                        <a:t>[1] Ursache</a:t>
                      </a:r>
                      <a:endParaRPr lang="it-IT" sz="1050" dirty="0">
                        <a:effectLst/>
                      </a:endParaRPr>
                    </a:p>
                    <a:p>
                      <a:pPr>
                        <a:lnSpc>
                          <a:spcPct val="115000"/>
                        </a:lnSpc>
                        <a:spcAft>
                          <a:spcPts val="0"/>
                        </a:spcAft>
                      </a:pPr>
                      <a:r>
                        <a:rPr lang="de-DE" sz="1000" dirty="0">
                          <a:effectLst/>
                        </a:rPr>
                        <a:t>[1] </a:t>
                      </a:r>
                      <a:r>
                        <a:rPr lang="de-DE" sz="1000" dirty="0" err="1">
                          <a:effectLst/>
                        </a:rPr>
                        <a:t>dispense</a:t>
                      </a:r>
                      <a:r>
                        <a:rPr lang="de-DE" sz="1000" dirty="0">
                          <a:effectLst/>
                        </a:rPr>
                        <a:t>: </a:t>
                      </a:r>
                      <a:r>
                        <a:rPr lang="de-DE" sz="1000" dirty="0" err="1" smtClean="0">
                          <a:effectLst/>
                        </a:rPr>
                        <a:t>Anfäng</a:t>
                      </a:r>
                      <a:endParaRPr lang="it-IT" sz="1050" dirty="0">
                        <a:effectLst/>
                        <a:latin typeface="Calibri"/>
                        <a:ea typeface="Calibri"/>
                        <a:cs typeface="Times New Roman"/>
                      </a:endParaRPr>
                    </a:p>
                  </a:txBody>
                  <a:tcPr marL="33575" marR="33575" marT="0" marB="0"/>
                </a:tc>
              </a:tr>
              <a:tr h="1334015">
                <a:tc>
                  <a:txBody>
                    <a:bodyPr/>
                    <a:lstStyle/>
                    <a:p>
                      <a:pPr>
                        <a:lnSpc>
                          <a:spcPct val="115000"/>
                        </a:lnSpc>
                        <a:spcAft>
                          <a:spcPts val="0"/>
                        </a:spcAft>
                      </a:pPr>
                      <a:r>
                        <a:rPr lang="de-DE" sz="1000" dirty="0">
                          <a:effectLst/>
                        </a:rPr>
                        <a:t> </a:t>
                      </a:r>
                      <a:endParaRPr lang="it-IT" sz="1050" dirty="0">
                        <a:effectLst/>
                      </a:endParaRPr>
                    </a:p>
                    <a:p>
                      <a:pPr>
                        <a:lnSpc>
                          <a:spcPct val="115000"/>
                        </a:lnSpc>
                        <a:spcAft>
                          <a:spcPts val="0"/>
                        </a:spcAft>
                      </a:pPr>
                      <a:r>
                        <a:rPr lang="de-DE" sz="1000" dirty="0">
                          <a:effectLst/>
                        </a:rPr>
                        <a:t>2</a:t>
                      </a:r>
                      <a:endParaRPr lang="it-IT" sz="1050" dirty="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b="1" dirty="0" err="1">
                          <a:effectLst/>
                        </a:rPr>
                        <a:t>Storia</a:t>
                      </a:r>
                      <a:r>
                        <a:rPr lang="de-DE" sz="1000" b="1" dirty="0">
                          <a:effectLst/>
                        </a:rPr>
                        <a:t> </a:t>
                      </a:r>
                      <a:r>
                        <a:rPr lang="de-DE" sz="1000" b="1" dirty="0" err="1">
                          <a:effectLst/>
                        </a:rPr>
                        <a:t>letteraria</a:t>
                      </a:r>
                      <a:endParaRPr lang="it-IT" sz="1050" b="1" dirty="0">
                        <a:effectLst/>
                      </a:endParaRPr>
                    </a:p>
                    <a:p>
                      <a:pPr algn="ctr">
                        <a:lnSpc>
                          <a:spcPct val="115000"/>
                        </a:lnSpc>
                        <a:spcAft>
                          <a:spcPts val="0"/>
                        </a:spcAft>
                      </a:pPr>
                      <a:r>
                        <a:rPr lang="de-DE" sz="1000" dirty="0">
                          <a:effectLst/>
                        </a:rPr>
                        <a:t> </a:t>
                      </a:r>
                      <a:endParaRPr lang="it-IT" sz="1050" dirty="0">
                        <a:effectLst/>
                      </a:endParaRPr>
                    </a:p>
                    <a:p>
                      <a:pPr>
                        <a:lnSpc>
                          <a:spcPct val="115000"/>
                        </a:lnSpc>
                        <a:spcAft>
                          <a:spcPts val="0"/>
                        </a:spcAft>
                      </a:pPr>
                      <a:r>
                        <a:rPr lang="de-DE" sz="1000" dirty="0">
                          <a:effectLst/>
                        </a:rPr>
                        <a:t>1. </a:t>
                      </a:r>
                      <a:r>
                        <a:rPr lang="de-DE" sz="1000" dirty="0" err="1">
                          <a:effectLst/>
                        </a:rPr>
                        <a:t>Ampliare</a:t>
                      </a:r>
                      <a:r>
                        <a:rPr lang="de-DE" sz="1000" dirty="0">
                          <a:effectLst/>
                        </a:rPr>
                        <a:t> </a:t>
                      </a:r>
                      <a:r>
                        <a:rPr lang="de-DE" sz="1000" dirty="0" err="1">
                          <a:effectLst/>
                        </a:rPr>
                        <a:t>il</a:t>
                      </a:r>
                      <a:r>
                        <a:rPr lang="de-DE" sz="1000" dirty="0">
                          <a:effectLst/>
                        </a:rPr>
                        <a:t> </a:t>
                      </a:r>
                      <a:r>
                        <a:rPr lang="de-DE" sz="1000" dirty="0" err="1">
                          <a:effectLst/>
                        </a:rPr>
                        <a:t>repertorio</a:t>
                      </a:r>
                      <a:r>
                        <a:rPr lang="de-DE" sz="1000" dirty="0">
                          <a:effectLst/>
                        </a:rPr>
                        <a:t> </a:t>
                      </a:r>
                      <a:r>
                        <a:rPr lang="de-DE" sz="1000" dirty="0" err="1">
                          <a:effectLst/>
                        </a:rPr>
                        <a:t>con</a:t>
                      </a:r>
                      <a:r>
                        <a:rPr lang="de-DE" sz="1000" dirty="0">
                          <a:effectLst/>
                        </a:rPr>
                        <a:t> </a:t>
                      </a:r>
                      <a:r>
                        <a:rPr lang="de-DE" sz="1000" dirty="0" err="1">
                          <a:effectLst/>
                        </a:rPr>
                        <a:t>almeno</a:t>
                      </a:r>
                      <a:r>
                        <a:rPr lang="de-DE" sz="1000" dirty="0">
                          <a:effectLst/>
                        </a:rPr>
                        <a:t> altre 5 </a:t>
                      </a:r>
                      <a:r>
                        <a:rPr lang="de-DE" sz="1000" dirty="0" err="1">
                          <a:effectLst/>
                        </a:rPr>
                        <a:t>opere</a:t>
                      </a:r>
                      <a:r>
                        <a:rPr lang="de-DE" sz="1000" dirty="0">
                          <a:effectLst/>
                        </a:rPr>
                        <a:t> (</a:t>
                      </a:r>
                      <a:r>
                        <a:rPr lang="de-DE" sz="1000" dirty="0" err="1">
                          <a:effectLst/>
                        </a:rPr>
                        <a:t>scelte</a:t>
                      </a:r>
                      <a:r>
                        <a:rPr lang="de-DE" sz="1000" dirty="0">
                          <a:effectLst/>
                        </a:rPr>
                        <a:t> per la </a:t>
                      </a:r>
                      <a:r>
                        <a:rPr lang="de-DE" sz="1000" dirty="0" err="1">
                          <a:effectLst/>
                        </a:rPr>
                        <a:t>loro</a:t>
                      </a:r>
                      <a:r>
                        <a:rPr lang="de-DE" sz="1000" dirty="0">
                          <a:effectLst/>
                        </a:rPr>
                        <a:t> </a:t>
                      </a:r>
                      <a:r>
                        <a:rPr lang="de-DE" sz="1000" dirty="0" err="1">
                          <a:effectLst/>
                        </a:rPr>
                        <a:t>modernità</a:t>
                      </a:r>
                      <a:r>
                        <a:rPr lang="de-DE" sz="1000" dirty="0">
                          <a:effectLst/>
                        </a:rPr>
                        <a:t>, </a:t>
                      </a:r>
                      <a:r>
                        <a:rPr lang="de-DE" sz="1000" dirty="0" err="1">
                          <a:effectLst/>
                        </a:rPr>
                        <a:t>ma</a:t>
                      </a:r>
                      <a:r>
                        <a:rPr lang="de-DE" sz="1000" dirty="0">
                          <a:effectLst/>
                        </a:rPr>
                        <a:t> </a:t>
                      </a:r>
                      <a:r>
                        <a:rPr lang="de-DE" sz="1000" dirty="0" err="1">
                          <a:effectLst/>
                        </a:rPr>
                        <a:t>anche</a:t>
                      </a:r>
                      <a:r>
                        <a:rPr lang="de-DE" sz="1000" dirty="0">
                          <a:effectLst/>
                        </a:rPr>
                        <a:t> </a:t>
                      </a:r>
                      <a:r>
                        <a:rPr lang="de-DE" sz="1000" dirty="0" err="1">
                          <a:effectLst/>
                        </a:rPr>
                        <a:t>meno</a:t>
                      </a:r>
                      <a:r>
                        <a:rPr lang="de-DE" sz="1000" dirty="0">
                          <a:effectLst/>
                        </a:rPr>
                        <a:t> </a:t>
                      </a:r>
                      <a:r>
                        <a:rPr lang="de-DE" sz="1000" dirty="0" err="1">
                          <a:effectLst/>
                        </a:rPr>
                        <a:t>accessibili</a:t>
                      </a:r>
                      <a:r>
                        <a:rPr lang="de-DE" sz="1000" dirty="0">
                          <a:effectLst/>
                        </a:rPr>
                        <a:t> di quelle del I anno)</a:t>
                      </a:r>
                      <a:br>
                        <a:rPr lang="de-DE" sz="1000" dirty="0">
                          <a:effectLst/>
                        </a:rPr>
                      </a:br>
                      <a:r>
                        <a:rPr lang="de-DE" sz="1000" dirty="0">
                          <a:effectLst/>
                        </a:rPr>
                        <a:t>2. </a:t>
                      </a:r>
                      <a:r>
                        <a:rPr lang="de-DE" sz="1000" dirty="0" err="1">
                          <a:effectLst/>
                        </a:rPr>
                        <a:t>Introdurre</a:t>
                      </a:r>
                      <a:r>
                        <a:rPr lang="de-DE" sz="1000" dirty="0">
                          <a:effectLst/>
                        </a:rPr>
                        <a:t> alla </a:t>
                      </a:r>
                      <a:r>
                        <a:rPr lang="de-DE" sz="1000" dirty="0" err="1">
                          <a:effectLst/>
                        </a:rPr>
                        <a:t>storia</a:t>
                      </a:r>
                      <a:r>
                        <a:rPr lang="de-DE" sz="1000" dirty="0">
                          <a:effectLst/>
                        </a:rPr>
                        <a:t> </a:t>
                      </a:r>
                      <a:r>
                        <a:rPr lang="de-DE" sz="1000" dirty="0" err="1">
                          <a:effectLst/>
                        </a:rPr>
                        <a:t>letteraria</a:t>
                      </a:r>
                      <a:r>
                        <a:rPr lang="de-DE" sz="1000" dirty="0">
                          <a:effectLst/>
                        </a:rPr>
                        <a:t> </a:t>
                      </a:r>
                      <a:r>
                        <a:rPr lang="de-DE" sz="1000" dirty="0" err="1">
                          <a:effectLst/>
                        </a:rPr>
                        <a:t>confrontando</a:t>
                      </a:r>
                      <a:r>
                        <a:rPr lang="de-DE" sz="1000" dirty="0">
                          <a:effectLst/>
                        </a:rPr>
                        <a:t> più </a:t>
                      </a:r>
                      <a:r>
                        <a:rPr lang="de-DE" sz="1000" dirty="0" err="1">
                          <a:effectLst/>
                        </a:rPr>
                        <a:t>manuali</a:t>
                      </a:r>
                      <a:r>
                        <a:rPr lang="de-DE" sz="1000" dirty="0">
                          <a:effectLst/>
                        </a:rPr>
                        <a:t> </a:t>
                      </a:r>
                      <a:br>
                        <a:rPr lang="de-DE" sz="1000" dirty="0">
                          <a:effectLst/>
                        </a:rPr>
                      </a:br>
                      <a:r>
                        <a:rPr lang="de-DE" sz="1000" dirty="0">
                          <a:effectLst/>
                        </a:rPr>
                        <a:t>3. </a:t>
                      </a:r>
                      <a:r>
                        <a:rPr lang="de-DE" sz="1000" dirty="0" err="1">
                          <a:effectLst/>
                        </a:rPr>
                        <a:t>Estendere</a:t>
                      </a:r>
                      <a:r>
                        <a:rPr lang="de-DE" sz="1000" dirty="0">
                          <a:effectLst/>
                        </a:rPr>
                        <a:t> la </a:t>
                      </a:r>
                      <a:r>
                        <a:rPr lang="de-DE" sz="1000" dirty="0" err="1">
                          <a:effectLst/>
                        </a:rPr>
                        <a:t>lettura</a:t>
                      </a:r>
                      <a:r>
                        <a:rPr lang="de-DE" sz="1000" dirty="0">
                          <a:effectLst/>
                        </a:rPr>
                        <a:t> del </a:t>
                      </a:r>
                      <a:r>
                        <a:rPr lang="de-DE" sz="1000" dirty="0" err="1">
                          <a:effectLst/>
                        </a:rPr>
                        <a:t>testo</a:t>
                      </a:r>
                      <a:r>
                        <a:rPr lang="de-DE" sz="1000" dirty="0">
                          <a:effectLst/>
                        </a:rPr>
                        <a:t> </a:t>
                      </a:r>
                      <a:r>
                        <a:rPr lang="de-DE" sz="1000" dirty="0" err="1">
                          <a:effectLst/>
                        </a:rPr>
                        <a:t>letterario</a:t>
                      </a:r>
                      <a:r>
                        <a:rPr lang="de-DE" sz="1000" dirty="0">
                          <a:effectLst/>
                        </a:rPr>
                        <a:t>: </a:t>
                      </a:r>
                      <a:r>
                        <a:rPr lang="de-DE" sz="1000" dirty="0" err="1">
                          <a:effectLst/>
                        </a:rPr>
                        <a:t>il</a:t>
                      </a:r>
                      <a:r>
                        <a:rPr lang="de-DE" sz="1000" dirty="0">
                          <a:effectLst/>
                        </a:rPr>
                        <a:t> </a:t>
                      </a:r>
                      <a:r>
                        <a:rPr lang="de-DE" sz="1000" dirty="0" err="1">
                          <a:effectLst/>
                        </a:rPr>
                        <a:t>teatro</a:t>
                      </a:r>
                      <a:r>
                        <a:rPr lang="de-DE" sz="1000" dirty="0">
                          <a:effectLst/>
                        </a:rPr>
                        <a:t>, la </a:t>
                      </a:r>
                      <a:r>
                        <a:rPr lang="de-DE" sz="1000" dirty="0" err="1">
                          <a:effectLst/>
                        </a:rPr>
                        <a:t>poesia</a:t>
                      </a:r>
                      <a:r>
                        <a:rPr lang="de-DE" sz="1000" dirty="0">
                          <a:effectLst/>
                        </a:rPr>
                        <a:t> </a:t>
                      </a:r>
                      <a:br>
                        <a:rPr lang="de-DE" sz="1000" dirty="0">
                          <a:effectLst/>
                        </a:rPr>
                      </a:br>
                      <a:r>
                        <a:rPr lang="de-DE" sz="1000" dirty="0">
                          <a:effectLst/>
                        </a:rPr>
                        <a:t>4. </a:t>
                      </a:r>
                      <a:r>
                        <a:rPr lang="de-DE" sz="1000" dirty="0" err="1">
                          <a:effectLst/>
                        </a:rPr>
                        <a:t>Presentare</a:t>
                      </a:r>
                      <a:r>
                        <a:rPr lang="de-DE" sz="1000" dirty="0">
                          <a:effectLst/>
                        </a:rPr>
                        <a:t> </a:t>
                      </a:r>
                      <a:r>
                        <a:rPr lang="de-DE" sz="1000" dirty="0" err="1">
                          <a:effectLst/>
                        </a:rPr>
                        <a:t>un’opera</a:t>
                      </a:r>
                      <a:r>
                        <a:rPr lang="de-DE" sz="1000" dirty="0">
                          <a:effectLst/>
                        </a:rPr>
                        <a:t> di Goethe: </a:t>
                      </a:r>
                      <a:r>
                        <a:rPr lang="de-DE" sz="1000" dirty="0" err="1">
                          <a:effectLst/>
                        </a:rPr>
                        <a:t>Urfaust</a:t>
                      </a:r>
                      <a:endParaRPr lang="it-IT" sz="1050" dirty="0">
                        <a:effectLst/>
                      </a:endParaRPr>
                    </a:p>
                    <a:p>
                      <a:pPr>
                        <a:lnSpc>
                          <a:spcPct val="115000"/>
                        </a:lnSpc>
                        <a:spcAft>
                          <a:spcPts val="0"/>
                        </a:spcAft>
                      </a:pPr>
                      <a:r>
                        <a:rPr lang="de-DE" sz="1000" dirty="0">
                          <a:effectLst/>
                        </a:rPr>
                        <a:t>5. </a:t>
                      </a:r>
                      <a:r>
                        <a:rPr lang="de-DE" sz="1000" dirty="0" err="1">
                          <a:effectLst/>
                        </a:rPr>
                        <a:t>Iniziare</a:t>
                      </a:r>
                      <a:r>
                        <a:rPr lang="de-DE" sz="1000" dirty="0">
                          <a:effectLst/>
                        </a:rPr>
                        <a:t> alla </a:t>
                      </a:r>
                      <a:r>
                        <a:rPr lang="de-DE" sz="1000" dirty="0" err="1">
                          <a:effectLst/>
                        </a:rPr>
                        <a:t>critica</a:t>
                      </a:r>
                      <a:r>
                        <a:rPr lang="de-DE" sz="1000" dirty="0">
                          <a:effectLst/>
                        </a:rPr>
                        <a:t> </a:t>
                      </a:r>
                      <a:r>
                        <a:rPr lang="de-DE" sz="1000" dirty="0" err="1">
                          <a:effectLst/>
                        </a:rPr>
                        <a:t>letteraria</a:t>
                      </a:r>
                      <a:r>
                        <a:rPr lang="de-DE" sz="1000" dirty="0">
                          <a:effectLst/>
                        </a:rPr>
                        <a:t> </a:t>
                      </a:r>
                      <a:r>
                        <a:rPr lang="de-DE" sz="1000" dirty="0" err="1">
                          <a:effectLst/>
                        </a:rPr>
                        <a:t>con</a:t>
                      </a:r>
                      <a:r>
                        <a:rPr lang="de-DE" sz="1000" dirty="0">
                          <a:effectLst/>
                        </a:rPr>
                        <a:t> </a:t>
                      </a:r>
                      <a:r>
                        <a:rPr lang="de-DE" sz="1000" dirty="0" err="1">
                          <a:effectLst/>
                        </a:rPr>
                        <a:t>un</a:t>
                      </a:r>
                      <a:r>
                        <a:rPr lang="de-DE" sz="1000" dirty="0">
                          <a:effectLst/>
                        </a:rPr>
                        <a:t> </a:t>
                      </a:r>
                      <a:r>
                        <a:rPr lang="de-DE" sz="1000" dirty="0" err="1">
                          <a:effectLst/>
                        </a:rPr>
                        <a:t>saggio</a:t>
                      </a:r>
                      <a:r>
                        <a:rPr lang="de-DE" sz="1000" dirty="0">
                          <a:effectLst/>
                        </a:rPr>
                        <a:t> a </a:t>
                      </a:r>
                      <a:r>
                        <a:rPr lang="de-DE" sz="1000" dirty="0" err="1">
                          <a:effectLst/>
                        </a:rPr>
                        <a:t>scelta</a:t>
                      </a:r>
                      <a:r>
                        <a:rPr lang="de-DE" sz="1000" dirty="0">
                          <a:effectLst/>
                        </a:rPr>
                        <a:t> (solo L11)</a:t>
                      </a:r>
                      <a:endParaRPr lang="it-IT" sz="1050" dirty="0">
                        <a:effectLst/>
                      </a:endParaRPr>
                    </a:p>
                    <a:p>
                      <a:pPr algn="ctr">
                        <a:lnSpc>
                          <a:spcPct val="115000"/>
                        </a:lnSpc>
                        <a:spcAft>
                          <a:spcPts val="0"/>
                        </a:spcAft>
                      </a:pPr>
                      <a:r>
                        <a:rPr lang="de-DE" sz="1000" dirty="0">
                          <a:effectLst/>
                        </a:rPr>
                        <a:t> </a:t>
                      </a:r>
                      <a:endParaRPr lang="it-IT" sz="1050" dirty="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54 ore per L11 </a:t>
                      </a:r>
                      <a:br>
                        <a:rPr lang="de-DE" sz="1000">
                          <a:effectLst/>
                        </a:rPr>
                      </a:br>
                      <a:r>
                        <a:rPr lang="de-DE" sz="1000">
                          <a:effectLst/>
                        </a:rPr>
                        <a:t>48 ore per L12</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01|2|12: lettura del testo teatrale</a:t>
                      </a:r>
                      <a:endParaRPr lang="it-IT" sz="1050">
                        <a:effectLst/>
                      </a:endParaRPr>
                    </a:p>
                    <a:p>
                      <a:pPr>
                        <a:lnSpc>
                          <a:spcPct val="115000"/>
                        </a:lnSpc>
                        <a:spcAft>
                          <a:spcPts val="0"/>
                        </a:spcAft>
                      </a:pPr>
                      <a:r>
                        <a:rPr lang="de-DE" sz="1000">
                          <a:effectLst/>
                        </a:rPr>
                        <a:t>01|1|06: lettura del testo poetico</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02|3|18: storia letteraria</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03|3|18: altra lettura, con critica</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9 CFU – LT2</a:t>
                      </a:r>
                      <a:endParaRPr lang="it-IT" sz="1050">
                        <a:effectLst/>
                      </a:endParaRPr>
                    </a:p>
                    <a:p>
                      <a:pPr>
                        <a:lnSpc>
                          <a:spcPct val="115000"/>
                        </a:lnSpc>
                        <a:spcAft>
                          <a:spcPts val="0"/>
                        </a:spcAft>
                      </a:pPr>
                      <a:r>
                        <a:rPr lang="de-DE" sz="1000">
                          <a:effectLst/>
                        </a:rPr>
                        <a:t>[1] Urfaust</a:t>
                      </a:r>
                      <a:endParaRPr lang="it-IT" sz="1050">
                        <a:effectLst/>
                      </a:endParaRPr>
                    </a:p>
                    <a:p>
                      <a:pPr>
                        <a:lnSpc>
                          <a:spcPct val="115000"/>
                        </a:lnSpc>
                        <a:spcAft>
                          <a:spcPts val="0"/>
                        </a:spcAft>
                      </a:pPr>
                      <a:r>
                        <a:rPr lang="de-DE" sz="1000">
                          <a:effectLst/>
                        </a:rPr>
                        <a:t>[1] Woyzeck</a:t>
                      </a:r>
                      <a:endParaRPr lang="it-IT" sz="1050">
                        <a:effectLst/>
                      </a:endParaRPr>
                    </a:p>
                    <a:p>
                      <a:pPr>
                        <a:lnSpc>
                          <a:spcPct val="115000"/>
                        </a:lnSpc>
                        <a:spcAft>
                          <a:spcPts val="0"/>
                        </a:spcAft>
                      </a:pPr>
                      <a:r>
                        <a:rPr lang="de-DE" sz="1000">
                          <a:effectLst/>
                        </a:rPr>
                        <a:t>[1] Manifest</a:t>
                      </a:r>
                      <a:endParaRPr lang="it-IT" sz="1050">
                        <a:effectLst/>
                      </a:endParaRPr>
                    </a:p>
                    <a:p>
                      <a:pPr>
                        <a:lnSpc>
                          <a:spcPct val="115000"/>
                        </a:lnSpc>
                        <a:spcAft>
                          <a:spcPts val="0"/>
                        </a:spcAft>
                      </a:pPr>
                      <a:r>
                        <a:rPr lang="de-DE" sz="1000">
                          <a:effectLst/>
                        </a:rPr>
                        <a:t>[1] Zarathustra</a:t>
                      </a:r>
                      <a:endParaRPr lang="it-IT" sz="1050">
                        <a:effectLst/>
                      </a:endParaRPr>
                    </a:p>
                    <a:p>
                      <a:pPr>
                        <a:lnSpc>
                          <a:spcPct val="115000"/>
                        </a:lnSpc>
                        <a:spcAft>
                          <a:spcPts val="0"/>
                        </a:spcAft>
                      </a:pPr>
                      <a:r>
                        <a:rPr lang="de-DE" sz="1000">
                          <a:effectLst/>
                        </a:rPr>
                        <a:t>[0,5] Hamletmaschine</a:t>
                      </a:r>
                      <a:endParaRPr lang="it-IT" sz="1050">
                        <a:effectLst/>
                      </a:endParaRPr>
                    </a:p>
                    <a:p>
                      <a:pPr>
                        <a:lnSpc>
                          <a:spcPct val="115000"/>
                        </a:lnSpc>
                        <a:spcAft>
                          <a:spcPts val="0"/>
                        </a:spcAft>
                      </a:pPr>
                      <a:r>
                        <a:rPr lang="de-DE" sz="1000">
                          <a:effectLst/>
                        </a:rPr>
                        <a:t>[0,5] dispense: Gedichte</a:t>
                      </a:r>
                      <a:endParaRPr lang="it-IT" sz="1050">
                        <a:effectLst/>
                      </a:endParaRPr>
                    </a:p>
                    <a:p>
                      <a:pPr>
                        <a:lnSpc>
                          <a:spcPct val="115000"/>
                        </a:lnSpc>
                        <a:spcAft>
                          <a:spcPts val="0"/>
                        </a:spcAft>
                      </a:pPr>
                      <a:r>
                        <a:rPr lang="de-DE" sz="1000">
                          <a:effectLst/>
                        </a:rPr>
                        <a:t>[1] manuale a scelta</a:t>
                      </a:r>
                      <a:endParaRPr lang="it-IT" sz="1050">
                        <a:effectLst/>
                      </a:endParaRPr>
                    </a:p>
                    <a:p>
                      <a:pPr>
                        <a:lnSpc>
                          <a:spcPct val="115000"/>
                        </a:lnSpc>
                        <a:spcAft>
                          <a:spcPts val="0"/>
                        </a:spcAft>
                      </a:pPr>
                      <a:r>
                        <a:rPr lang="de-DE" sz="1000">
                          <a:effectLst/>
                        </a:rPr>
                        <a:t>[1] opera a scelta</a:t>
                      </a:r>
                      <a:endParaRPr lang="it-IT" sz="1050">
                        <a:effectLst/>
                      </a:endParaRPr>
                    </a:p>
                    <a:p>
                      <a:pPr>
                        <a:lnSpc>
                          <a:spcPct val="115000"/>
                        </a:lnSpc>
                        <a:spcAft>
                          <a:spcPts val="0"/>
                        </a:spcAft>
                      </a:pPr>
                      <a:r>
                        <a:rPr lang="de-DE" sz="1000">
                          <a:effectLst/>
                        </a:rPr>
                        <a:t>[1] saggio a scelta</a:t>
                      </a:r>
                      <a:br>
                        <a:rPr lang="de-DE" sz="1000">
                          <a:effectLst/>
                        </a:rPr>
                      </a:br>
                      <a:r>
                        <a:rPr lang="de-DE" sz="1000">
                          <a:effectLst/>
                        </a:rPr>
                        <a:t>[1] saggio a scelta</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dirty="0">
                          <a:effectLst/>
                        </a:rPr>
                        <a:t>8 CFU – LT2</a:t>
                      </a:r>
                      <a:endParaRPr lang="it-IT" sz="1050" dirty="0">
                        <a:effectLst/>
                      </a:endParaRPr>
                    </a:p>
                    <a:p>
                      <a:pPr>
                        <a:lnSpc>
                          <a:spcPct val="115000"/>
                        </a:lnSpc>
                        <a:spcAft>
                          <a:spcPts val="0"/>
                        </a:spcAft>
                      </a:pPr>
                      <a:r>
                        <a:rPr lang="de-DE" sz="1000" dirty="0">
                          <a:effectLst/>
                        </a:rPr>
                        <a:t>[1] </a:t>
                      </a:r>
                      <a:r>
                        <a:rPr lang="de-DE" sz="1000" dirty="0" err="1">
                          <a:effectLst/>
                        </a:rPr>
                        <a:t>Urfaust</a:t>
                      </a:r>
                      <a:endParaRPr lang="it-IT" sz="1050" dirty="0">
                        <a:effectLst/>
                      </a:endParaRPr>
                    </a:p>
                    <a:p>
                      <a:pPr>
                        <a:lnSpc>
                          <a:spcPct val="115000"/>
                        </a:lnSpc>
                        <a:spcAft>
                          <a:spcPts val="0"/>
                        </a:spcAft>
                      </a:pPr>
                      <a:r>
                        <a:rPr lang="de-DE" sz="1000" dirty="0">
                          <a:effectLst/>
                        </a:rPr>
                        <a:t>[1] Woyzeck</a:t>
                      </a:r>
                      <a:endParaRPr lang="it-IT" sz="1050" dirty="0">
                        <a:effectLst/>
                      </a:endParaRPr>
                    </a:p>
                    <a:p>
                      <a:pPr>
                        <a:lnSpc>
                          <a:spcPct val="115000"/>
                        </a:lnSpc>
                        <a:spcAft>
                          <a:spcPts val="0"/>
                        </a:spcAft>
                      </a:pPr>
                      <a:r>
                        <a:rPr lang="de-DE" sz="1000" dirty="0">
                          <a:effectLst/>
                        </a:rPr>
                        <a:t>[1] Manifest</a:t>
                      </a:r>
                      <a:endParaRPr lang="it-IT" sz="1050" dirty="0">
                        <a:effectLst/>
                      </a:endParaRPr>
                    </a:p>
                    <a:p>
                      <a:pPr>
                        <a:lnSpc>
                          <a:spcPct val="115000"/>
                        </a:lnSpc>
                        <a:spcAft>
                          <a:spcPts val="0"/>
                        </a:spcAft>
                      </a:pPr>
                      <a:r>
                        <a:rPr lang="de-DE" sz="1000" dirty="0">
                          <a:effectLst/>
                        </a:rPr>
                        <a:t>[1] Zarathustra</a:t>
                      </a:r>
                      <a:endParaRPr lang="it-IT" sz="1050" dirty="0">
                        <a:effectLst/>
                      </a:endParaRPr>
                    </a:p>
                    <a:p>
                      <a:pPr>
                        <a:lnSpc>
                          <a:spcPct val="115000"/>
                        </a:lnSpc>
                        <a:spcAft>
                          <a:spcPts val="0"/>
                        </a:spcAft>
                      </a:pPr>
                      <a:r>
                        <a:rPr lang="de-DE" sz="1000" dirty="0">
                          <a:effectLst/>
                        </a:rPr>
                        <a:t>[0,5] </a:t>
                      </a:r>
                      <a:r>
                        <a:rPr lang="de-DE" sz="1000" dirty="0" err="1">
                          <a:effectLst/>
                        </a:rPr>
                        <a:t>Hamletmaschine</a:t>
                      </a:r>
                      <a:endParaRPr lang="it-IT" sz="1050" dirty="0">
                        <a:effectLst/>
                      </a:endParaRPr>
                    </a:p>
                    <a:p>
                      <a:pPr>
                        <a:lnSpc>
                          <a:spcPct val="115000"/>
                        </a:lnSpc>
                        <a:spcAft>
                          <a:spcPts val="0"/>
                        </a:spcAft>
                      </a:pPr>
                      <a:r>
                        <a:rPr lang="de-DE" sz="1000" dirty="0">
                          <a:effectLst/>
                        </a:rPr>
                        <a:t>[0,5] </a:t>
                      </a:r>
                      <a:r>
                        <a:rPr lang="de-DE" sz="1000" dirty="0" err="1">
                          <a:effectLst/>
                        </a:rPr>
                        <a:t>dispense</a:t>
                      </a:r>
                      <a:r>
                        <a:rPr lang="de-DE" sz="1000" dirty="0">
                          <a:effectLst/>
                        </a:rPr>
                        <a:t>: Gedichte</a:t>
                      </a:r>
                      <a:endParaRPr lang="it-IT" sz="1050" dirty="0">
                        <a:effectLst/>
                      </a:endParaRPr>
                    </a:p>
                    <a:p>
                      <a:pPr>
                        <a:lnSpc>
                          <a:spcPct val="115000"/>
                        </a:lnSpc>
                        <a:spcAft>
                          <a:spcPts val="0"/>
                        </a:spcAft>
                      </a:pPr>
                      <a:r>
                        <a:rPr lang="de-DE" sz="1000" dirty="0">
                          <a:effectLst/>
                        </a:rPr>
                        <a:t>[1] </a:t>
                      </a:r>
                      <a:r>
                        <a:rPr lang="de-DE" sz="1000" dirty="0" err="1">
                          <a:effectLst/>
                        </a:rPr>
                        <a:t>manuale</a:t>
                      </a:r>
                      <a:r>
                        <a:rPr lang="de-DE" sz="1000" dirty="0">
                          <a:effectLst/>
                        </a:rPr>
                        <a:t> a </a:t>
                      </a:r>
                      <a:r>
                        <a:rPr lang="de-DE" sz="1000" dirty="0" err="1">
                          <a:effectLst/>
                        </a:rPr>
                        <a:t>scelta</a:t>
                      </a:r>
                      <a:endParaRPr lang="it-IT" sz="1050" dirty="0">
                        <a:effectLst/>
                      </a:endParaRPr>
                    </a:p>
                    <a:p>
                      <a:pPr>
                        <a:lnSpc>
                          <a:spcPct val="115000"/>
                        </a:lnSpc>
                        <a:spcAft>
                          <a:spcPts val="0"/>
                        </a:spcAft>
                      </a:pPr>
                      <a:r>
                        <a:rPr lang="de-DE" sz="1000" dirty="0">
                          <a:effectLst/>
                        </a:rPr>
                        <a:t>[1] </a:t>
                      </a:r>
                      <a:r>
                        <a:rPr lang="de-DE" sz="1000" dirty="0" err="1">
                          <a:effectLst/>
                        </a:rPr>
                        <a:t>opera</a:t>
                      </a:r>
                      <a:r>
                        <a:rPr lang="de-DE" sz="1000" dirty="0">
                          <a:effectLst/>
                        </a:rPr>
                        <a:t> a </a:t>
                      </a:r>
                      <a:r>
                        <a:rPr lang="de-DE" sz="1000" dirty="0" err="1">
                          <a:effectLst/>
                        </a:rPr>
                        <a:t>scelta</a:t>
                      </a:r>
                      <a:endParaRPr lang="it-IT" sz="1050" dirty="0">
                        <a:effectLst/>
                      </a:endParaRPr>
                    </a:p>
                    <a:p>
                      <a:pPr>
                        <a:lnSpc>
                          <a:spcPct val="115000"/>
                        </a:lnSpc>
                        <a:spcAft>
                          <a:spcPts val="0"/>
                        </a:spcAft>
                      </a:pPr>
                      <a:r>
                        <a:rPr lang="de-DE" sz="1000" dirty="0">
                          <a:effectLst/>
                        </a:rPr>
                        <a:t>[1] </a:t>
                      </a:r>
                      <a:r>
                        <a:rPr lang="de-DE" sz="1000" dirty="0" err="1">
                          <a:effectLst/>
                        </a:rPr>
                        <a:t>saggio</a:t>
                      </a:r>
                      <a:r>
                        <a:rPr lang="de-DE" sz="1000" dirty="0">
                          <a:effectLst/>
                        </a:rPr>
                        <a:t> a </a:t>
                      </a:r>
                      <a:r>
                        <a:rPr lang="de-DE" sz="1000" dirty="0" err="1">
                          <a:effectLst/>
                        </a:rPr>
                        <a:t>scelta</a:t>
                      </a:r>
                      <a:r>
                        <a:rPr lang="de-DE" sz="1000" dirty="0">
                          <a:effectLst/>
                        </a:rPr>
                        <a:t/>
                      </a:r>
                      <a:br>
                        <a:rPr lang="de-DE" sz="1000" dirty="0">
                          <a:effectLst/>
                        </a:rPr>
                      </a:br>
                      <a:endParaRPr lang="it-IT" sz="1050" dirty="0">
                        <a:effectLst/>
                        <a:latin typeface="Calibri"/>
                        <a:ea typeface="Calibri"/>
                        <a:cs typeface="Times New Roman"/>
                      </a:endParaRPr>
                    </a:p>
                  </a:txBody>
                  <a:tcPr marL="33575" marR="33575" marT="0" marB="0"/>
                </a:tc>
              </a:tr>
              <a:tr h="1066031">
                <a:tc>
                  <a:txBody>
                    <a:bodyPr/>
                    <a:lstStyle/>
                    <a:p>
                      <a:pPr>
                        <a:lnSpc>
                          <a:spcPct val="115000"/>
                        </a:lnSpc>
                        <a:spcAft>
                          <a:spcPts val="0"/>
                        </a:spcAft>
                      </a:pPr>
                      <a:r>
                        <a:rPr lang="de-DE" sz="1000" dirty="0">
                          <a:effectLst/>
                        </a:rPr>
                        <a:t> </a:t>
                      </a:r>
                      <a:endParaRPr lang="it-IT" sz="1050" dirty="0">
                        <a:effectLst/>
                      </a:endParaRPr>
                    </a:p>
                    <a:p>
                      <a:pPr>
                        <a:lnSpc>
                          <a:spcPct val="115000"/>
                        </a:lnSpc>
                        <a:spcAft>
                          <a:spcPts val="0"/>
                        </a:spcAft>
                      </a:pPr>
                      <a:r>
                        <a:rPr lang="de-DE" sz="1000" dirty="0">
                          <a:effectLst/>
                        </a:rPr>
                        <a:t>3</a:t>
                      </a:r>
                      <a:endParaRPr lang="it-IT" sz="1050" dirty="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b="1" dirty="0" err="1">
                          <a:effectLst/>
                        </a:rPr>
                        <a:t>Critica</a:t>
                      </a:r>
                      <a:r>
                        <a:rPr lang="de-DE" sz="1000" b="1" dirty="0">
                          <a:effectLst/>
                        </a:rPr>
                        <a:t> </a:t>
                      </a:r>
                      <a:r>
                        <a:rPr lang="de-DE" sz="1000" b="1" dirty="0" err="1">
                          <a:effectLst/>
                        </a:rPr>
                        <a:t>letteraria</a:t>
                      </a:r>
                      <a:endParaRPr lang="it-IT" sz="1050" b="1" dirty="0">
                        <a:effectLst/>
                      </a:endParaRPr>
                    </a:p>
                    <a:p>
                      <a:pPr algn="ctr">
                        <a:lnSpc>
                          <a:spcPct val="115000"/>
                        </a:lnSpc>
                        <a:spcAft>
                          <a:spcPts val="0"/>
                        </a:spcAft>
                      </a:pPr>
                      <a:r>
                        <a:rPr lang="de-DE" sz="1000" dirty="0">
                          <a:effectLst/>
                        </a:rPr>
                        <a:t> </a:t>
                      </a:r>
                      <a:endParaRPr lang="it-IT" sz="1050" dirty="0">
                        <a:effectLst/>
                      </a:endParaRPr>
                    </a:p>
                    <a:p>
                      <a:pPr>
                        <a:lnSpc>
                          <a:spcPct val="115000"/>
                        </a:lnSpc>
                        <a:spcAft>
                          <a:spcPts val="0"/>
                        </a:spcAft>
                      </a:pPr>
                      <a:r>
                        <a:rPr lang="de-DE" sz="1000" dirty="0">
                          <a:effectLst/>
                        </a:rPr>
                        <a:t>1. </a:t>
                      </a:r>
                      <a:r>
                        <a:rPr lang="de-DE" sz="1000" dirty="0" err="1">
                          <a:effectLst/>
                        </a:rPr>
                        <a:t>Ampliare</a:t>
                      </a:r>
                      <a:r>
                        <a:rPr lang="de-DE" sz="1000" dirty="0">
                          <a:effectLst/>
                        </a:rPr>
                        <a:t> </a:t>
                      </a:r>
                      <a:r>
                        <a:rPr lang="de-DE" sz="1000" dirty="0" err="1">
                          <a:effectLst/>
                        </a:rPr>
                        <a:t>il</a:t>
                      </a:r>
                      <a:r>
                        <a:rPr lang="de-DE" sz="1000" dirty="0">
                          <a:effectLst/>
                        </a:rPr>
                        <a:t> </a:t>
                      </a:r>
                      <a:r>
                        <a:rPr lang="de-DE" sz="1000" dirty="0" err="1">
                          <a:effectLst/>
                        </a:rPr>
                        <a:t>repertorio</a:t>
                      </a:r>
                      <a:r>
                        <a:rPr lang="de-DE" sz="1000" dirty="0">
                          <a:effectLst/>
                        </a:rPr>
                        <a:t> </a:t>
                      </a:r>
                      <a:r>
                        <a:rPr lang="de-DE" sz="1000" dirty="0" err="1">
                          <a:effectLst/>
                        </a:rPr>
                        <a:t>con</a:t>
                      </a:r>
                      <a:r>
                        <a:rPr lang="de-DE" sz="1000" dirty="0">
                          <a:effectLst/>
                        </a:rPr>
                        <a:t> altre </a:t>
                      </a:r>
                      <a:r>
                        <a:rPr lang="de-DE" sz="1000" dirty="0" err="1">
                          <a:effectLst/>
                        </a:rPr>
                        <a:t>opere</a:t>
                      </a:r>
                      <a:r>
                        <a:rPr lang="de-DE" sz="1000" dirty="0">
                          <a:effectLst/>
                        </a:rPr>
                        <a:t/>
                      </a:r>
                      <a:br>
                        <a:rPr lang="de-DE" sz="1000" dirty="0">
                          <a:effectLst/>
                        </a:rPr>
                      </a:br>
                      <a:r>
                        <a:rPr lang="de-DE" sz="1000" dirty="0">
                          <a:effectLst/>
                        </a:rPr>
                        <a:t>2. </a:t>
                      </a:r>
                      <a:r>
                        <a:rPr lang="de-DE" sz="1000" dirty="0" err="1">
                          <a:effectLst/>
                        </a:rPr>
                        <a:t>Introdurre</a:t>
                      </a:r>
                      <a:r>
                        <a:rPr lang="de-DE" sz="1000" dirty="0">
                          <a:effectLst/>
                        </a:rPr>
                        <a:t> alla </a:t>
                      </a:r>
                      <a:r>
                        <a:rPr lang="de-DE" sz="1000" dirty="0" err="1">
                          <a:effectLst/>
                        </a:rPr>
                        <a:t>critica</a:t>
                      </a:r>
                      <a:r>
                        <a:rPr lang="de-DE" sz="1000" dirty="0">
                          <a:effectLst/>
                        </a:rPr>
                        <a:t> </a:t>
                      </a:r>
                      <a:r>
                        <a:rPr lang="de-DE" sz="1000" dirty="0" err="1">
                          <a:effectLst/>
                        </a:rPr>
                        <a:t>letteraria</a:t>
                      </a:r>
                      <a:r>
                        <a:rPr lang="de-DE" sz="1000" dirty="0">
                          <a:effectLst/>
                        </a:rPr>
                        <a:t> </a:t>
                      </a:r>
                      <a:r>
                        <a:rPr lang="de-DE" sz="1000" dirty="0" err="1">
                          <a:effectLst/>
                        </a:rPr>
                        <a:t>confrontando</a:t>
                      </a:r>
                      <a:r>
                        <a:rPr lang="de-DE" sz="1000" dirty="0">
                          <a:effectLst/>
                        </a:rPr>
                        <a:t> più </a:t>
                      </a:r>
                      <a:r>
                        <a:rPr lang="de-DE" sz="1000" dirty="0" err="1">
                          <a:effectLst/>
                        </a:rPr>
                        <a:t>interpretazioni</a:t>
                      </a:r>
                      <a:r>
                        <a:rPr lang="de-DE" sz="1000" dirty="0">
                          <a:effectLst/>
                        </a:rPr>
                        <a:t> di </a:t>
                      </a:r>
                      <a:r>
                        <a:rPr lang="de-DE" sz="1000" dirty="0" err="1">
                          <a:effectLst/>
                        </a:rPr>
                        <a:t>una</a:t>
                      </a:r>
                      <a:r>
                        <a:rPr lang="de-DE" sz="1000" dirty="0">
                          <a:effectLst/>
                        </a:rPr>
                        <a:t> </a:t>
                      </a:r>
                      <a:r>
                        <a:rPr lang="de-DE" sz="1000" dirty="0" err="1">
                          <a:effectLst/>
                        </a:rPr>
                        <a:t>stessa</a:t>
                      </a:r>
                      <a:r>
                        <a:rPr lang="de-DE" sz="1000" dirty="0">
                          <a:effectLst/>
                        </a:rPr>
                        <a:t> </a:t>
                      </a:r>
                      <a:r>
                        <a:rPr lang="de-DE" sz="1000" dirty="0" err="1">
                          <a:effectLst/>
                        </a:rPr>
                        <a:t>opera</a:t>
                      </a:r>
                      <a:r>
                        <a:rPr lang="de-DE" sz="1000" dirty="0">
                          <a:effectLst/>
                        </a:rPr>
                        <a:t/>
                      </a:r>
                      <a:br>
                        <a:rPr lang="de-DE" sz="1000" dirty="0">
                          <a:effectLst/>
                        </a:rPr>
                      </a:br>
                      <a:r>
                        <a:rPr lang="de-DE" sz="1000" dirty="0">
                          <a:effectLst/>
                        </a:rPr>
                        <a:t>3. </a:t>
                      </a:r>
                      <a:r>
                        <a:rPr lang="de-DE" sz="1000" dirty="0" err="1">
                          <a:effectLst/>
                        </a:rPr>
                        <a:t>Presentare</a:t>
                      </a:r>
                      <a:r>
                        <a:rPr lang="de-DE" sz="1000" dirty="0">
                          <a:effectLst/>
                        </a:rPr>
                        <a:t> </a:t>
                      </a:r>
                      <a:r>
                        <a:rPr lang="de-DE" sz="1000" dirty="0" err="1">
                          <a:effectLst/>
                        </a:rPr>
                        <a:t>un’opera</a:t>
                      </a:r>
                      <a:r>
                        <a:rPr lang="de-DE" sz="1000" dirty="0">
                          <a:effectLst/>
                        </a:rPr>
                        <a:t> di Goethe: Meister</a:t>
                      </a:r>
                      <a:br>
                        <a:rPr lang="de-DE" sz="1000" dirty="0">
                          <a:effectLst/>
                        </a:rPr>
                      </a:br>
                      <a:r>
                        <a:rPr lang="de-DE" sz="1000" dirty="0">
                          <a:effectLst/>
                        </a:rPr>
                        <a:t>4. </a:t>
                      </a:r>
                      <a:r>
                        <a:rPr lang="de-DE" sz="1000" dirty="0" err="1">
                          <a:effectLst/>
                        </a:rPr>
                        <a:t>Passare</a:t>
                      </a:r>
                      <a:r>
                        <a:rPr lang="de-DE" sz="1000" dirty="0">
                          <a:effectLst/>
                        </a:rPr>
                        <a:t> </a:t>
                      </a:r>
                      <a:r>
                        <a:rPr lang="de-DE" sz="1000" dirty="0" err="1">
                          <a:effectLst/>
                        </a:rPr>
                        <a:t>dalla</a:t>
                      </a:r>
                      <a:r>
                        <a:rPr lang="de-DE" sz="1000" dirty="0">
                          <a:effectLst/>
                        </a:rPr>
                        <a:t> </a:t>
                      </a:r>
                      <a:r>
                        <a:rPr lang="de-DE" sz="1000" dirty="0" err="1">
                          <a:effectLst/>
                        </a:rPr>
                        <a:t>lezione</a:t>
                      </a:r>
                      <a:r>
                        <a:rPr lang="de-DE" sz="1000" dirty="0">
                          <a:effectLst/>
                        </a:rPr>
                        <a:t> frontale alla </a:t>
                      </a:r>
                      <a:r>
                        <a:rPr lang="de-DE" sz="1000" dirty="0" err="1">
                          <a:effectLst/>
                        </a:rPr>
                        <a:t>modalità</a:t>
                      </a:r>
                      <a:r>
                        <a:rPr lang="de-DE" sz="1000" dirty="0">
                          <a:effectLst/>
                        </a:rPr>
                        <a:t> </a:t>
                      </a:r>
                      <a:r>
                        <a:rPr lang="de-DE" sz="1000" dirty="0" err="1">
                          <a:effectLst/>
                        </a:rPr>
                        <a:t>seminariale</a:t>
                      </a:r>
                      <a:r>
                        <a:rPr lang="de-DE" sz="1000" dirty="0">
                          <a:effectLst/>
                        </a:rPr>
                        <a:t> (</a:t>
                      </a:r>
                      <a:r>
                        <a:rPr lang="de-DE" sz="1000" dirty="0" err="1">
                          <a:effectLst/>
                        </a:rPr>
                        <a:t>ciascuno</a:t>
                      </a:r>
                      <a:r>
                        <a:rPr lang="de-DE" sz="1000" dirty="0">
                          <a:effectLst/>
                        </a:rPr>
                        <a:t> </a:t>
                      </a:r>
                      <a:r>
                        <a:rPr lang="de-DE" sz="1000" dirty="0" err="1">
                          <a:effectLst/>
                        </a:rPr>
                        <a:t>presenta</a:t>
                      </a:r>
                      <a:r>
                        <a:rPr lang="de-DE" sz="1000" dirty="0">
                          <a:effectLst/>
                        </a:rPr>
                        <a:t> </a:t>
                      </a:r>
                      <a:r>
                        <a:rPr lang="de-DE" sz="1000" dirty="0" err="1">
                          <a:effectLst/>
                        </a:rPr>
                        <a:t>un</a:t>
                      </a:r>
                      <a:r>
                        <a:rPr lang="de-DE" sz="1000" dirty="0">
                          <a:effectLst/>
                        </a:rPr>
                        <a:t> </a:t>
                      </a:r>
                      <a:r>
                        <a:rPr lang="de-DE" sz="1000" dirty="0" err="1">
                          <a:effectLst/>
                        </a:rPr>
                        <a:t>testo</a:t>
                      </a:r>
                      <a:r>
                        <a:rPr lang="de-DE" sz="1000" dirty="0">
                          <a:effectLst/>
                        </a:rPr>
                        <a:t> </a:t>
                      </a:r>
                      <a:r>
                        <a:rPr lang="de-DE" sz="1000" dirty="0" err="1">
                          <a:effectLst/>
                        </a:rPr>
                        <a:t>critico</a:t>
                      </a:r>
                      <a:r>
                        <a:rPr lang="de-DE" sz="1000" dirty="0">
                          <a:effectLst/>
                        </a:rPr>
                        <a:t> e </a:t>
                      </a:r>
                      <a:r>
                        <a:rPr lang="de-DE" sz="1000" dirty="0" err="1">
                          <a:effectLst/>
                        </a:rPr>
                        <a:t>un’opera</a:t>
                      </a:r>
                      <a:r>
                        <a:rPr lang="de-DE" sz="1000" dirty="0">
                          <a:effectLst/>
                        </a:rPr>
                        <a:t>)</a:t>
                      </a:r>
                      <a:endParaRPr lang="it-IT" sz="1050" dirty="0">
                        <a:effectLst/>
                      </a:endParaRPr>
                    </a:p>
                    <a:p>
                      <a:pPr>
                        <a:lnSpc>
                          <a:spcPct val="115000"/>
                        </a:lnSpc>
                        <a:spcAft>
                          <a:spcPts val="0"/>
                        </a:spcAft>
                      </a:pPr>
                      <a:r>
                        <a:rPr lang="de-DE" sz="1000" dirty="0">
                          <a:effectLst/>
                        </a:rPr>
                        <a:t> </a:t>
                      </a:r>
                      <a:endParaRPr lang="it-IT" sz="1050" dirty="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36 ore</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01|3|18: lettura del testo </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02|3|18: critica e confronti</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6 CFU – LT3</a:t>
                      </a:r>
                      <a:endParaRPr lang="it-IT" sz="1050">
                        <a:effectLst/>
                      </a:endParaRPr>
                    </a:p>
                    <a:p>
                      <a:pPr>
                        <a:lnSpc>
                          <a:spcPct val="115000"/>
                        </a:lnSpc>
                        <a:spcAft>
                          <a:spcPts val="0"/>
                        </a:spcAft>
                      </a:pPr>
                      <a:r>
                        <a:rPr lang="de-DE" sz="1000">
                          <a:effectLst/>
                        </a:rPr>
                        <a:t>[1] Wilhelm Meister</a:t>
                      </a:r>
                      <a:br>
                        <a:rPr lang="de-DE" sz="1000">
                          <a:effectLst/>
                        </a:rPr>
                      </a:br>
                      <a:r>
                        <a:rPr lang="de-DE" sz="1000">
                          <a:effectLst/>
                        </a:rPr>
                        <a:t>[1] Meister Floh</a:t>
                      </a:r>
                      <a:endParaRPr lang="it-IT" sz="1050">
                        <a:effectLst/>
                      </a:endParaRPr>
                    </a:p>
                    <a:p>
                      <a:pPr>
                        <a:lnSpc>
                          <a:spcPct val="115000"/>
                        </a:lnSpc>
                        <a:spcAft>
                          <a:spcPts val="0"/>
                        </a:spcAft>
                      </a:pPr>
                      <a:r>
                        <a:rPr lang="de-DE" sz="1000">
                          <a:effectLst/>
                        </a:rPr>
                        <a:t>[1] Zauberberg</a:t>
                      </a:r>
                      <a:endParaRPr lang="it-IT" sz="1050">
                        <a:effectLst/>
                      </a:endParaRPr>
                    </a:p>
                    <a:p>
                      <a:pPr>
                        <a:lnSpc>
                          <a:spcPct val="115000"/>
                        </a:lnSpc>
                        <a:spcAft>
                          <a:spcPts val="0"/>
                        </a:spcAft>
                      </a:pPr>
                      <a:r>
                        <a:rPr lang="de-DE" sz="1000">
                          <a:effectLst/>
                        </a:rPr>
                        <a:t>[1] Nachdenken</a:t>
                      </a:r>
                      <a:endParaRPr lang="it-IT" sz="1050">
                        <a:effectLst/>
                      </a:endParaRPr>
                    </a:p>
                    <a:p>
                      <a:pPr>
                        <a:lnSpc>
                          <a:spcPct val="115000"/>
                        </a:lnSpc>
                        <a:spcAft>
                          <a:spcPts val="0"/>
                        </a:spcAft>
                      </a:pPr>
                      <a:r>
                        <a:rPr lang="de-DE" sz="1000">
                          <a:effectLst/>
                        </a:rPr>
                        <a:t>[1] opera a scelta</a:t>
                      </a:r>
                      <a:endParaRPr lang="it-IT" sz="1050">
                        <a:effectLst/>
                      </a:endParaRPr>
                    </a:p>
                    <a:p>
                      <a:pPr>
                        <a:lnSpc>
                          <a:spcPct val="115000"/>
                        </a:lnSpc>
                        <a:spcAft>
                          <a:spcPts val="0"/>
                        </a:spcAft>
                      </a:pPr>
                      <a:r>
                        <a:rPr lang="de-DE" sz="1000">
                          <a:effectLst/>
                        </a:rPr>
                        <a:t>[1] antologia critica</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r>
              <a:tr h="87466">
                <a:tc>
                  <a:txBody>
                    <a:bodyPr/>
                    <a:lstStyle/>
                    <a:p>
                      <a:pPr>
                        <a:lnSpc>
                          <a:spcPct val="115000"/>
                        </a:lnSpc>
                        <a:spcAft>
                          <a:spcPts val="0"/>
                        </a:spcAft>
                      </a:pPr>
                      <a:r>
                        <a:rPr lang="de-DE" sz="400">
                          <a:effectLst/>
                        </a:rPr>
                        <a:t> </a:t>
                      </a:r>
                      <a:endParaRPr lang="it-IT" sz="50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a:effectLst/>
                        </a:rPr>
                        <a:t>LM37</a:t>
                      </a:r>
                      <a:endParaRPr lang="it-IT" sz="105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a:effectLst/>
                        </a:rPr>
                        <a:t>LM38</a:t>
                      </a:r>
                      <a:endParaRPr lang="it-IT" sz="1050">
                        <a:effectLst/>
                        <a:latin typeface="Calibri"/>
                        <a:ea typeface="Calibri"/>
                        <a:cs typeface="Times New Roman"/>
                      </a:endParaRPr>
                    </a:p>
                  </a:txBody>
                  <a:tcPr marL="33575" marR="33575" marT="0" marB="0"/>
                </a:tc>
              </a:tr>
              <a:tr h="1244687">
                <a:tc>
                  <a:txBody>
                    <a:bodyPr/>
                    <a:lstStyle/>
                    <a:p>
                      <a:pPr>
                        <a:lnSpc>
                          <a:spcPct val="115000"/>
                        </a:lnSpc>
                        <a:spcAft>
                          <a:spcPts val="0"/>
                        </a:spcAft>
                      </a:pPr>
                      <a:r>
                        <a:rPr lang="de-DE" sz="400">
                          <a:effectLst/>
                        </a:rPr>
                        <a:t> </a:t>
                      </a:r>
                      <a:endParaRPr lang="it-IT" sz="500">
                        <a:effectLst/>
                      </a:endParaRPr>
                    </a:p>
                    <a:p>
                      <a:pPr>
                        <a:lnSpc>
                          <a:spcPct val="115000"/>
                        </a:lnSpc>
                        <a:spcAft>
                          <a:spcPts val="0"/>
                        </a:spcAft>
                      </a:pPr>
                      <a:r>
                        <a:rPr lang="de-DE" sz="400">
                          <a:effectLst/>
                        </a:rPr>
                        <a:t>4</a:t>
                      </a:r>
                      <a:endParaRPr lang="it-IT" sz="50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a:effectLst/>
                        </a:rPr>
                        <a:t>Traduzione (laboratorio)</a:t>
                      </a:r>
                      <a:endParaRPr lang="it-IT" sz="1050">
                        <a:effectLst/>
                      </a:endParaRPr>
                    </a:p>
                    <a:p>
                      <a:pPr algn="ct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1. Ampliare il repertorio con altre opere, ma ora nello spirito del corso monografico</a:t>
                      </a:r>
                      <a:br>
                        <a:rPr lang="de-DE" sz="1000">
                          <a:effectLst/>
                        </a:rPr>
                      </a:br>
                      <a:r>
                        <a:rPr lang="de-DE" sz="1000">
                          <a:effectLst/>
                        </a:rPr>
                        <a:t>2. Introdurre alla traduzione letteraria confrontando più traduzioni di una stessa opera</a:t>
                      </a:r>
                      <a:br>
                        <a:rPr lang="de-DE" sz="1000">
                          <a:effectLst/>
                        </a:rPr>
                      </a:br>
                      <a:r>
                        <a:rPr lang="de-DE" sz="1000">
                          <a:effectLst/>
                        </a:rPr>
                        <a:t>3. Presentare un’opera di Goethe: Wahl-verwandtschaften</a:t>
                      </a:r>
                      <a:br>
                        <a:rPr lang="de-DE" sz="1000">
                          <a:effectLst/>
                        </a:rPr>
                      </a:br>
                      <a:r>
                        <a:rPr lang="de-DE" sz="1000">
                          <a:effectLst/>
                        </a:rPr>
                        <a:t>4. Sviluppare la modalità seminariale (ciascuno presenta una traduzione, un traduttore e un testo critico)</a:t>
                      </a:r>
                      <a:endParaRPr lang="it-IT" sz="1050">
                        <a:effectLst/>
                      </a:endParaRPr>
                    </a:p>
                    <a:p>
                      <a:pPr algn="ct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42 ore per LM37 – LT1</a:t>
                      </a:r>
                      <a:br>
                        <a:rPr lang="de-DE" sz="1000">
                          <a:effectLst/>
                        </a:rPr>
                      </a:br>
                      <a:r>
                        <a:rPr lang="de-DE" sz="1000">
                          <a:effectLst/>
                        </a:rPr>
                        <a:t>48 ore per LM37 crediti liberi</a:t>
                      </a:r>
                      <a:br>
                        <a:rPr lang="de-DE" sz="1000">
                          <a:effectLst/>
                        </a:rPr>
                      </a:br>
                      <a:r>
                        <a:rPr lang="de-DE" sz="1000">
                          <a:effectLst/>
                        </a:rPr>
                        <a:t>48 ore per LM38</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01|3|18: traduzione del testo </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02|3|18: critica e confronti</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02|1|06: ancora critica e confronti</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7 CFU – LT1</a:t>
                      </a:r>
                      <a:endParaRPr lang="it-IT" sz="1050">
                        <a:effectLst/>
                      </a:endParaRPr>
                    </a:p>
                    <a:p>
                      <a:pPr>
                        <a:lnSpc>
                          <a:spcPct val="115000"/>
                        </a:lnSpc>
                        <a:spcAft>
                          <a:spcPts val="0"/>
                        </a:spcAft>
                      </a:pPr>
                      <a:r>
                        <a:rPr lang="de-DE" sz="1000">
                          <a:effectLst/>
                        </a:rPr>
                        <a:t>[1] Wahlverwandtschaften</a:t>
                      </a:r>
                      <a:endParaRPr lang="it-IT" sz="1050">
                        <a:effectLst/>
                      </a:endParaRPr>
                    </a:p>
                    <a:p>
                      <a:pPr>
                        <a:lnSpc>
                          <a:spcPct val="115000"/>
                        </a:lnSpc>
                        <a:spcAft>
                          <a:spcPts val="0"/>
                        </a:spcAft>
                      </a:pPr>
                      <a:r>
                        <a:rPr lang="de-DE" sz="1000">
                          <a:effectLst/>
                        </a:rPr>
                        <a:t>[1] opera di A.</a:t>
                      </a:r>
                      <a:br>
                        <a:rPr lang="de-DE" sz="1000">
                          <a:effectLst/>
                        </a:rPr>
                      </a:br>
                      <a:r>
                        <a:rPr lang="de-DE" sz="1000">
                          <a:effectLst/>
                        </a:rPr>
                        <a:t>[1] sua traduzione</a:t>
                      </a:r>
                      <a:endParaRPr lang="it-IT" sz="1050">
                        <a:effectLst/>
                      </a:endParaRPr>
                    </a:p>
                    <a:p>
                      <a:pPr>
                        <a:lnSpc>
                          <a:spcPct val="115000"/>
                        </a:lnSpc>
                        <a:spcAft>
                          <a:spcPts val="0"/>
                        </a:spcAft>
                      </a:pPr>
                      <a:r>
                        <a:rPr lang="de-DE" sz="1000">
                          <a:effectLst/>
                        </a:rPr>
                        <a:t>[1] testo critico</a:t>
                      </a:r>
                      <a:endParaRPr lang="it-IT" sz="1050">
                        <a:effectLst/>
                      </a:endParaRPr>
                    </a:p>
                    <a:p>
                      <a:pPr>
                        <a:lnSpc>
                          <a:spcPct val="115000"/>
                        </a:lnSpc>
                        <a:spcAft>
                          <a:spcPts val="0"/>
                        </a:spcAft>
                      </a:pPr>
                      <a:r>
                        <a:rPr lang="de-DE" sz="1000">
                          <a:effectLst/>
                        </a:rPr>
                        <a:t>[1] testo traduttol.</a:t>
                      </a:r>
                      <a:endParaRPr lang="it-IT" sz="1050">
                        <a:effectLst/>
                      </a:endParaRPr>
                    </a:p>
                    <a:p>
                      <a:pPr>
                        <a:lnSpc>
                          <a:spcPct val="115000"/>
                        </a:lnSpc>
                        <a:spcAft>
                          <a:spcPts val="0"/>
                        </a:spcAft>
                      </a:pPr>
                      <a:r>
                        <a:rPr lang="de-DE" sz="1000">
                          <a:effectLst/>
                        </a:rPr>
                        <a:t>[n] altre opere di A.</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8 CFU liberi</a:t>
                      </a:r>
                      <a:br>
                        <a:rPr lang="de-DE" sz="1000">
                          <a:effectLst/>
                        </a:rPr>
                      </a:br>
                      <a:r>
                        <a:rPr lang="de-DE" sz="1000">
                          <a:effectLst/>
                        </a:rPr>
                        <a:t>si consiglia di frequentare il III anno di L11</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8 CFU – LT </a:t>
                      </a:r>
                      <a:br>
                        <a:rPr lang="de-DE" sz="1000">
                          <a:effectLst/>
                        </a:rPr>
                      </a:br>
                      <a:r>
                        <a:rPr lang="de-DE" sz="1000">
                          <a:effectLst/>
                        </a:rPr>
                        <a:t>[1] Wahlverwandtschaften</a:t>
                      </a:r>
                      <a:endParaRPr lang="it-IT" sz="1050">
                        <a:effectLst/>
                      </a:endParaRPr>
                    </a:p>
                    <a:p>
                      <a:pPr>
                        <a:lnSpc>
                          <a:spcPct val="115000"/>
                        </a:lnSpc>
                        <a:spcAft>
                          <a:spcPts val="0"/>
                        </a:spcAft>
                      </a:pPr>
                      <a:r>
                        <a:rPr lang="de-DE" sz="1000">
                          <a:effectLst/>
                        </a:rPr>
                        <a:t>[1] opera di A.</a:t>
                      </a:r>
                      <a:br>
                        <a:rPr lang="de-DE" sz="1000">
                          <a:effectLst/>
                        </a:rPr>
                      </a:br>
                      <a:r>
                        <a:rPr lang="de-DE" sz="1000">
                          <a:effectLst/>
                        </a:rPr>
                        <a:t>[1] sua traduzione</a:t>
                      </a:r>
                      <a:endParaRPr lang="it-IT" sz="1050">
                        <a:effectLst/>
                      </a:endParaRPr>
                    </a:p>
                    <a:p>
                      <a:pPr>
                        <a:lnSpc>
                          <a:spcPct val="115000"/>
                        </a:lnSpc>
                        <a:spcAft>
                          <a:spcPts val="0"/>
                        </a:spcAft>
                      </a:pPr>
                      <a:r>
                        <a:rPr lang="de-DE" sz="1000">
                          <a:effectLst/>
                        </a:rPr>
                        <a:t>[1] testo critico</a:t>
                      </a:r>
                      <a:endParaRPr lang="it-IT" sz="1050">
                        <a:effectLst/>
                      </a:endParaRPr>
                    </a:p>
                    <a:p>
                      <a:pPr>
                        <a:lnSpc>
                          <a:spcPct val="115000"/>
                        </a:lnSpc>
                        <a:spcAft>
                          <a:spcPts val="0"/>
                        </a:spcAft>
                      </a:pPr>
                      <a:r>
                        <a:rPr lang="de-DE" sz="1000">
                          <a:effectLst/>
                        </a:rPr>
                        <a:t>[1] testo traduttol.</a:t>
                      </a:r>
                      <a:endParaRPr lang="it-IT" sz="1050">
                        <a:effectLst/>
                      </a:endParaRPr>
                    </a:p>
                    <a:p>
                      <a:pPr>
                        <a:lnSpc>
                          <a:spcPct val="115000"/>
                        </a:lnSpc>
                        <a:spcAft>
                          <a:spcPts val="0"/>
                        </a:spcAft>
                      </a:pPr>
                      <a:r>
                        <a:rPr lang="de-DE" sz="1000">
                          <a:effectLst/>
                        </a:rPr>
                        <a:t>[n] altre opere di A.</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r>
              <a:tr h="1066031">
                <a:tc>
                  <a:txBody>
                    <a:bodyPr/>
                    <a:lstStyle/>
                    <a:p>
                      <a:pPr>
                        <a:lnSpc>
                          <a:spcPct val="115000"/>
                        </a:lnSpc>
                        <a:spcAft>
                          <a:spcPts val="0"/>
                        </a:spcAft>
                      </a:pPr>
                      <a:r>
                        <a:rPr lang="de-DE" sz="400">
                          <a:effectLst/>
                        </a:rPr>
                        <a:t> </a:t>
                      </a:r>
                      <a:endParaRPr lang="it-IT" sz="500">
                        <a:effectLst/>
                      </a:endParaRPr>
                    </a:p>
                    <a:p>
                      <a:pPr>
                        <a:lnSpc>
                          <a:spcPct val="115000"/>
                        </a:lnSpc>
                        <a:spcAft>
                          <a:spcPts val="0"/>
                        </a:spcAft>
                      </a:pPr>
                      <a:r>
                        <a:rPr lang="de-DE" sz="400">
                          <a:effectLst/>
                        </a:rPr>
                        <a:t>5</a:t>
                      </a:r>
                      <a:endParaRPr lang="it-IT" sz="50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a:effectLst/>
                        </a:rPr>
                        <a:t>Ricerca (LT.it)</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1. Ampliare il repertorio con altre opere, ma ora nello spirito del corso monografico</a:t>
                      </a:r>
                      <a:br>
                        <a:rPr lang="de-DE" sz="1000">
                          <a:effectLst/>
                        </a:rPr>
                      </a:br>
                      <a:r>
                        <a:rPr lang="de-DE" sz="1000">
                          <a:effectLst/>
                        </a:rPr>
                        <a:t>2. Introdurre alla ricerca letteraria, presentando una ricerca in corso </a:t>
                      </a:r>
                      <a:br>
                        <a:rPr lang="de-DE" sz="1000">
                          <a:effectLst/>
                        </a:rPr>
                      </a:br>
                      <a:r>
                        <a:rPr lang="de-DE" sz="1000">
                          <a:effectLst/>
                        </a:rPr>
                        <a:t>3. Presentare un’opera di Goethe: Faust</a:t>
                      </a:r>
                      <a:br>
                        <a:rPr lang="de-DE" sz="1000">
                          <a:effectLst/>
                        </a:rPr>
                      </a:br>
                      <a:r>
                        <a:rPr lang="de-DE" sz="1000">
                          <a:effectLst/>
                        </a:rPr>
                        <a:t>4. Sviluppare la modalità seminariale (ciascuno presenta una traduzione, un traduttore e un testo critico)</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36 ore</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01|3|18: domande di ricerca </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02|3|18: critica e confronti</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6 CFU – LT2</a:t>
                      </a:r>
                      <a:endParaRPr lang="it-IT" sz="1050">
                        <a:effectLst/>
                      </a:endParaRPr>
                    </a:p>
                    <a:p>
                      <a:pPr>
                        <a:lnSpc>
                          <a:spcPct val="115000"/>
                        </a:lnSpc>
                        <a:spcAft>
                          <a:spcPts val="0"/>
                        </a:spcAft>
                      </a:pPr>
                      <a:r>
                        <a:rPr lang="de-DE" sz="1000">
                          <a:effectLst/>
                        </a:rPr>
                        <a:t>[2] Faust</a:t>
                      </a:r>
                      <a:endParaRPr lang="it-IT" sz="1050">
                        <a:effectLst/>
                      </a:endParaRPr>
                    </a:p>
                    <a:p>
                      <a:pPr>
                        <a:lnSpc>
                          <a:spcPct val="115000"/>
                        </a:lnSpc>
                        <a:spcAft>
                          <a:spcPts val="0"/>
                        </a:spcAft>
                      </a:pPr>
                      <a:r>
                        <a:rPr lang="de-DE" sz="1000">
                          <a:effectLst/>
                        </a:rPr>
                        <a:t>[4] opere e saggi</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r>
              <a:tr h="887375">
                <a:tc>
                  <a:txBody>
                    <a:bodyPr/>
                    <a:lstStyle/>
                    <a:p>
                      <a:pPr>
                        <a:lnSpc>
                          <a:spcPct val="115000"/>
                        </a:lnSpc>
                        <a:spcAft>
                          <a:spcPts val="0"/>
                        </a:spcAft>
                      </a:pPr>
                      <a:r>
                        <a:rPr lang="de-DE" sz="400">
                          <a:effectLst/>
                        </a:rPr>
                        <a:t> </a:t>
                      </a:r>
                      <a:endParaRPr lang="it-IT" sz="500">
                        <a:effectLst/>
                      </a:endParaRPr>
                    </a:p>
                    <a:p>
                      <a:pPr>
                        <a:lnSpc>
                          <a:spcPct val="115000"/>
                        </a:lnSpc>
                        <a:spcAft>
                          <a:spcPts val="0"/>
                        </a:spcAft>
                      </a:pPr>
                      <a:r>
                        <a:rPr lang="de-DE" sz="400">
                          <a:effectLst/>
                        </a:rPr>
                        <a:t>+</a:t>
                      </a:r>
                      <a:endParaRPr lang="it-IT" sz="50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a:effectLst/>
                        </a:rPr>
                        <a:t>Cultura e istituzioni </a:t>
                      </a:r>
                      <a:br>
                        <a:rPr lang="de-DE" sz="1000">
                          <a:effectLst/>
                        </a:rPr>
                      </a:br>
                      <a:r>
                        <a:rPr lang="de-DE" sz="1000">
                          <a:effectLst/>
                        </a:rPr>
                        <a:t>dei paesi di lingua tedesca</a:t>
                      </a:r>
                      <a:endParaRPr lang="it-IT" sz="1050">
                        <a:effectLst/>
                      </a:endParaRPr>
                    </a:p>
                    <a:p>
                      <a:pPr algn="ct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1. Fornire nozioni generali di storia, geografia, politica e cultura dei paesi di lingua tedesca </a:t>
                      </a:r>
                      <a:endParaRPr lang="it-IT" sz="1050">
                        <a:effectLst/>
                      </a:endParaRPr>
                    </a:p>
                    <a:p>
                      <a:pPr>
                        <a:lnSpc>
                          <a:spcPct val="115000"/>
                        </a:lnSpc>
                        <a:spcAft>
                          <a:spcPts val="0"/>
                        </a:spcAft>
                      </a:pPr>
                      <a:r>
                        <a:rPr lang="de-DE" sz="1000">
                          <a:effectLst/>
                        </a:rPr>
                        <a:t>2. Presentarne le principali istituzioni: aziende, istituti di ricerca, giornali, televisioni, fiere, ecc.</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36 ore</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01|3|18: cultura </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02|3|18: istituzioni</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dirty="0">
                          <a:effectLst/>
                        </a:rPr>
                        <a:t>6 CFU – C&amp;I </a:t>
                      </a:r>
                      <a:endParaRPr lang="it-IT" sz="1050" dirty="0">
                        <a:effectLst/>
                      </a:endParaRPr>
                    </a:p>
                    <a:p>
                      <a:pPr>
                        <a:lnSpc>
                          <a:spcPct val="115000"/>
                        </a:lnSpc>
                        <a:spcAft>
                          <a:spcPts val="0"/>
                        </a:spcAft>
                      </a:pPr>
                      <a:r>
                        <a:rPr lang="de-DE" sz="1000" dirty="0">
                          <a:effectLst/>
                        </a:rPr>
                        <a:t>[1] </a:t>
                      </a:r>
                      <a:r>
                        <a:rPr lang="de-DE" sz="1000" dirty="0" err="1">
                          <a:effectLst/>
                        </a:rPr>
                        <a:t>manuale</a:t>
                      </a:r>
                      <a:r>
                        <a:rPr lang="de-DE" sz="1000" dirty="0">
                          <a:effectLst/>
                        </a:rPr>
                        <a:t> (</a:t>
                      </a:r>
                      <a:r>
                        <a:rPr lang="de-DE" sz="1000" dirty="0" err="1">
                          <a:effectLst/>
                        </a:rPr>
                        <a:t>Destro</a:t>
                      </a:r>
                      <a:r>
                        <a:rPr lang="de-DE" sz="1000" dirty="0">
                          <a:effectLst/>
                        </a:rPr>
                        <a:t>)</a:t>
                      </a:r>
                      <a:endParaRPr lang="it-IT" sz="1050" dirty="0">
                        <a:effectLst/>
                      </a:endParaRPr>
                    </a:p>
                    <a:p>
                      <a:pPr>
                        <a:lnSpc>
                          <a:spcPct val="115000"/>
                        </a:lnSpc>
                        <a:spcAft>
                          <a:spcPts val="0"/>
                        </a:spcAft>
                      </a:pPr>
                      <a:r>
                        <a:rPr lang="de-DE" sz="1000" dirty="0">
                          <a:effectLst/>
                        </a:rPr>
                        <a:t>[1] </a:t>
                      </a:r>
                      <a:r>
                        <a:rPr lang="de-DE" sz="1000" dirty="0" err="1">
                          <a:effectLst/>
                        </a:rPr>
                        <a:t>dispense</a:t>
                      </a:r>
                      <a:endParaRPr lang="it-IT" sz="1050" dirty="0">
                        <a:effectLst/>
                      </a:endParaRPr>
                    </a:p>
                    <a:p>
                      <a:pPr>
                        <a:lnSpc>
                          <a:spcPct val="115000"/>
                        </a:lnSpc>
                        <a:spcAft>
                          <a:spcPts val="0"/>
                        </a:spcAft>
                      </a:pPr>
                      <a:r>
                        <a:rPr lang="de-DE" sz="1000" dirty="0">
                          <a:effectLst/>
                        </a:rPr>
                        <a:t>[n] </a:t>
                      </a:r>
                      <a:r>
                        <a:rPr lang="de-DE" sz="1000" dirty="0" err="1">
                          <a:effectLst/>
                        </a:rPr>
                        <a:t>opere</a:t>
                      </a:r>
                      <a:r>
                        <a:rPr lang="de-DE" sz="1000" dirty="0">
                          <a:effectLst/>
                        </a:rPr>
                        <a:t> e </a:t>
                      </a:r>
                      <a:r>
                        <a:rPr lang="de-DE" sz="1000" dirty="0" err="1">
                          <a:effectLst/>
                        </a:rPr>
                        <a:t>saggi</a:t>
                      </a:r>
                      <a:endParaRPr lang="it-IT" sz="1050" dirty="0">
                        <a:effectLst/>
                        <a:latin typeface="Calibri"/>
                        <a:ea typeface="Calibri"/>
                        <a:cs typeface="Times New Roman"/>
                      </a:endParaRPr>
                    </a:p>
                  </a:txBody>
                  <a:tcPr marL="33575" marR="33575" marT="0" marB="0"/>
                </a:tc>
              </a:tr>
            </a:tbl>
          </a:graphicData>
        </a:graphic>
      </p:graphicFrame>
    </p:spTree>
    <p:extLst>
      <p:ext uri="{BB962C8B-B14F-4D97-AF65-F5344CB8AC3E}">
        <p14:creationId xmlns:p14="http://schemas.microsoft.com/office/powerpoint/2010/main" val="1022343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2870805033"/>
              </p:ext>
            </p:extLst>
          </p:nvPr>
        </p:nvGraphicFramePr>
        <p:xfrm>
          <a:off x="179512" y="-6180896"/>
          <a:ext cx="8712967" cy="12571063"/>
        </p:xfrm>
        <a:graphic>
          <a:graphicData uri="http://schemas.openxmlformats.org/drawingml/2006/table">
            <a:tbl>
              <a:tblPr firstRow="1" firstCol="1" bandRow="1">
                <a:tableStyleId>{5C22544A-7EE6-4342-B048-85BDC9FD1C3A}</a:tableStyleId>
              </a:tblPr>
              <a:tblGrid>
                <a:gridCol w="307869"/>
                <a:gridCol w="2913733"/>
                <a:gridCol w="2500887"/>
                <a:gridCol w="1495239"/>
                <a:gridCol w="1495239"/>
              </a:tblGrid>
              <a:tr h="177766">
                <a:tc>
                  <a:txBody>
                    <a:bodyPr/>
                    <a:lstStyle/>
                    <a:p>
                      <a:pPr>
                        <a:lnSpc>
                          <a:spcPct val="115000"/>
                        </a:lnSpc>
                        <a:spcAft>
                          <a:spcPts val="0"/>
                        </a:spcAft>
                      </a:pPr>
                      <a:r>
                        <a:rPr lang="de-DE" sz="1000" dirty="0">
                          <a:effectLst/>
                        </a:rPr>
                        <a:t> </a:t>
                      </a:r>
                      <a:endParaRPr lang="it-IT" sz="1050" dirty="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400">
                          <a:effectLst/>
                        </a:rPr>
                        <a:t>Obiettivi</a:t>
                      </a:r>
                      <a:endParaRPr lang="it-IT" sz="50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400">
                          <a:effectLst/>
                        </a:rPr>
                        <a:t>Moduli|CFU|ore</a:t>
                      </a:r>
                      <a:endParaRPr lang="it-IT" sz="50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400">
                          <a:effectLst/>
                        </a:rPr>
                        <a:t>Bibliografia L11</a:t>
                      </a:r>
                      <a:endParaRPr lang="it-IT" sz="50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400">
                          <a:effectLst/>
                        </a:rPr>
                        <a:t>Bibliografia L12</a:t>
                      </a:r>
                      <a:endParaRPr lang="it-IT" sz="500">
                        <a:effectLst/>
                      </a:endParaRPr>
                    </a:p>
                    <a:p>
                      <a:pPr algn="ctr">
                        <a:lnSpc>
                          <a:spcPct val="115000"/>
                        </a:lnSpc>
                        <a:spcAft>
                          <a:spcPts val="0"/>
                        </a:spcAft>
                      </a:pPr>
                      <a:r>
                        <a:rPr lang="de-DE" sz="400">
                          <a:effectLst/>
                        </a:rPr>
                        <a:t> </a:t>
                      </a:r>
                      <a:endParaRPr lang="it-IT" sz="500">
                        <a:effectLst/>
                        <a:latin typeface="Calibri"/>
                        <a:ea typeface="Calibri"/>
                        <a:cs typeface="Times New Roman"/>
                      </a:endParaRPr>
                    </a:p>
                  </a:txBody>
                  <a:tcPr marL="33575" marR="33575" marT="0" marB="0"/>
                </a:tc>
              </a:tr>
              <a:tr h="2481589">
                <a:tc>
                  <a:txBody>
                    <a:bodyPr/>
                    <a:lstStyle/>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1</a:t>
                      </a:r>
                      <a:endParaRPr lang="it-IT" sz="105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dirty="0" err="1">
                          <a:effectLst/>
                        </a:rPr>
                        <a:t>Repertorio</a:t>
                      </a:r>
                      <a:r>
                        <a:rPr lang="de-DE" sz="1000" dirty="0">
                          <a:effectLst/>
                        </a:rPr>
                        <a:t> (Anfänge)</a:t>
                      </a:r>
                      <a:endParaRPr lang="it-IT" sz="1050" dirty="0">
                        <a:effectLst/>
                      </a:endParaRPr>
                    </a:p>
                    <a:p>
                      <a:pPr>
                        <a:lnSpc>
                          <a:spcPct val="115000"/>
                        </a:lnSpc>
                        <a:spcAft>
                          <a:spcPts val="0"/>
                        </a:spcAft>
                      </a:pPr>
                      <a:r>
                        <a:rPr lang="de-DE" sz="1000" dirty="0">
                          <a:effectLst/>
                        </a:rPr>
                        <a:t/>
                      </a:r>
                      <a:br>
                        <a:rPr lang="de-DE" sz="1000" dirty="0">
                          <a:effectLst/>
                        </a:rPr>
                      </a:br>
                      <a:r>
                        <a:rPr lang="de-DE" sz="1000" dirty="0">
                          <a:effectLst/>
                        </a:rPr>
                        <a:t>1. </a:t>
                      </a:r>
                      <a:r>
                        <a:rPr lang="de-DE" sz="1000" dirty="0" err="1">
                          <a:effectLst/>
                        </a:rPr>
                        <a:t>Costituire</a:t>
                      </a:r>
                      <a:r>
                        <a:rPr lang="de-DE" sz="1000" dirty="0">
                          <a:effectLst/>
                        </a:rPr>
                        <a:t> </a:t>
                      </a:r>
                      <a:r>
                        <a:rPr lang="de-DE" sz="1000" dirty="0" err="1">
                          <a:effectLst/>
                        </a:rPr>
                        <a:t>un</a:t>
                      </a:r>
                      <a:r>
                        <a:rPr lang="de-DE" sz="1000" dirty="0">
                          <a:effectLst/>
                        </a:rPr>
                        <a:t> </a:t>
                      </a:r>
                      <a:r>
                        <a:rPr lang="de-DE" sz="1000" dirty="0" err="1">
                          <a:effectLst/>
                        </a:rPr>
                        <a:t>repertorio</a:t>
                      </a:r>
                      <a:r>
                        <a:rPr lang="de-DE" sz="1000" dirty="0">
                          <a:effectLst/>
                        </a:rPr>
                        <a:t> di </a:t>
                      </a:r>
                      <a:r>
                        <a:rPr lang="de-DE" sz="1000" dirty="0" err="1">
                          <a:effectLst/>
                        </a:rPr>
                        <a:t>letture</a:t>
                      </a:r>
                      <a:r>
                        <a:rPr lang="de-DE" sz="1000" dirty="0">
                          <a:effectLst/>
                        </a:rPr>
                        <a:t>: </a:t>
                      </a:r>
                      <a:r>
                        <a:rPr lang="de-DE" sz="1000" dirty="0" err="1">
                          <a:effectLst/>
                        </a:rPr>
                        <a:t>almeno</a:t>
                      </a:r>
                      <a:r>
                        <a:rPr lang="de-DE" sz="1000" dirty="0">
                          <a:effectLst/>
                        </a:rPr>
                        <a:t> 5 </a:t>
                      </a:r>
                      <a:r>
                        <a:rPr lang="de-DE" sz="1000" dirty="0" err="1">
                          <a:effectLst/>
                        </a:rPr>
                        <a:t>opere</a:t>
                      </a:r>
                      <a:r>
                        <a:rPr lang="de-DE" sz="1000" dirty="0">
                          <a:effectLst/>
                        </a:rPr>
                        <a:t> (</a:t>
                      </a:r>
                      <a:r>
                        <a:rPr lang="de-DE" sz="1000" dirty="0" err="1">
                          <a:effectLst/>
                        </a:rPr>
                        <a:t>scelte</a:t>
                      </a:r>
                      <a:r>
                        <a:rPr lang="de-DE" sz="1000" dirty="0">
                          <a:effectLst/>
                        </a:rPr>
                        <a:t> per la </a:t>
                      </a:r>
                      <a:r>
                        <a:rPr lang="de-DE" sz="1000" dirty="0" err="1">
                          <a:effectLst/>
                        </a:rPr>
                        <a:t>loro</a:t>
                      </a:r>
                      <a:r>
                        <a:rPr lang="de-DE" sz="1000" dirty="0">
                          <a:effectLst/>
                        </a:rPr>
                        <a:t> </a:t>
                      </a:r>
                      <a:r>
                        <a:rPr lang="de-DE" sz="1000" dirty="0" err="1">
                          <a:effectLst/>
                        </a:rPr>
                        <a:t>modernità</a:t>
                      </a:r>
                      <a:r>
                        <a:rPr lang="de-DE" sz="1000" dirty="0">
                          <a:effectLst/>
                        </a:rPr>
                        <a:t> e </a:t>
                      </a:r>
                      <a:r>
                        <a:rPr lang="de-DE" sz="1000" dirty="0" err="1">
                          <a:effectLst/>
                        </a:rPr>
                        <a:t>accessibilità</a:t>
                      </a:r>
                      <a:r>
                        <a:rPr lang="de-DE" sz="1000" dirty="0">
                          <a:effectLst/>
                        </a:rPr>
                        <a:t>), e </a:t>
                      </a:r>
                      <a:r>
                        <a:rPr lang="de-DE" sz="1000" dirty="0" err="1">
                          <a:effectLst/>
                        </a:rPr>
                        <a:t>far</a:t>
                      </a:r>
                      <a:r>
                        <a:rPr lang="de-DE" sz="1000" dirty="0">
                          <a:effectLst/>
                        </a:rPr>
                        <a:t> </a:t>
                      </a:r>
                      <a:r>
                        <a:rPr lang="de-DE" sz="1000" dirty="0" err="1">
                          <a:effectLst/>
                        </a:rPr>
                        <a:t>venire</a:t>
                      </a:r>
                      <a:r>
                        <a:rPr lang="de-DE" sz="1000" dirty="0">
                          <a:effectLst/>
                        </a:rPr>
                        <a:t> la </a:t>
                      </a:r>
                      <a:r>
                        <a:rPr lang="de-DE" sz="1000" dirty="0" err="1">
                          <a:effectLst/>
                        </a:rPr>
                        <a:t>voglia</a:t>
                      </a:r>
                      <a:r>
                        <a:rPr lang="de-DE" sz="1000" dirty="0">
                          <a:effectLst/>
                        </a:rPr>
                        <a:t> di </a:t>
                      </a:r>
                      <a:r>
                        <a:rPr lang="de-DE" sz="1000" dirty="0" err="1">
                          <a:effectLst/>
                        </a:rPr>
                        <a:t>leggerne</a:t>
                      </a:r>
                      <a:r>
                        <a:rPr lang="de-DE" sz="1000" dirty="0">
                          <a:effectLst/>
                        </a:rPr>
                        <a:t> altre </a:t>
                      </a:r>
                      <a:br>
                        <a:rPr lang="de-DE" sz="1000" dirty="0">
                          <a:effectLst/>
                        </a:rPr>
                      </a:br>
                      <a:r>
                        <a:rPr lang="de-DE" sz="1000" dirty="0">
                          <a:effectLst/>
                        </a:rPr>
                        <a:t>2. Dare </a:t>
                      </a:r>
                      <a:r>
                        <a:rPr lang="de-DE" sz="1000" dirty="0" err="1">
                          <a:effectLst/>
                        </a:rPr>
                        <a:t>una</a:t>
                      </a:r>
                      <a:r>
                        <a:rPr lang="de-DE" sz="1000" dirty="0">
                          <a:effectLst/>
                        </a:rPr>
                        <a:t> </a:t>
                      </a:r>
                      <a:r>
                        <a:rPr lang="de-DE" sz="1000" dirty="0" err="1">
                          <a:effectLst/>
                        </a:rPr>
                        <a:t>panoramica</a:t>
                      </a:r>
                      <a:r>
                        <a:rPr lang="de-DE" sz="1000" dirty="0">
                          <a:effectLst/>
                        </a:rPr>
                        <a:t> </a:t>
                      </a:r>
                      <a:r>
                        <a:rPr lang="de-DE" sz="1000" dirty="0" err="1">
                          <a:effectLst/>
                        </a:rPr>
                        <a:t>storica</a:t>
                      </a:r>
                      <a:r>
                        <a:rPr lang="de-DE" sz="1000" dirty="0">
                          <a:effectLst/>
                        </a:rPr>
                        <a:t> </a:t>
                      </a:r>
                      <a:r>
                        <a:rPr lang="de-DE" sz="1000" dirty="0" err="1">
                          <a:effectLst/>
                        </a:rPr>
                        <a:t>attraverso</a:t>
                      </a:r>
                      <a:r>
                        <a:rPr lang="de-DE" sz="1000" dirty="0">
                          <a:effectLst/>
                        </a:rPr>
                        <a:t> incipit, </a:t>
                      </a:r>
                      <a:r>
                        <a:rPr lang="de-DE" sz="1000" dirty="0" err="1">
                          <a:effectLst/>
                        </a:rPr>
                        <a:t>musica</a:t>
                      </a:r>
                      <a:r>
                        <a:rPr lang="de-DE" sz="1000" dirty="0">
                          <a:effectLst/>
                        </a:rPr>
                        <a:t>, film </a:t>
                      </a:r>
                      <a:br>
                        <a:rPr lang="de-DE" sz="1000" dirty="0">
                          <a:effectLst/>
                        </a:rPr>
                      </a:br>
                      <a:r>
                        <a:rPr lang="de-DE" sz="1000" dirty="0">
                          <a:effectLst/>
                        </a:rPr>
                        <a:t>3. </a:t>
                      </a:r>
                      <a:r>
                        <a:rPr lang="de-DE" sz="1000" dirty="0" err="1">
                          <a:effectLst/>
                        </a:rPr>
                        <a:t>Introdurre</a:t>
                      </a:r>
                      <a:r>
                        <a:rPr lang="de-DE" sz="1000" dirty="0">
                          <a:effectLst/>
                        </a:rPr>
                        <a:t> alla </a:t>
                      </a:r>
                      <a:r>
                        <a:rPr lang="de-DE" sz="1000" dirty="0" err="1">
                          <a:effectLst/>
                        </a:rPr>
                        <a:t>lettura</a:t>
                      </a:r>
                      <a:r>
                        <a:rPr lang="de-DE" sz="1000" dirty="0">
                          <a:effectLst/>
                        </a:rPr>
                        <a:t> del </a:t>
                      </a:r>
                      <a:r>
                        <a:rPr lang="de-DE" sz="1000" dirty="0" err="1">
                          <a:effectLst/>
                        </a:rPr>
                        <a:t>testo</a:t>
                      </a:r>
                      <a:r>
                        <a:rPr lang="de-DE" sz="1000" dirty="0">
                          <a:effectLst/>
                        </a:rPr>
                        <a:t> </a:t>
                      </a:r>
                      <a:r>
                        <a:rPr lang="de-DE" sz="1000" dirty="0" err="1">
                          <a:effectLst/>
                        </a:rPr>
                        <a:t>letterario</a:t>
                      </a:r>
                      <a:r>
                        <a:rPr lang="de-DE" sz="1000" dirty="0">
                          <a:effectLst/>
                        </a:rPr>
                        <a:t>: la </a:t>
                      </a:r>
                      <a:r>
                        <a:rPr lang="de-DE" sz="1000" dirty="0" err="1">
                          <a:effectLst/>
                        </a:rPr>
                        <a:t>prosa</a:t>
                      </a:r>
                      <a:r>
                        <a:rPr lang="de-DE" sz="1000" dirty="0">
                          <a:effectLst/>
                        </a:rPr>
                        <a:t> </a:t>
                      </a:r>
                      <a:r>
                        <a:rPr lang="de-DE" sz="1000" dirty="0" err="1">
                          <a:effectLst/>
                        </a:rPr>
                        <a:t>narrativa</a:t>
                      </a:r>
                      <a:r>
                        <a:rPr lang="de-DE" sz="1000" dirty="0">
                          <a:effectLst/>
                        </a:rPr>
                        <a:t> </a:t>
                      </a:r>
                      <a:endParaRPr lang="it-IT" sz="1050" dirty="0">
                        <a:effectLst/>
                      </a:endParaRPr>
                    </a:p>
                    <a:p>
                      <a:pPr>
                        <a:lnSpc>
                          <a:spcPct val="115000"/>
                        </a:lnSpc>
                        <a:spcAft>
                          <a:spcPts val="0"/>
                        </a:spcAft>
                      </a:pPr>
                      <a:r>
                        <a:rPr lang="de-DE" sz="1000" dirty="0">
                          <a:effectLst/>
                        </a:rPr>
                        <a:t>4. </a:t>
                      </a:r>
                      <a:r>
                        <a:rPr lang="de-DE" sz="1000" dirty="0" err="1">
                          <a:effectLst/>
                        </a:rPr>
                        <a:t>Presentare</a:t>
                      </a:r>
                      <a:r>
                        <a:rPr lang="de-DE" sz="1000" dirty="0">
                          <a:effectLst/>
                        </a:rPr>
                        <a:t> </a:t>
                      </a:r>
                      <a:r>
                        <a:rPr lang="de-DE" sz="1000" dirty="0" err="1">
                          <a:effectLst/>
                        </a:rPr>
                        <a:t>un’opera</a:t>
                      </a:r>
                      <a:r>
                        <a:rPr lang="de-DE" sz="1000" dirty="0">
                          <a:effectLst/>
                        </a:rPr>
                        <a:t> di Goethe: Werther</a:t>
                      </a:r>
                      <a:endParaRPr lang="it-IT" sz="1050" dirty="0">
                        <a:effectLst/>
                      </a:endParaRPr>
                    </a:p>
                    <a:p>
                      <a:pPr>
                        <a:lnSpc>
                          <a:spcPct val="115000"/>
                        </a:lnSpc>
                        <a:spcAft>
                          <a:spcPts val="0"/>
                        </a:spcAft>
                      </a:pPr>
                      <a:r>
                        <a:rPr lang="de-DE" sz="1000" dirty="0">
                          <a:effectLst/>
                        </a:rPr>
                        <a:t>5. </a:t>
                      </a:r>
                      <a:r>
                        <a:rPr lang="de-DE" sz="1000" dirty="0" err="1">
                          <a:effectLst/>
                        </a:rPr>
                        <a:t>Introdurre</a:t>
                      </a:r>
                      <a:r>
                        <a:rPr lang="de-DE" sz="1000" dirty="0">
                          <a:effectLst/>
                        </a:rPr>
                        <a:t> alla </a:t>
                      </a:r>
                      <a:r>
                        <a:rPr lang="de-DE" sz="1000" dirty="0" err="1">
                          <a:effectLst/>
                        </a:rPr>
                        <a:t>problematica</a:t>
                      </a:r>
                      <a:r>
                        <a:rPr lang="de-DE" sz="1000" dirty="0">
                          <a:effectLst/>
                        </a:rPr>
                        <a:t> della </a:t>
                      </a:r>
                      <a:r>
                        <a:rPr lang="de-DE" sz="1000" dirty="0" err="1">
                          <a:effectLst/>
                        </a:rPr>
                        <a:t>mediazione</a:t>
                      </a:r>
                      <a:r>
                        <a:rPr lang="de-DE" sz="1000" dirty="0">
                          <a:effectLst/>
                        </a:rPr>
                        <a:t> in Italia: LT.it (solo L11)</a:t>
                      </a:r>
                      <a:endParaRPr lang="it-IT" sz="1050" dirty="0">
                        <a:effectLst/>
                      </a:endParaRPr>
                    </a:p>
                    <a:p>
                      <a:pPr>
                        <a:lnSpc>
                          <a:spcPct val="115000"/>
                        </a:lnSpc>
                        <a:spcAft>
                          <a:spcPts val="0"/>
                        </a:spcAft>
                      </a:pPr>
                      <a:r>
                        <a:rPr lang="de-DE" sz="1000" dirty="0">
                          <a:effectLst/>
                        </a:rPr>
                        <a:t> </a:t>
                      </a:r>
                      <a:endParaRPr lang="it-IT" sz="1050" dirty="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54 ore per L11 </a:t>
                      </a:r>
                      <a:br>
                        <a:rPr lang="de-DE" sz="1000">
                          <a:effectLst/>
                        </a:rPr>
                      </a:br>
                      <a:r>
                        <a:rPr lang="de-DE" sz="1000">
                          <a:effectLst/>
                        </a:rPr>
                        <a:t>36 ore per L12</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01|3|18: lettura del testo narrativo</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02|3|18: panoramica origini-1933</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03|2|12: panoramica 1933-oggi</a:t>
                      </a:r>
                      <a:endParaRPr lang="it-IT" sz="1050">
                        <a:effectLst/>
                      </a:endParaRPr>
                    </a:p>
                    <a:p>
                      <a:pPr>
                        <a:lnSpc>
                          <a:spcPct val="115000"/>
                        </a:lnSpc>
                        <a:spcAft>
                          <a:spcPts val="0"/>
                        </a:spcAft>
                      </a:pPr>
                      <a:r>
                        <a:rPr lang="de-DE" sz="1000">
                          <a:effectLst/>
                        </a:rPr>
                        <a:t>03|1|06: mediazione (LT.it)</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9 CFU – LT1</a:t>
                      </a:r>
                      <a:endParaRPr lang="it-IT" sz="1050">
                        <a:effectLst/>
                      </a:endParaRPr>
                    </a:p>
                    <a:p>
                      <a:pPr>
                        <a:lnSpc>
                          <a:spcPct val="115000"/>
                        </a:lnSpc>
                        <a:spcAft>
                          <a:spcPts val="0"/>
                        </a:spcAft>
                      </a:pPr>
                      <a:r>
                        <a:rPr lang="de-DE" sz="1000">
                          <a:effectLst/>
                        </a:rPr>
                        <a:t>[1] Werther </a:t>
                      </a:r>
                      <a:endParaRPr lang="it-IT" sz="1050">
                        <a:effectLst/>
                      </a:endParaRPr>
                    </a:p>
                    <a:p>
                      <a:pPr>
                        <a:lnSpc>
                          <a:spcPct val="115000"/>
                        </a:lnSpc>
                        <a:spcAft>
                          <a:spcPts val="0"/>
                        </a:spcAft>
                      </a:pPr>
                      <a:r>
                        <a:rPr lang="de-DE" sz="1000">
                          <a:effectLst/>
                        </a:rPr>
                        <a:t>[1] Buddenbrooks</a:t>
                      </a:r>
                      <a:br>
                        <a:rPr lang="de-DE" sz="1000">
                          <a:effectLst/>
                        </a:rPr>
                      </a:br>
                      <a:r>
                        <a:rPr lang="de-DE" sz="1000">
                          <a:effectLst/>
                        </a:rPr>
                        <a:t>[1] Verwandlung</a:t>
                      </a:r>
                      <a:endParaRPr lang="it-IT" sz="1050">
                        <a:effectLst/>
                      </a:endParaRPr>
                    </a:p>
                    <a:p>
                      <a:pPr>
                        <a:lnSpc>
                          <a:spcPct val="115000"/>
                        </a:lnSpc>
                        <a:spcAft>
                          <a:spcPts val="0"/>
                        </a:spcAft>
                      </a:pPr>
                      <a:r>
                        <a:rPr lang="de-DE" sz="1000">
                          <a:effectLst/>
                        </a:rPr>
                        <a:t>[1] Dreigroschenoper</a:t>
                      </a:r>
                      <a:endParaRPr lang="it-IT" sz="1050">
                        <a:effectLst/>
                      </a:endParaRPr>
                    </a:p>
                    <a:p>
                      <a:pPr>
                        <a:lnSpc>
                          <a:spcPct val="115000"/>
                        </a:lnSpc>
                        <a:spcAft>
                          <a:spcPts val="0"/>
                        </a:spcAft>
                      </a:pPr>
                      <a:r>
                        <a:rPr lang="de-DE" sz="1000">
                          <a:effectLst/>
                        </a:rPr>
                        <a:t>[1] Ursache</a:t>
                      </a:r>
                      <a:endParaRPr lang="it-IT" sz="1050">
                        <a:effectLst/>
                      </a:endParaRPr>
                    </a:p>
                    <a:p>
                      <a:pPr>
                        <a:lnSpc>
                          <a:spcPct val="115000"/>
                        </a:lnSpc>
                        <a:spcAft>
                          <a:spcPts val="0"/>
                        </a:spcAft>
                      </a:pPr>
                      <a:r>
                        <a:rPr lang="de-DE" sz="1000">
                          <a:effectLst/>
                        </a:rPr>
                        <a:t>[1] dispense: Anfänge</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[1] opera a scelta</a:t>
                      </a:r>
                      <a:endParaRPr lang="it-IT" sz="1050">
                        <a:effectLst/>
                      </a:endParaRPr>
                    </a:p>
                    <a:p>
                      <a:pPr>
                        <a:lnSpc>
                          <a:spcPct val="115000"/>
                        </a:lnSpc>
                        <a:spcAft>
                          <a:spcPts val="0"/>
                        </a:spcAft>
                      </a:pPr>
                      <a:r>
                        <a:rPr lang="de-DE" sz="1000">
                          <a:effectLst/>
                        </a:rPr>
                        <a:t>[1] opera a scelta</a:t>
                      </a:r>
                      <a:br>
                        <a:rPr lang="de-DE" sz="1000">
                          <a:effectLst/>
                        </a:rPr>
                      </a:br>
                      <a:r>
                        <a:rPr lang="de-DE" sz="1000">
                          <a:effectLst/>
                        </a:rPr>
                        <a:t>[1] saggio a scelta</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6 CFU –  LT1A/1B</a:t>
                      </a:r>
                      <a:endParaRPr lang="it-IT" sz="1050">
                        <a:effectLst/>
                      </a:endParaRPr>
                    </a:p>
                    <a:p>
                      <a:pPr>
                        <a:lnSpc>
                          <a:spcPct val="115000"/>
                        </a:lnSpc>
                        <a:spcAft>
                          <a:spcPts val="0"/>
                        </a:spcAft>
                      </a:pPr>
                      <a:r>
                        <a:rPr lang="de-DE" sz="1000">
                          <a:effectLst/>
                        </a:rPr>
                        <a:t>[1] Werther</a:t>
                      </a:r>
                      <a:endParaRPr lang="it-IT" sz="1050">
                        <a:effectLst/>
                      </a:endParaRPr>
                    </a:p>
                    <a:p>
                      <a:pPr>
                        <a:lnSpc>
                          <a:spcPct val="115000"/>
                        </a:lnSpc>
                        <a:spcAft>
                          <a:spcPts val="0"/>
                        </a:spcAft>
                      </a:pPr>
                      <a:r>
                        <a:rPr lang="de-DE" sz="1000">
                          <a:effectLst/>
                        </a:rPr>
                        <a:t>[1] Buddenbrooks</a:t>
                      </a:r>
                      <a:br>
                        <a:rPr lang="de-DE" sz="1000">
                          <a:effectLst/>
                        </a:rPr>
                      </a:br>
                      <a:r>
                        <a:rPr lang="de-DE" sz="1000">
                          <a:effectLst/>
                        </a:rPr>
                        <a:t>[1] Verwandlung</a:t>
                      </a:r>
                      <a:endParaRPr lang="it-IT" sz="1050">
                        <a:effectLst/>
                      </a:endParaRPr>
                    </a:p>
                    <a:p>
                      <a:pPr>
                        <a:lnSpc>
                          <a:spcPct val="115000"/>
                        </a:lnSpc>
                        <a:spcAft>
                          <a:spcPts val="0"/>
                        </a:spcAft>
                      </a:pPr>
                      <a:r>
                        <a:rPr lang="de-DE" sz="1000">
                          <a:effectLst/>
                        </a:rPr>
                        <a:t>[1] Dreigroschenoper</a:t>
                      </a:r>
                      <a:endParaRPr lang="it-IT" sz="1050">
                        <a:effectLst/>
                      </a:endParaRPr>
                    </a:p>
                    <a:p>
                      <a:pPr>
                        <a:lnSpc>
                          <a:spcPct val="115000"/>
                        </a:lnSpc>
                        <a:spcAft>
                          <a:spcPts val="0"/>
                        </a:spcAft>
                      </a:pPr>
                      <a:r>
                        <a:rPr lang="de-DE" sz="1000">
                          <a:effectLst/>
                        </a:rPr>
                        <a:t>[1] Ursache</a:t>
                      </a:r>
                      <a:endParaRPr lang="it-IT" sz="1050">
                        <a:effectLst/>
                      </a:endParaRPr>
                    </a:p>
                    <a:p>
                      <a:pPr>
                        <a:lnSpc>
                          <a:spcPct val="115000"/>
                        </a:lnSpc>
                        <a:spcAft>
                          <a:spcPts val="0"/>
                        </a:spcAft>
                      </a:pPr>
                      <a:r>
                        <a:rPr lang="de-DE" sz="1000">
                          <a:effectLst/>
                        </a:rPr>
                        <a:t>[1] dispense: Anfänge</a:t>
                      </a:r>
                      <a:endParaRPr lang="it-IT" sz="1050">
                        <a:effectLst/>
                        <a:latin typeface="Calibri"/>
                        <a:ea typeface="Calibri"/>
                        <a:cs typeface="Times New Roman"/>
                      </a:endParaRPr>
                    </a:p>
                  </a:txBody>
                  <a:tcPr marL="33575" marR="33575" marT="0" marB="0"/>
                </a:tc>
              </a:tr>
              <a:tr h="2303489">
                <a:tc>
                  <a:txBody>
                    <a:bodyPr/>
                    <a:lstStyle/>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2</a:t>
                      </a:r>
                      <a:endParaRPr lang="it-IT" sz="105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a:effectLst/>
                        </a:rPr>
                        <a:t>Storia letteraria</a:t>
                      </a:r>
                      <a:endParaRPr lang="it-IT" sz="1050">
                        <a:effectLst/>
                      </a:endParaRPr>
                    </a:p>
                    <a:p>
                      <a:pPr algn="ct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1. Ampliare il repertorio con almeno altre 5 opere (scelte per la loro modernità, ma anche meno accessibili di quelle del I anno)</a:t>
                      </a:r>
                      <a:br>
                        <a:rPr lang="de-DE" sz="1000">
                          <a:effectLst/>
                        </a:rPr>
                      </a:br>
                      <a:r>
                        <a:rPr lang="de-DE" sz="1000">
                          <a:effectLst/>
                        </a:rPr>
                        <a:t>2. Introdurre alla storia letteraria confrontando più manuali </a:t>
                      </a:r>
                      <a:br>
                        <a:rPr lang="de-DE" sz="1000">
                          <a:effectLst/>
                        </a:rPr>
                      </a:br>
                      <a:r>
                        <a:rPr lang="de-DE" sz="1000">
                          <a:effectLst/>
                        </a:rPr>
                        <a:t>3. Estendere la lettura del testo letterario: il teatro, la poesia </a:t>
                      </a:r>
                      <a:br>
                        <a:rPr lang="de-DE" sz="1000">
                          <a:effectLst/>
                        </a:rPr>
                      </a:br>
                      <a:r>
                        <a:rPr lang="de-DE" sz="1000">
                          <a:effectLst/>
                        </a:rPr>
                        <a:t>4. Presentare un’opera di Goethe: Urfaust</a:t>
                      </a:r>
                      <a:endParaRPr lang="it-IT" sz="1050">
                        <a:effectLst/>
                      </a:endParaRPr>
                    </a:p>
                    <a:p>
                      <a:pPr>
                        <a:lnSpc>
                          <a:spcPct val="115000"/>
                        </a:lnSpc>
                        <a:spcAft>
                          <a:spcPts val="0"/>
                        </a:spcAft>
                      </a:pPr>
                      <a:r>
                        <a:rPr lang="de-DE" sz="1000">
                          <a:effectLst/>
                        </a:rPr>
                        <a:t>5. Iniziare alla critica letteraria con un saggio a scelta (solo L11)</a:t>
                      </a:r>
                      <a:endParaRPr lang="it-IT" sz="1050">
                        <a:effectLst/>
                      </a:endParaRPr>
                    </a:p>
                    <a:p>
                      <a:pPr algn="ct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54 ore per L11 </a:t>
                      </a:r>
                      <a:br>
                        <a:rPr lang="de-DE" sz="1000">
                          <a:effectLst/>
                        </a:rPr>
                      </a:br>
                      <a:r>
                        <a:rPr lang="de-DE" sz="1000">
                          <a:effectLst/>
                        </a:rPr>
                        <a:t>48 ore per L12</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01|2|12: lettura del testo teatrale</a:t>
                      </a:r>
                      <a:endParaRPr lang="it-IT" sz="1050">
                        <a:effectLst/>
                      </a:endParaRPr>
                    </a:p>
                    <a:p>
                      <a:pPr>
                        <a:lnSpc>
                          <a:spcPct val="115000"/>
                        </a:lnSpc>
                        <a:spcAft>
                          <a:spcPts val="0"/>
                        </a:spcAft>
                      </a:pPr>
                      <a:r>
                        <a:rPr lang="de-DE" sz="1000">
                          <a:effectLst/>
                        </a:rPr>
                        <a:t>01|1|06: lettura del testo poetico</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02|3|18: storia letteraria</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03|3|18: altra lettura, con critica</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9 CFU – LT2</a:t>
                      </a:r>
                      <a:endParaRPr lang="it-IT" sz="1050">
                        <a:effectLst/>
                      </a:endParaRPr>
                    </a:p>
                    <a:p>
                      <a:pPr>
                        <a:lnSpc>
                          <a:spcPct val="115000"/>
                        </a:lnSpc>
                        <a:spcAft>
                          <a:spcPts val="0"/>
                        </a:spcAft>
                      </a:pPr>
                      <a:r>
                        <a:rPr lang="de-DE" sz="1000">
                          <a:effectLst/>
                        </a:rPr>
                        <a:t>[1] Urfaust</a:t>
                      </a:r>
                      <a:endParaRPr lang="it-IT" sz="1050">
                        <a:effectLst/>
                      </a:endParaRPr>
                    </a:p>
                    <a:p>
                      <a:pPr>
                        <a:lnSpc>
                          <a:spcPct val="115000"/>
                        </a:lnSpc>
                        <a:spcAft>
                          <a:spcPts val="0"/>
                        </a:spcAft>
                      </a:pPr>
                      <a:r>
                        <a:rPr lang="de-DE" sz="1000">
                          <a:effectLst/>
                        </a:rPr>
                        <a:t>[1] Woyzeck</a:t>
                      </a:r>
                      <a:endParaRPr lang="it-IT" sz="1050">
                        <a:effectLst/>
                      </a:endParaRPr>
                    </a:p>
                    <a:p>
                      <a:pPr>
                        <a:lnSpc>
                          <a:spcPct val="115000"/>
                        </a:lnSpc>
                        <a:spcAft>
                          <a:spcPts val="0"/>
                        </a:spcAft>
                      </a:pPr>
                      <a:r>
                        <a:rPr lang="de-DE" sz="1000">
                          <a:effectLst/>
                        </a:rPr>
                        <a:t>[1] Manifest</a:t>
                      </a:r>
                      <a:endParaRPr lang="it-IT" sz="1050">
                        <a:effectLst/>
                      </a:endParaRPr>
                    </a:p>
                    <a:p>
                      <a:pPr>
                        <a:lnSpc>
                          <a:spcPct val="115000"/>
                        </a:lnSpc>
                        <a:spcAft>
                          <a:spcPts val="0"/>
                        </a:spcAft>
                      </a:pPr>
                      <a:r>
                        <a:rPr lang="de-DE" sz="1000">
                          <a:effectLst/>
                        </a:rPr>
                        <a:t>[1] Zarathustra</a:t>
                      </a:r>
                      <a:endParaRPr lang="it-IT" sz="1050">
                        <a:effectLst/>
                      </a:endParaRPr>
                    </a:p>
                    <a:p>
                      <a:pPr>
                        <a:lnSpc>
                          <a:spcPct val="115000"/>
                        </a:lnSpc>
                        <a:spcAft>
                          <a:spcPts val="0"/>
                        </a:spcAft>
                      </a:pPr>
                      <a:r>
                        <a:rPr lang="de-DE" sz="1000">
                          <a:effectLst/>
                        </a:rPr>
                        <a:t>[0,5] Hamletmaschine</a:t>
                      </a:r>
                      <a:endParaRPr lang="it-IT" sz="1050">
                        <a:effectLst/>
                      </a:endParaRPr>
                    </a:p>
                    <a:p>
                      <a:pPr>
                        <a:lnSpc>
                          <a:spcPct val="115000"/>
                        </a:lnSpc>
                        <a:spcAft>
                          <a:spcPts val="0"/>
                        </a:spcAft>
                      </a:pPr>
                      <a:r>
                        <a:rPr lang="de-DE" sz="1000">
                          <a:effectLst/>
                        </a:rPr>
                        <a:t>[0,5] dispense: Gedichte</a:t>
                      </a:r>
                      <a:endParaRPr lang="it-IT" sz="1050">
                        <a:effectLst/>
                      </a:endParaRPr>
                    </a:p>
                    <a:p>
                      <a:pPr>
                        <a:lnSpc>
                          <a:spcPct val="115000"/>
                        </a:lnSpc>
                        <a:spcAft>
                          <a:spcPts val="0"/>
                        </a:spcAft>
                      </a:pPr>
                      <a:r>
                        <a:rPr lang="de-DE" sz="1000">
                          <a:effectLst/>
                        </a:rPr>
                        <a:t>[1] manuale a scelta</a:t>
                      </a:r>
                      <a:endParaRPr lang="it-IT" sz="1050">
                        <a:effectLst/>
                      </a:endParaRPr>
                    </a:p>
                    <a:p>
                      <a:pPr>
                        <a:lnSpc>
                          <a:spcPct val="115000"/>
                        </a:lnSpc>
                        <a:spcAft>
                          <a:spcPts val="0"/>
                        </a:spcAft>
                      </a:pPr>
                      <a:r>
                        <a:rPr lang="de-DE" sz="1000">
                          <a:effectLst/>
                        </a:rPr>
                        <a:t>[1] opera a scelta</a:t>
                      </a:r>
                      <a:endParaRPr lang="it-IT" sz="1050">
                        <a:effectLst/>
                      </a:endParaRPr>
                    </a:p>
                    <a:p>
                      <a:pPr>
                        <a:lnSpc>
                          <a:spcPct val="115000"/>
                        </a:lnSpc>
                        <a:spcAft>
                          <a:spcPts val="0"/>
                        </a:spcAft>
                      </a:pPr>
                      <a:r>
                        <a:rPr lang="de-DE" sz="1000">
                          <a:effectLst/>
                        </a:rPr>
                        <a:t>[1] saggio a scelta</a:t>
                      </a:r>
                      <a:br>
                        <a:rPr lang="de-DE" sz="1000">
                          <a:effectLst/>
                        </a:rPr>
                      </a:br>
                      <a:r>
                        <a:rPr lang="de-DE" sz="1000">
                          <a:effectLst/>
                        </a:rPr>
                        <a:t>[1] saggio a scelta</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8 CFU – LT2</a:t>
                      </a:r>
                      <a:endParaRPr lang="it-IT" sz="1050">
                        <a:effectLst/>
                      </a:endParaRPr>
                    </a:p>
                    <a:p>
                      <a:pPr>
                        <a:lnSpc>
                          <a:spcPct val="115000"/>
                        </a:lnSpc>
                        <a:spcAft>
                          <a:spcPts val="0"/>
                        </a:spcAft>
                      </a:pPr>
                      <a:r>
                        <a:rPr lang="de-DE" sz="1000">
                          <a:effectLst/>
                        </a:rPr>
                        <a:t>[1] Urfaust</a:t>
                      </a:r>
                      <a:endParaRPr lang="it-IT" sz="1050">
                        <a:effectLst/>
                      </a:endParaRPr>
                    </a:p>
                    <a:p>
                      <a:pPr>
                        <a:lnSpc>
                          <a:spcPct val="115000"/>
                        </a:lnSpc>
                        <a:spcAft>
                          <a:spcPts val="0"/>
                        </a:spcAft>
                      </a:pPr>
                      <a:r>
                        <a:rPr lang="de-DE" sz="1000">
                          <a:effectLst/>
                        </a:rPr>
                        <a:t>[1] Woyzeck</a:t>
                      </a:r>
                      <a:endParaRPr lang="it-IT" sz="1050">
                        <a:effectLst/>
                      </a:endParaRPr>
                    </a:p>
                    <a:p>
                      <a:pPr>
                        <a:lnSpc>
                          <a:spcPct val="115000"/>
                        </a:lnSpc>
                        <a:spcAft>
                          <a:spcPts val="0"/>
                        </a:spcAft>
                      </a:pPr>
                      <a:r>
                        <a:rPr lang="de-DE" sz="1000">
                          <a:effectLst/>
                        </a:rPr>
                        <a:t>[1] Manifest</a:t>
                      </a:r>
                      <a:endParaRPr lang="it-IT" sz="1050">
                        <a:effectLst/>
                      </a:endParaRPr>
                    </a:p>
                    <a:p>
                      <a:pPr>
                        <a:lnSpc>
                          <a:spcPct val="115000"/>
                        </a:lnSpc>
                        <a:spcAft>
                          <a:spcPts val="0"/>
                        </a:spcAft>
                      </a:pPr>
                      <a:r>
                        <a:rPr lang="de-DE" sz="1000">
                          <a:effectLst/>
                        </a:rPr>
                        <a:t>[1] Zarathustra</a:t>
                      </a:r>
                      <a:endParaRPr lang="it-IT" sz="1050">
                        <a:effectLst/>
                      </a:endParaRPr>
                    </a:p>
                    <a:p>
                      <a:pPr>
                        <a:lnSpc>
                          <a:spcPct val="115000"/>
                        </a:lnSpc>
                        <a:spcAft>
                          <a:spcPts val="0"/>
                        </a:spcAft>
                      </a:pPr>
                      <a:r>
                        <a:rPr lang="de-DE" sz="1000">
                          <a:effectLst/>
                        </a:rPr>
                        <a:t>[0,5] Hamletmaschine</a:t>
                      </a:r>
                      <a:endParaRPr lang="it-IT" sz="1050">
                        <a:effectLst/>
                      </a:endParaRPr>
                    </a:p>
                    <a:p>
                      <a:pPr>
                        <a:lnSpc>
                          <a:spcPct val="115000"/>
                        </a:lnSpc>
                        <a:spcAft>
                          <a:spcPts val="0"/>
                        </a:spcAft>
                      </a:pPr>
                      <a:r>
                        <a:rPr lang="de-DE" sz="1000">
                          <a:effectLst/>
                        </a:rPr>
                        <a:t>[0,5] dispense: Gedichte</a:t>
                      </a:r>
                      <a:endParaRPr lang="it-IT" sz="1050">
                        <a:effectLst/>
                      </a:endParaRPr>
                    </a:p>
                    <a:p>
                      <a:pPr>
                        <a:lnSpc>
                          <a:spcPct val="115000"/>
                        </a:lnSpc>
                        <a:spcAft>
                          <a:spcPts val="0"/>
                        </a:spcAft>
                      </a:pPr>
                      <a:r>
                        <a:rPr lang="de-DE" sz="1000">
                          <a:effectLst/>
                        </a:rPr>
                        <a:t>[1] manuale a scelta</a:t>
                      </a:r>
                      <a:endParaRPr lang="it-IT" sz="1050">
                        <a:effectLst/>
                      </a:endParaRPr>
                    </a:p>
                    <a:p>
                      <a:pPr>
                        <a:lnSpc>
                          <a:spcPct val="115000"/>
                        </a:lnSpc>
                        <a:spcAft>
                          <a:spcPts val="0"/>
                        </a:spcAft>
                      </a:pPr>
                      <a:r>
                        <a:rPr lang="de-DE" sz="1000">
                          <a:effectLst/>
                        </a:rPr>
                        <a:t>[1] opera a scelta</a:t>
                      </a:r>
                      <a:endParaRPr lang="it-IT" sz="1050">
                        <a:effectLst/>
                      </a:endParaRPr>
                    </a:p>
                    <a:p>
                      <a:pPr>
                        <a:lnSpc>
                          <a:spcPct val="115000"/>
                        </a:lnSpc>
                        <a:spcAft>
                          <a:spcPts val="0"/>
                        </a:spcAft>
                      </a:pPr>
                      <a:r>
                        <a:rPr lang="de-DE" sz="1000">
                          <a:effectLst/>
                        </a:rPr>
                        <a:t>[1] saggio a scelta</a:t>
                      </a:r>
                      <a:br>
                        <a:rPr lang="de-DE" sz="1000">
                          <a:effectLst/>
                        </a:rPr>
                      </a:br>
                      <a:endParaRPr lang="it-IT" sz="1050">
                        <a:effectLst/>
                        <a:latin typeface="Calibri"/>
                        <a:ea typeface="Calibri"/>
                        <a:cs typeface="Times New Roman"/>
                      </a:endParaRPr>
                    </a:p>
                  </a:txBody>
                  <a:tcPr marL="33575" marR="33575" marT="0" marB="0"/>
                </a:tc>
              </a:tr>
              <a:tr h="1769190">
                <a:tc>
                  <a:txBody>
                    <a:bodyPr/>
                    <a:lstStyle/>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3</a:t>
                      </a:r>
                      <a:endParaRPr lang="it-IT" sz="105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a:effectLst/>
                        </a:rPr>
                        <a:t>Critica letteraria</a:t>
                      </a:r>
                      <a:endParaRPr lang="it-IT" sz="1050">
                        <a:effectLst/>
                      </a:endParaRPr>
                    </a:p>
                    <a:p>
                      <a:pPr algn="ct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1. Ampliare il repertorio con altre opere</a:t>
                      </a:r>
                      <a:br>
                        <a:rPr lang="de-DE" sz="1000">
                          <a:effectLst/>
                        </a:rPr>
                      </a:br>
                      <a:r>
                        <a:rPr lang="de-DE" sz="1000">
                          <a:effectLst/>
                        </a:rPr>
                        <a:t>2. Introdurre alla critica letteraria confrontando più interpretazioni di una stessa opera</a:t>
                      </a:r>
                      <a:br>
                        <a:rPr lang="de-DE" sz="1000">
                          <a:effectLst/>
                        </a:rPr>
                      </a:br>
                      <a:r>
                        <a:rPr lang="de-DE" sz="1000">
                          <a:effectLst/>
                        </a:rPr>
                        <a:t>3. Presentare un’opera di Goethe: Meister</a:t>
                      </a:r>
                      <a:br>
                        <a:rPr lang="de-DE" sz="1000">
                          <a:effectLst/>
                        </a:rPr>
                      </a:br>
                      <a:r>
                        <a:rPr lang="de-DE" sz="1000">
                          <a:effectLst/>
                        </a:rPr>
                        <a:t>4. Passare dalla lezione frontale alla modalità seminariale (ciascuno presenta un testo critico e un’opera)</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36 ore</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01|3|18: lettura del testo </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02|3|18: critica e confronti</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6 CFU – LT3</a:t>
                      </a:r>
                      <a:endParaRPr lang="it-IT" sz="1050">
                        <a:effectLst/>
                      </a:endParaRPr>
                    </a:p>
                    <a:p>
                      <a:pPr>
                        <a:lnSpc>
                          <a:spcPct val="115000"/>
                        </a:lnSpc>
                        <a:spcAft>
                          <a:spcPts val="0"/>
                        </a:spcAft>
                      </a:pPr>
                      <a:r>
                        <a:rPr lang="de-DE" sz="1000">
                          <a:effectLst/>
                        </a:rPr>
                        <a:t>[1] Wilhelm Meister</a:t>
                      </a:r>
                      <a:br>
                        <a:rPr lang="de-DE" sz="1000">
                          <a:effectLst/>
                        </a:rPr>
                      </a:br>
                      <a:r>
                        <a:rPr lang="de-DE" sz="1000">
                          <a:effectLst/>
                        </a:rPr>
                        <a:t>[1] Meister Floh</a:t>
                      </a:r>
                      <a:endParaRPr lang="it-IT" sz="1050">
                        <a:effectLst/>
                      </a:endParaRPr>
                    </a:p>
                    <a:p>
                      <a:pPr>
                        <a:lnSpc>
                          <a:spcPct val="115000"/>
                        </a:lnSpc>
                        <a:spcAft>
                          <a:spcPts val="0"/>
                        </a:spcAft>
                      </a:pPr>
                      <a:r>
                        <a:rPr lang="de-DE" sz="1000">
                          <a:effectLst/>
                        </a:rPr>
                        <a:t>[1] Zauberberg</a:t>
                      </a:r>
                      <a:endParaRPr lang="it-IT" sz="1050">
                        <a:effectLst/>
                      </a:endParaRPr>
                    </a:p>
                    <a:p>
                      <a:pPr>
                        <a:lnSpc>
                          <a:spcPct val="115000"/>
                        </a:lnSpc>
                        <a:spcAft>
                          <a:spcPts val="0"/>
                        </a:spcAft>
                      </a:pPr>
                      <a:r>
                        <a:rPr lang="de-DE" sz="1000">
                          <a:effectLst/>
                        </a:rPr>
                        <a:t>[1] Nachdenken</a:t>
                      </a:r>
                      <a:endParaRPr lang="it-IT" sz="1050">
                        <a:effectLst/>
                      </a:endParaRPr>
                    </a:p>
                    <a:p>
                      <a:pPr>
                        <a:lnSpc>
                          <a:spcPct val="115000"/>
                        </a:lnSpc>
                        <a:spcAft>
                          <a:spcPts val="0"/>
                        </a:spcAft>
                      </a:pPr>
                      <a:r>
                        <a:rPr lang="de-DE" sz="1000">
                          <a:effectLst/>
                        </a:rPr>
                        <a:t>[1] opera a scelta</a:t>
                      </a:r>
                      <a:endParaRPr lang="it-IT" sz="1050">
                        <a:effectLst/>
                      </a:endParaRPr>
                    </a:p>
                    <a:p>
                      <a:pPr>
                        <a:lnSpc>
                          <a:spcPct val="115000"/>
                        </a:lnSpc>
                        <a:spcAft>
                          <a:spcPts val="0"/>
                        </a:spcAft>
                      </a:pPr>
                      <a:r>
                        <a:rPr lang="de-DE" sz="1000">
                          <a:effectLst/>
                        </a:rPr>
                        <a:t>[1] antologia critica</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r>
              <a:tr h="166421">
                <a:tc>
                  <a:txBody>
                    <a:bodyPr/>
                    <a:lstStyle/>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a:effectLst/>
                        </a:rPr>
                        <a:t>LM37</a:t>
                      </a:r>
                      <a:endParaRPr lang="it-IT" sz="105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a:effectLst/>
                        </a:rPr>
                        <a:t>LM38</a:t>
                      </a:r>
                      <a:endParaRPr lang="it-IT" sz="1050">
                        <a:effectLst/>
                        <a:latin typeface="Calibri"/>
                        <a:ea typeface="Calibri"/>
                        <a:cs typeface="Times New Roman"/>
                      </a:endParaRPr>
                    </a:p>
                  </a:txBody>
                  <a:tcPr marL="33575" marR="33575" marT="0" marB="0"/>
                </a:tc>
              </a:tr>
              <a:tr h="2303489">
                <a:tc>
                  <a:txBody>
                    <a:bodyPr/>
                    <a:lstStyle/>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4</a:t>
                      </a:r>
                      <a:endParaRPr lang="it-IT" sz="105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b="1" dirty="0" err="1">
                          <a:effectLst/>
                        </a:rPr>
                        <a:t>Traduzione</a:t>
                      </a:r>
                      <a:r>
                        <a:rPr lang="de-DE" sz="1000" b="1" dirty="0">
                          <a:effectLst/>
                        </a:rPr>
                        <a:t> (</a:t>
                      </a:r>
                      <a:r>
                        <a:rPr lang="de-DE" sz="1000" b="1" dirty="0" err="1">
                          <a:effectLst/>
                        </a:rPr>
                        <a:t>laboratorio</a:t>
                      </a:r>
                      <a:r>
                        <a:rPr lang="de-DE" sz="1000" b="1" dirty="0">
                          <a:effectLst/>
                        </a:rPr>
                        <a:t>)</a:t>
                      </a:r>
                      <a:endParaRPr lang="it-IT" sz="1050" b="1" dirty="0">
                        <a:effectLst/>
                      </a:endParaRPr>
                    </a:p>
                    <a:p>
                      <a:pPr algn="ctr">
                        <a:lnSpc>
                          <a:spcPct val="115000"/>
                        </a:lnSpc>
                        <a:spcAft>
                          <a:spcPts val="0"/>
                        </a:spcAft>
                      </a:pPr>
                      <a:r>
                        <a:rPr lang="de-DE" sz="1000" dirty="0">
                          <a:effectLst/>
                        </a:rPr>
                        <a:t> </a:t>
                      </a:r>
                      <a:endParaRPr lang="it-IT" sz="1050" dirty="0">
                        <a:effectLst/>
                      </a:endParaRPr>
                    </a:p>
                    <a:p>
                      <a:pPr>
                        <a:lnSpc>
                          <a:spcPct val="115000"/>
                        </a:lnSpc>
                        <a:spcAft>
                          <a:spcPts val="0"/>
                        </a:spcAft>
                      </a:pPr>
                      <a:r>
                        <a:rPr lang="de-DE" sz="1000" dirty="0">
                          <a:effectLst/>
                        </a:rPr>
                        <a:t>1. </a:t>
                      </a:r>
                      <a:r>
                        <a:rPr lang="de-DE" sz="1000" dirty="0" err="1">
                          <a:effectLst/>
                        </a:rPr>
                        <a:t>Ampliare</a:t>
                      </a:r>
                      <a:r>
                        <a:rPr lang="de-DE" sz="1000" dirty="0">
                          <a:effectLst/>
                        </a:rPr>
                        <a:t> </a:t>
                      </a:r>
                      <a:r>
                        <a:rPr lang="de-DE" sz="1000" dirty="0" err="1">
                          <a:effectLst/>
                        </a:rPr>
                        <a:t>il</a:t>
                      </a:r>
                      <a:r>
                        <a:rPr lang="de-DE" sz="1000" dirty="0">
                          <a:effectLst/>
                        </a:rPr>
                        <a:t> </a:t>
                      </a:r>
                      <a:r>
                        <a:rPr lang="de-DE" sz="1000" dirty="0" err="1">
                          <a:effectLst/>
                        </a:rPr>
                        <a:t>repertorio</a:t>
                      </a:r>
                      <a:r>
                        <a:rPr lang="de-DE" sz="1000" dirty="0">
                          <a:effectLst/>
                        </a:rPr>
                        <a:t> </a:t>
                      </a:r>
                      <a:r>
                        <a:rPr lang="de-DE" sz="1000" dirty="0" err="1">
                          <a:effectLst/>
                        </a:rPr>
                        <a:t>con</a:t>
                      </a:r>
                      <a:r>
                        <a:rPr lang="de-DE" sz="1000" dirty="0">
                          <a:effectLst/>
                        </a:rPr>
                        <a:t> altre </a:t>
                      </a:r>
                      <a:r>
                        <a:rPr lang="de-DE" sz="1000" dirty="0" err="1">
                          <a:effectLst/>
                        </a:rPr>
                        <a:t>opere</a:t>
                      </a:r>
                      <a:r>
                        <a:rPr lang="de-DE" sz="1000" dirty="0">
                          <a:effectLst/>
                        </a:rPr>
                        <a:t>, </a:t>
                      </a:r>
                      <a:r>
                        <a:rPr lang="de-DE" sz="1000" dirty="0" err="1">
                          <a:effectLst/>
                        </a:rPr>
                        <a:t>ma</a:t>
                      </a:r>
                      <a:r>
                        <a:rPr lang="de-DE" sz="1000" dirty="0">
                          <a:effectLst/>
                        </a:rPr>
                        <a:t> </a:t>
                      </a:r>
                      <a:r>
                        <a:rPr lang="de-DE" sz="1000" dirty="0" err="1">
                          <a:effectLst/>
                        </a:rPr>
                        <a:t>ora</a:t>
                      </a:r>
                      <a:r>
                        <a:rPr lang="de-DE" sz="1000" dirty="0">
                          <a:effectLst/>
                        </a:rPr>
                        <a:t> </a:t>
                      </a:r>
                      <a:r>
                        <a:rPr lang="de-DE" sz="1000" dirty="0" err="1">
                          <a:effectLst/>
                        </a:rPr>
                        <a:t>nello</a:t>
                      </a:r>
                      <a:r>
                        <a:rPr lang="de-DE" sz="1000" dirty="0">
                          <a:effectLst/>
                        </a:rPr>
                        <a:t> </a:t>
                      </a:r>
                      <a:r>
                        <a:rPr lang="de-DE" sz="1000" dirty="0" err="1">
                          <a:effectLst/>
                        </a:rPr>
                        <a:t>spirito</a:t>
                      </a:r>
                      <a:r>
                        <a:rPr lang="de-DE" sz="1000" dirty="0">
                          <a:effectLst/>
                        </a:rPr>
                        <a:t> del </a:t>
                      </a:r>
                      <a:r>
                        <a:rPr lang="de-DE" sz="1000" dirty="0" err="1">
                          <a:effectLst/>
                        </a:rPr>
                        <a:t>corso</a:t>
                      </a:r>
                      <a:r>
                        <a:rPr lang="de-DE" sz="1000" dirty="0">
                          <a:effectLst/>
                        </a:rPr>
                        <a:t> </a:t>
                      </a:r>
                      <a:r>
                        <a:rPr lang="de-DE" sz="1000" dirty="0" err="1">
                          <a:effectLst/>
                        </a:rPr>
                        <a:t>monografico</a:t>
                      </a:r>
                      <a:r>
                        <a:rPr lang="de-DE" sz="1000" dirty="0">
                          <a:effectLst/>
                        </a:rPr>
                        <a:t/>
                      </a:r>
                      <a:br>
                        <a:rPr lang="de-DE" sz="1000" dirty="0">
                          <a:effectLst/>
                        </a:rPr>
                      </a:br>
                      <a:r>
                        <a:rPr lang="de-DE" sz="1000" dirty="0">
                          <a:effectLst/>
                        </a:rPr>
                        <a:t>2. </a:t>
                      </a:r>
                      <a:r>
                        <a:rPr lang="de-DE" sz="1000" dirty="0" err="1">
                          <a:effectLst/>
                        </a:rPr>
                        <a:t>Introdurre</a:t>
                      </a:r>
                      <a:r>
                        <a:rPr lang="de-DE" sz="1000" dirty="0">
                          <a:effectLst/>
                        </a:rPr>
                        <a:t> alla </a:t>
                      </a:r>
                      <a:r>
                        <a:rPr lang="de-DE" sz="1000" dirty="0" err="1">
                          <a:effectLst/>
                        </a:rPr>
                        <a:t>traduzione</a:t>
                      </a:r>
                      <a:r>
                        <a:rPr lang="de-DE" sz="1000" dirty="0">
                          <a:effectLst/>
                        </a:rPr>
                        <a:t> </a:t>
                      </a:r>
                      <a:r>
                        <a:rPr lang="de-DE" sz="1000" dirty="0" err="1">
                          <a:effectLst/>
                        </a:rPr>
                        <a:t>letteraria</a:t>
                      </a:r>
                      <a:r>
                        <a:rPr lang="de-DE" sz="1000" dirty="0">
                          <a:effectLst/>
                        </a:rPr>
                        <a:t> </a:t>
                      </a:r>
                      <a:r>
                        <a:rPr lang="de-DE" sz="1000" dirty="0" err="1">
                          <a:effectLst/>
                        </a:rPr>
                        <a:t>confrontando</a:t>
                      </a:r>
                      <a:r>
                        <a:rPr lang="de-DE" sz="1000" dirty="0">
                          <a:effectLst/>
                        </a:rPr>
                        <a:t> più </a:t>
                      </a:r>
                      <a:r>
                        <a:rPr lang="de-DE" sz="1000" dirty="0" err="1">
                          <a:effectLst/>
                        </a:rPr>
                        <a:t>traduzioni</a:t>
                      </a:r>
                      <a:r>
                        <a:rPr lang="de-DE" sz="1000" dirty="0">
                          <a:effectLst/>
                        </a:rPr>
                        <a:t> di </a:t>
                      </a:r>
                      <a:r>
                        <a:rPr lang="de-DE" sz="1000" dirty="0" err="1">
                          <a:effectLst/>
                        </a:rPr>
                        <a:t>una</a:t>
                      </a:r>
                      <a:r>
                        <a:rPr lang="de-DE" sz="1000" dirty="0">
                          <a:effectLst/>
                        </a:rPr>
                        <a:t> </a:t>
                      </a:r>
                      <a:r>
                        <a:rPr lang="de-DE" sz="1000" dirty="0" err="1">
                          <a:effectLst/>
                        </a:rPr>
                        <a:t>stessa</a:t>
                      </a:r>
                      <a:r>
                        <a:rPr lang="de-DE" sz="1000" dirty="0">
                          <a:effectLst/>
                        </a:rPr>
                        <a:t> </a:t>
                      </a:r>
                      <a:r>
                        <a:rPr lang="de-DE" sz="1000" dirty="0" err="1">
                          <a:effectLst/>
                        </a:rPr>
                        <a:t>opera</a:t>
                      </a:r>
                      <a:r>
                        <a:rPr lang="de-DE" sz="1000" dirty="0">
                          <a:effectLst/>
                        </a:rPr>
                        <a:t/>
                      </a:r>
                      <a:br>
                        <a:rPr lang="de-DE" sz="1000" dirty="0">
                          <a:effectLst/>
                        </a:rPr>
                      </a:br>
                      <a:r>
                        <a:rPr lang="de-DE" sz="1000" dirty="0">
                          <a:effectLst/>
                        </a:rPr>
                        <a:t>3. </a:t>
                      </a:r>
                      <a:r>
                        <a:rPr lang="de-DE" sz="1000" dirty="0" err="1">
                          <a:effectLst/>
                        </a:rPr>
                        <a:t>Presentare</a:t>
                      </a:r>
                      <a:r>
                        <a:rPr lang="de-DE" sz="1000" dirty="0">
                          <a:effectLst/>
                        </a:rPr>
                        <a:t> </a:t>
                      </a:r>
                      <a:r>
                        <a:rPr lang="de-DE" sz="1000" dirty="0" err="1">
                          <a:effectLst/>
                        </a:rPr>
                        <a:t>un’opera</a:t>
                      </a:r>
                      <a:r>
                        <a:rPr lang="de-DE" sz="1000" dirty="0">
                          <a:effectLst/>
                        </a:rPr>
                        <a:t> di Goethe: Wahl-verwandtschaften</a:t>
                      </a:r>
                      <a:br>
                        <a:rPr lang="de-DE" sz="1000" dirty="0">
                          <a:effectLst/>
                        </a:rPr>
                      </a:br>
                      <a:r>
                        <a:rPr lang="de-DE" sz="1000" dirty="0">
                          <a:effectLst/>
                        </a:rPr>
                        <a:t>4. </a:t>
                      </a:r>
                      <a:r>
                        <a:rPr lang="de-DE" sz="1000" dirty="0" err="1">
                          <a:effectLst/>
                        </a:rPr>
                        <a:t>Sviluppare</a:t>
                      </a:r>
                      <a:r>
                        <a:rPr lang="de-DE" sz="1000" dirty="0">
                          <a:effectLst/>
                        </a:rPr>
                        <a:t> la </a:t>
                      </a:r>
                      <a:r>
                        <a:rPr lang="de-DE" sz="1000" dirty="0" err="1">
                          <a:effectLst/>
                        </a:rPr>
                        <a:t>modalità</a:t>
                      </a:r>
                      <a:r>
                        <a:rPr lang="de-DE" sz="1000" dirty="0">
                          <a:effectLst/>
                        </a:rPr>
                        <a:t> </a:t>
                      </a:r>
                      <a:r>
                        <a:rPr lang="de-DE" sz="1000" dirty="0" err="1">
                          <a:effectLst/>
                        </a:rPr>
                        <a:t>seminariale</a:t>
                      </a:r>
                      <a:r>
                        <a:rPr lang="de-DE" sz="1000" dirty="0">
                          <a:effectLst/>
                        </a:rPr>
                        <a:t> (</a:t>
                      </a:r>
                      <a:r>
                        <a:rPr lang="de-DE" sz="1000" dirty="0" err="1">
                          <a:effectLst/>
                        </a:rPr>
                        <a:t>ciascuno</a:t>
                      </a:r>
                      <a:r>
                        <a:rPr lang="de-DE" sz="1000" dirty="0">
                          <a:effectLst/>
                        </a:rPr>
                        <a:t> </a:t>
                      </a:r>
                      <a:r>
                        <a:rPr lang="de-DE" sz="1000" dirty="0" err="1">
                          <a:effectLst/>
                        </a:rPr>
                        <a:t>presenta</a:t>
                      </a:r>
                      <a:r>
                        <a:rPr lang="de-DE" sz="1000" dirty="0">
                          <a:effectLst/>
                        </a:rPr>
                        <a:t> </a:t>
                      </a:r>
                      <a:r>
                        <a:rPr lang="de-DE" sz="1000" dirty="0" err="1">
                          <a:effectLst/>
                        </a:rPr>
                        <a:t>una</a:t>
                      </a:r>
                      <a:r>
                        <a:rPr lang="de-DE" sz="1000" dirty="0">
                          <a:effectLst/>
                        </a:rPr>
                        <a:t> </a:t>
                      </a:r>
                      <a:r>
                        <a:rPr lang="de-DE" sz="1000" dirty="0" err="1">
                          <a:effectLst/>
                        </a:rPr>
                        <a:t>traduzione</a:t>
                      </a:r>
                      <a:r>
                        <a:rPr lang="de-DE" sz="1000" dirty="0">
                          <a:effectLst/>
                        </a:rPr>
                        <a:t>, </a:t>
                      </a:r>
                      <a:r>
                        <a:rPr lang="de-DE" sz="1000" dirty="0" err="1">
                          <a:effectLst/>
                        </a:rPr>
                        <a:t>un</a:t>
                      </a:r>
                      <a:r>
                        <a:rPr lang="de-DE" sz="1000" dirty="0">
                          <a:effectLst/>
                        </a:rPr>
                        <a:t> </a:t>
                      </a:r>
                      <a:r>
                        <a:rPr lang="de-DE" sz="1000" dirty="0" err="1">
                          <a:effectLst/>
                        </a:rPr>
                        <a:t>traduttore</a:t>
                      </a:r>
                      <a:r>
                        <a:rPr lang="de-DE" sz="1000" dirty="0">
                          <a:effectLst/>
                        </a:rPr>
                        <a:t> e </a:t>
                      </a:r>
                      <a:r>
                        <a:rPr lang="de-DE" sz="1000" dirty="0" err="1">
                          <a:effectLst/>
                        </a:rPr>
                        <a:t>un</a:t>
                      </a:r>
                      <a:r>
                        <a:rPr lang="de-DE" sz="1000" dirty="0">
                          <a:effectLst/>
                        </a:rPr>
                        <a:t> </a:t>
                      </a:r>
                      <a:r>
                        <a:rPr lang="de-DE" sz="1000" dirty="0" err="1">
                          <a:effectLst/>
                        </a:rPr>
                        <a:t>testo</a:t>
                      </a:r>
                      <a:r>
                        <a:rPr lang="de-DE" sz="1000" dirty="0">
                          <a:effectLst/>
                        </a:rPr>
                        <a:t> </a:t>
                      </a:r>
                      <a:r>
                        <a:rPr lang="de-DE" sz="1000" dirty="0" err="1">
                          <a:effectLst/>
                        </a:rPr>
                        <a:t>critico</a:t>
                      </a:r>
                      <a:r>
                        <a:rPr lang="de-DE" sz="1000" dirty="0">
                          <a:effectLst/>
                        </a:rPr>
                        <a:t>)</a:t>
                      </a:r>
                      <a:endParaRPr lang="it-IT" sz="1050" dirty="0">
                        <a:effectLst/>
                      </a:endParaRPr>
                    </a:p>
                    <a:p>
                      <a:pPr algn="ctr">
                        <a:lnSpc>
                          <a:spcPct val="115000"/>
                        </a:lnSpc>
                        <a:spcAft>
                          <a:spcPts val="0"/>
                        </a:spcAft>
                      </a:pPr>
                      <a:r>
                        <a:rPr lang="de-DE" sz="1000" dirty="0">
                          <a:effectLst/>
                        </a:rPr>
                        <a:t> </a:t>
                      </a:r>
                      <a:endParaRPr lang="it-IT" sz="1050" dirty="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42 ore per LM37 – LT1</a:t>
                      </a:r>
                      <a:br>
                        <a:rPr lang="de-DE" sz="1000">
                          <a:effectLst/>
                        </a:rPr>
                      </a:br>
                      <a:r>
                        <a:rPr lang="de-DE" sz="1000">
                          <a:effectLst/>
                        </a:rPr>
                        <a:t>48 ore per LM37 crediti liberi</a:t>
                      </a:r>
                      <a:br>
                        <a:rPr lang="de-DE" sz="1000">
                          <a:effectLst/>
                        </a:rPr>
                      </a:br>
                      <a:r>
                        <a:rPr lang="de-DE" sz="1000">
                          <a:effectLst/>
                        </a:rPr>
                        <a:t>48 ore per LM38</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01|3|18: traduzione del testo </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02|3|18: critica e confronti</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02|1|06: ancora critica e confronti</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7 CFU – LT1</a:t>
                      </a:r>
                      <a:endParaRPr lang="it-IT" sz="1050">
                        <a:effectLst/>
                      </a:endParaRPr>
                    </a:p>
                    <a:p>
                      <a:pPr>
                        <a:lnSpc>
                          <a:spcPct val="115000"/>
                        </a:lnSpc>
                        <a:spcAft>
                          <a:spcPts val="0"/>
                        </a:spcAft>
                      </a:pPr>
                      <a:r>
                        <a:rPr lang="de-DE" sz="1000">
                          <a:effectLst/>
                        </a:rPr>
                        <a:t>[1] Wahlverwandtschaften</a:t>
                      </a:r>
                      <a:endParaRPr lang="it-IT" sz="1050">
                        <a:effectLst/>
                      </a:endParaRPr>
                    </a:p>
                    <a:p>
                      <a:pPr>
                        <a:lnSpc>
                          <a:spcPct val="115000"/>
                        </a:lnSpc>
                        <a:spcAft>
                          <a:spcPts val="0"/>
                        </a:spcAft>
                      </a:pPr>
                      <a:r>
                        <a:rPr lang="de-DE" sz="1000">
                          <a:effectLst/>
                        </a:rPr>
                        <a:t>[1] opera di A.</a:t>
                      </a:r>
                      <a:br>
                        <a:rPr lang="de-DE" sz="1000">
                          <a:effectLst/>
                        </a:rPr>
                      </a:br>
                      <a:r>
                        <a:rPr lang="de-DE" sz="1000">
                          <a:effectLst/>
                        </a:rPr>
                        <a:t>[1] sua traduzione</a:t>
                      </a:r>
                      <a:endParaRPr lang="it-IT" sz="1050">
                        <a:effectLst/>
                      </a:endParaRPr>
                    </a:p>
                    <a:p>
                      <a:pPr>
                        <a:lnSpc>
                          <a:spcPct val="115000"/>
                        </a:lnSpc>
                        <a:spcAft>
                          <a:spcPts val="0"/>
                        </a:spcAft>
                      </a:pPr>
                      <a:r>
                        <a:rPr lang="de-DE" sz="1000">
                          <a:effectLst/>
                        </a:rPr>
                        <a:t>[1] testo critico</a:t>
                      </a:r>
                      <a:endParaRPr lang="it-IT" sz="1050">
                        <a:effectLst/>
                      </a:endParaRPr>
                    </a:p>
                    <a:p>
                      <a:pPr>
                        <a:lnSpc>
                          <a:spcPct val="115000"/>
                        </a:lnSpc>
                        <a:spcAft>
                          <a:spcPts val="0"/>
                        </a:spcAft>
                      </a:pPr>
                      <a:r>
                        <a:rPr lang="de-DE" sz="1000">
                          <a:effectLst/>
                        </a:rPr>
                        <a:t>[1] testo traduttol.</a:t>
                      </a:r>
                      <a:endParaRPr lang="it-IT" sz="1050">
                        <a:effectLst/>
                      </a:endParaRPr>
                    </a:p>
                    <a:p>
                      <a:pPr>
                        <a:lnSpc>
                          <a:spcPct val="115000"/>
                        </a:lnSpc>
                        <a:spcAft>
                          <a:spcPts val="0"/>
                        </a:spcAft>
                      </a:pPr>
                      <a:r>
                        <a:rPr lang="de-DE" sz="1000">
                          <a:effectLst/>
                        </a:rPr>
                        <a:t>[n] altre opere di A.</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8 CFU liberi</a:t>
                      </a:r>
                      <a:br>
                        <a:rPr lang="de-DE" sz="1000">
                          <a:effectLst/>
                        </a:rPr>
                      </a:br>
                      <a:r>
                        <a:rPr lang="de-DE" sz="1000">
                          <a:effectLst/>
                        </a:rPr>
                        <a:t>si consiglia di frequentare il III anno di L11</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8 CFU – LT </a:t>
                      </a:r>
                      <a:br>
                        <a:rPr lang="de-DE" sz="1000">
                          <a:effectLst/>
                        </a:rPr>
                      </a:br>
                      <a:r>
                        <a:rPr lang="de-DE" sz="1000">
                          <a:effectLst/>
                        </a:rPr>
                        <a:t>[1] Wahlverwandtschaften</a:t>
                      </a:r>
                      <a:endParaRPr lang="it-IT" sz="1050">
                        <a:effectLst/>
                      </a:endParaRPr>
                    </a:p>
                    <a:p>
                      <a:pPr>
                        <a:lnSpc>
                          <a:spcPct val="115000"/>
                        </a:lnSpc>
                        <a:spcAft>
                          <a:spcPts val="0"/>
                        </a:spcAft>
                      </a:pPr>
                      <a:r>
                        <a:rPr lang="de-DE" sz="1000">
                          <a:effectLst/>
                        </a:rPr>
                        <a:t>[1] opera di A.</a:t>
                      </a:r>
                      <a:br>
                        <a:rPr lang="de-DE" sz="1000">
                          <a:effectLst/>
                        </a:rPr>
                      </a:br>
                      <a:r>
                        <a:rPr lang="de-DE" sz="1000">
                          <a:effectLst/>
                        </a:rPr>
                        <a:t>[1] sua traduzione</a:t>
                      </a:r>
                      <a:endParaRPr lang="it-IT" sz="1050">
                        <a:effectLst/>
                      </a:endParaRPr>
                    </a:p>
                    <a:p>
                      <a:pPr>
                        <a:lnSpc>
                          <a:spcPct val="115000"/>
                        </a:lnSpc>
                        <a:spcAft>
                          <a:spcPts val="0"/>
                        </a:spcAft>
                      </a:pPr>
                      <a:r>
                        <a:rPr lang="de-DE" sz="1000">
                          <a:effectLst/>
                        </a:rPr>
                        <a:t>[1] testo critico</a:t>
                      </a:r>
                      <a:endParaRPr lang="it-IT" sz="1050">
                        <a:effectLst/>
                      </a:endParaRPr>
                    </a:p>
                    <a:p>
                      <a:pPr>
                        <a:lnSpc>
                          <a:spcPct val="115000"/>
                        </a:lnSpc>
                        <a:spcAft>
                          <a:spcPts val="0"/>
                        </a:spcAft>
                      </a:pPr>
                      <a:r>
                        <a:rPr lang="de-DE" sz="1000">
                          <a:effectLst/>
                        </a:rPr>
                        <a:t>[1] testo traduttol.</a:t>
                      </a:r>
                      <a:endParaRPr lang="it-IT" sz="1050">
                        <a:effectLst/>
                      </a:endParaRPr>
                    </a:p>
                    <a:p>
                      <a:pPr>
                        <a:lnSpc>
                          <a:spcPct val="115000"/>
                        </a:lnSpc>
                        <a:spcAft>
                          <a:spcPts val="0"/>
                        </a:spcAft>
                      </a:pPr>
                      <a:r>
                        <a:rPr lang="de-DE" sz="1000">
                          <a:effectLst/>
                        </a:rPr>
                        <a:t>[n] altre opere di A.</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r>
              <a:tr h="1947290">
                <a:tc>
                  <a:txBody>
                    <a:bodyPr/>
                    <a:lstStyle/>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5</a:t>
                      </a:r>
                      <a:endParaRPr lang="it-IT" sz="105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b="1" dirty="0" err="1">
                          <a:effectLst/>
                        </a:rPr>
                        <a:t>Ricerca</a:t>
                      </a:r>
                      <a:r>
                        <a:rPr lang="de-DE" sz="1000" b="1" dirty="0">
                          <a:effectLst/>
                        </a:rPr>
                        <a:t> (LT.it)</a:t>
                      </a:r>
                      <a:endParaRPr lang="it-IT" sz="1050" b="1" dirty="0">
                        <a:effectLst/>
                      </a:endParaRPr>
                    </a:p>
                    <a:p>
                      <a:pPr>
                        <a:lnSpc>
                          <a:spcPct val="115000"/>
                        </a:lnSpc>
                        <a:spcAft>
                          <a:spcPts val="0"/>
                        </a:spcAft>
                      </a:pPr>
                      <a:r>
                        <a:rPr lang="de-DE" sz="1000" dirty="0">
                          <a:effectLst/>
                        </a:rPr>
                        <a:t> </a:t>
                      </a:r>
                      <a:endParaRPr lang="it-IT" sz="1050" dirty="0">
                        <a:effectLst/>
                      </a:endParaRPr>
                    </a:p>
                    <a:p>
                      <a:pPr>
                        <a:lnSpc>
                          <a:spcPct val="115000"/>
                        </a:lnSpc>
                        <a:spcAft>
                          <a:spcPts val="0"/>
                        </a:spcAft>
                      </a:pPr>
                      <a:r>
                        <a:rPr lang="de-DE" sz="1000" dirty="0">
                          <a:effectLst/>
                        </a:rPr>
                        <a:t>1. </a:t>
                      </a:r>
                      <a:r>
                        <a:rPr lang="de-DE" sz="1000" dirty="0" err="1">
                          <a:effectLst/>
                        </a:rPr>
                        <a:t>Ampliare</a:t>
                      </a:r>
                      <a:r>
                        <a:rPr lang="de-DE" sz="1000" dirty="0">
                          <a:effectLst/>
                        </a:rPr>
                        <a:t> </a:t>
                      </a:r>
                      <a:r>
                        <a:rPr lang="de-DE" sz="1000" dirty="0" err="1">
                          <a:effectLst/>
                        </a:rPr>
                        <a:t>il</a:t>
                      </a:r>
                      <a:r>
                        <a:rPr lang="de-DE" sz="1000" dirty="0">
                          <a:effectLst/>
                        </a:rPr>
                        <a:t> </a:t>
                      </a:r>
                      <a:r>
                        <a:rPr lang="de-DE" sz="1000" dirty="0" err="1">
                          <a:effectLst/>
                        </a:rPr>
                        <a:t>repertorio</a:t>
                      </a:r>
                      <a:r>
                        <a:rPr lang="de-DE" sz="1000" dirty="0">
                          <a:effectLst/>
                        </a:rPr>
                        <a:t> </a:t>
                      </a:r>
                      <a:r>
                        <a:rPr lang="de-DE" sz="1000" dirty="0" err="1">
                          <a:effectLst/>
                        </a:rPr>
                        <a:t>con</a:t>
                      </a:r>
                      <a:r>
                        <a:rPr lang="de-DE" sz="1000" dirty="0">
                          <a:effectLst/>
                        </a:rPr>
                        <a:t> altre </a:t>
                      </a:r>
                      <a:r>
                        <a:rPr lang="de-DE" sz="1000" dirty="0" err="1">
                          <a:effectLst/>
                        </a:rPr>
                        <a:t>opere</a:t>
                      </a:r>
                      <a:r>
                        <a:rPr lang="de-DE" sz="1000" dirty="0">
                          <a:effectLst/>
                        </a:rPr>
                        <a:t>, </a:t>
                      </a:r>
                      <a:r>
                        <a:rPr lang="de-DE" sz="1000" dirty="0" err="1">
                          <a:effectLst/>
                        </a:rPr>
                        <a:t>ma</a:t>
                      </a:r>
                      <a:r>
                        <a:rPr lang="de-DE" sz="1000" dirty="0">
                          <a:effectLst/>
                        </a:rPr>
                        <a:t> </a:t>
                      </a:r>
                      <a:r>
                        <a:rPr lang="de-DE" sz="1000" dirty="0" err="1">
                          <a:effectLst/>
                        </a:rPr>
                        <a:t>ora</a:t>
                      </a:r>
                      <a:r>
                        <a:rPr lang="de-DE" sz="1000" dirty="0">
                          <a:effectLst/>
                        </a:rPr>
                        <a:t> </a:t>
                      </a:r>
                      <a:r>
                        <a:rPr lang="de-DE" sz="1000" dirty="0" err="1">
                          <a:effectLst/>
                        </a:rPr>
                        <a:t>nello</a:t>
                      </a:r>
                      <a:r>
                        <a:rPr lang="de-DE" sz="1000" dirty="0">
                          <a:effectLst/>
                        </a:rPr>
                        <a:t> </a:t>
                      </a:r>
                      <a:r>
                        <a:rPr lang="de-DE" sz="1000" dirty="0" err="1">
                          <a:effectLst/>
                        </a:rPr>
                        <a:t>spirito</a:t>
                      </a:r>
                      <a:r>
                        <a:rPr lang="de-DE" sz="1000" dirty="0">
                          <a:effectLst/>
                        </a:rPr>
                        <a:t> del </a:t>
                      </a:r>
                      <a:r>
                        <a:rPr lang="de-DE" sz="1000" dirty="0" err="1">
                          <a:effectLst/>
                        </a:rPr>
                        <a:t>corso</a:t>
                      </a:r>
                      <a:r>
                        <a:rPr lang="de-DE" sz="1000" dirty="0">
                          <a:effectLst/>
                        </a:rPr>
                        <a:t> </a:t>
                      </a:r>
                      <a:r>
                        <a:rPr lang="de-DE" sz="1000" dirty="0" err="1">
                          <a:effectLst/>
                        </a:rPr>
                        <a:t>monografico</a:t>
                      </a:r>
                      <a:r>
                        <a:rPr lang="de-DE" sz="1000" dirty="0">
                          <a:effectLst/>
                        </a:rPr>
                        <a:t/>
                      </a:r>
                      <a:br>
                        <a:rPr lang="de-DE" sz="1000" dirty="0">
                          <a:effectLst/>
                        </a:rPr>
                      </a:br>
                      <a:r>
                        <a:rPr lang="de-DE" sz="1000" dirty="0">
                          <a:effectLst/>
                        </a:rPr>
                        <a:t>2. </a:t>
                      </a:r>
                      <a:r>
                        <a:rPr lang="de-DE" sz="1000" dirty="0" err="1">
                          <a:effectLst/>
                        </a:rPr>
                        <a:t>Introdurre</a:t>
                      </a:r>
                      <a:r>
                        <a:rPr lang="de-DE" sz="1000" dirty="0">
                          <a:effectLst/>
                        </a:rPr>
                        <a:t> alla </a:t>
                      </a:r>
                      <a:r>
                        <a:rPr lang="de-DE" sz="1000" dirty="0" err="1">
                          <a:effectLst/>
                        </a:rPr>
                        <a:t>ricerca</a:t>
                      </a:r>
                      <a:r>
                        <a:rPr lang="de-DE" sz="1000" dirty="0">
                          <a:effectLst/>
                        </a:rPr>
                        <a:t> </a:t>
                      </a:r>
                      <a:r>
                        <a:rPr lang="de-DE" sz="1000" dirty="0" err="1">
                          <a:effectLst/>
                        </a:rPr>
                        <a:t>letteraria</a:t>
                      </a:r>
                      <a:r>
                        <a:rPr lang="de-DE" sz="1000" dirty="0">
                          <a:effectLst/>
                        </a:rPr>
                        <a:t>, </a:t>
                      </a:r>
                      <a:r>
                        <a:rPr lang="de-DE" sz="1000" dirty="0" err="1">
                          <a:effectLst/>
                        </a:rPr>
                        <a:t>presentando</a:t>
                      </a:r>
                      <a:r>
                        <a:rPr lang="de-DE" sz="1000" dirty="0">
                          <a:effectLst/>
                        </a:rPr>
                        <a:t> </a:t>
                      </a:r>
                      <a:r>
                        <a:rPr lang="de-DE" sz="1000" dirty="0" err="1">
                          <a:effectLst/>
                        </a:rPr>
                        <a:t>una</a:t>
                      </a:r>
                      <a:r>
                        <a:rPr lang="de-DE" sz="1000" dirty="0">
                          <a:effectLst/>
                        </a:rPr>
                        <a:t> </a:t>
                      </a:r>
                      <a:r>
                        <a:rPr lang="de-DE" sz="1000" dirty="0" err="1">
                          <a:effectLst/>
                        </a:rPr>
                        <a:t>ricerca</a:t>
                      </a:r>
                      <a:r>
                        <a:rPr lang="de-DE" sz="1000" dirty="0">
                          <a:effectLst/>
                        </a:rPr>
                        <a:t> in </a:t>
                      </a:r>
                      <a:r>
                        <a:rPr lang="de-DE" sz="1000" dirty="0" err="1">
                          <a:effectLst/>
                        </a:rPr>
                        <a:t>corso</a:t>
                      </a:r>
                      <a:r>
                        <a:rPr lang="de-DE" sz="1000" dirty="0">
                          <a:effectLst/>
                        </a:rPr>
                        <a:t> </a:t>
                      </a:r>
                      <a:br>
                        <a:rPr lang="de-DE" sz="1000" dirty="0">
                          <a:effectLst/>
                        </a:rPr>
                      </a:br>
                      <a:r>
                        <a:rPr lang="de-DE" sz="1000" dirty="0">
                          <a:effectLst/>
                        </a:rPr>
                        <a:t>3. </a:t>
                      </a:r>
                      <a:r>
                        <a:rPr lang="de-DE" sz="1000" dirty="0" err="1">
                          <a:effectLst/>
                        </a:rPr>
                        <a:t>Presentare</a:t>
                      </a:r>
                      <a:r>
                        <a:rPr lang="de-DE" sz="1000" dirty="0">
                          <a:effectLst/>
                        </a:rPr>
                        <a:t> </a:t>
                      </a:r>
                      <a:r>
                        <a:rPr lang="de-DE" sz="1000" dirty="0" err="1">
                          <a:effectLst/>
                        </a:rPr>
                        <a:t>un’opera</a:t>
                      </a:r>
                      <a:r>
                        <a:rPr lang="de-DE" sz="1000" dirty="0">
                          <a:effectLst/>
                        </a:rPr>
                        <a:t> di Goethe: Faust</a:t>
                      </a:r>
                      <a:br>
                        <a:rPr lang="de-DE" sz="1000" dirty="0">
                          <a:effectLst/>
                        </a:rPr>
                      </a:br>
                      <a:r>
                        <a:rPr lang="de-DE" sz="1000" dirty="0">
                          <a:effectLst/>
                        </a:rPr>
                        <a:t>4. </a:t>
                      </a:r>
                      <a:r>
                        <a:rPr lang="de-DE" sz="1000" dirty="0" err="1">
                          <a:effectLst/>
                        </a:rPr>
                        <a:t>Sviluppare</a:t>
                      </a:r>
                      <a:r>
                        <a:rPr lang="de-DE" sz="1000" dirty="0">
                          <a:effectLst/>
                        </a:rPr>
                        <a:t> la </a:t>
                      </a:r>
                      <a:r>
                        <a:rPr lang="de-DE" sz="1000" dirty="0" err="1">
                          <a:effectLst/>
                        </a:rPr>
                        <a:t>modalità</a:t>
                      </a:r>
                      <a:r>
                        <a:rPr lang="de-DE" sz="1000" dirty="0">
                          <a:effectLst/>
                        </a:rPr>
                        <a:t> </a:t>
                      </a:r>
                      <a:r>
                        <a:rPr lang="de-DE" sz="1000" dirty="0" err="1">
                          <a:effectLst/>
                        </a:rPr>
                        <a:t>seminariale</a:t>
                      </a:r>
                      <a:r>
                        <a:rPr lang="de-DE" sz="1000" dirty="0">
                          <a:effectLst/>
                        </a:rPr>
                        <a:t> (</a:t>
                      </a:r>
                      <a:r>
                        <a:rPr lang="de-DE" sz="1000" dirty="0" err="1">
                          <a:effectLst/>
                        </a:rPr>
                        <a:t>ciascuno</a:t>
                      </a:r>
                      <a:r>
                        <a:rPr lang="de-DE" sz="1000" dirty="0">
                          <a:effectLst/>
                        </a:rPr>
                        <a:t> </a:t>
                      </a:r>
                      <a:r>
                        <a:rPr lang="de-DE" sz="1000" dirty="0" err="1">
                          <a:effectLst/>
                        </a:rPr>
                        <a:t>presenta</a:t>
                      </a:r>
                      <a:r>
                        <a:rPr lang="de-DE" sz="1000" dirty="0">
                          <a:effectLst/>
                        </a:rPr>
                        <a:t> </a:t>
                      </a:r>
                      <a:r>
                        <a:rPr lang="de-DE" sz="1000" dirty="0" err="1">
                          <a:effectLst/>
                        </a:rPr>
                        <a:t>una</a:t>
                      </a:r>
                      <a:r>
                        <a:rPr lang="de-DE" sz="1000" dirty="0">
                          <a:effectLst/>
                        </a:rPr>
                        <a:t> </a:t>
                      </a:r>
                      <a:r>
                        <a:rPr lang="de-DE" sz="1000" dirty="0" err="1">
                          <a:effectLst/>
                        </a:rPr>
                        <a:t>traduzione</a:t>
                      </a:r>
                      <a:r>
                        <a:rPr lang="de-DE" sz="1000" dirty="0">
                          <a:effectLst/>
                        </a:rPr>
                        <a:t>, </a:t>
                      </a:r>
                      <a:r>
                        <a:rPr lang="de-DE" sz="1000" dirty="0" err="1">
                          <a:effectLst/>
                        </a:rPr>
                        <a:t>un</a:t>
                      </a:r>
                      <a:r>
                        <a:rPr lang="de-DE" sz="1000" dirty="0">
                          <a:effectLst/>
                        </a:rPr>
                        <a:t> </a:t>
                      </a:r>
                      <a:r>
                        <a:rPr lang="de-DE" sz="1000" dirty="0" err="1">
                          <a:effectLst/>
                        </a:rPr>
                        <a:t>traduttore</a:t>
                      </a:r>
                      <a:r>
                        <a:rPr lang="de-DE" sz="1000" dirty="0">
                          <a:effectLst/>
                        </a:rPr>
                        <a:t> e </a:t>
                      </a:r>
                      <a:r>
                        <a:rPr lang="de-DE" sz="1000" dirty="0" err="1">
                          <a:effectLst/>
                        </a:rPr>
                        <a:t>un</a:t>
                      </a:r>
                      <a:r>
                        <a:rPr lang="de-DE" sz="1000" dirty="0">
                          <a:effectLst/>
                        </a:rPr>
                        <a:t> </a:t>
                      </a:r>
                      <a:r>
                        <a:rPr lang="de-DE" sz="1000" dirty="0" err="1">
                          <a:effectLst/>
                        </a:rPr>
                        <a:t>testo</a:t>
                      </a:r>
                      <a:r>
                        <a:rPr lang="de-DE" sz="1000" dirty="0">
                          <a:effectLst/>
                        </a:rPr>
                        <a:t> </a:t>
                      </a:r>
                      <a:r>
                        <a:rPr lang="de-DE" sz="1000" dirty="0" err="1">
                          <a:effectLst/>
                        </a:rPr>
                        <a:t>critico</a:t>
                      </a:r>
                      <a:r>
                        <a:rPr lang="de-DE" sz="1000" dirty="0">
                          <a:effectLst/>
                        </a:rPr>
                        <a:t>)</a:t>
                      </a:r>
                      <a:endParaRPr lang="it-IT" sz="1050" dirty="0">
                        <a:effectLst/>
                      </a:endParaRPr>
                    </a:p>
                    <a:p>
                      <a:pPr>
                        <a:lnSpc>
                          <a:spcPct val="115000"/>
                        </a:lnSpc>
                        <a:spcAft>
                          <a:spcPts val="0"/>
                        </a:spcAft>
                      </a:pPr>
                      <a:r>
                        <a:rPr lang="de-DE" sz="1000" dirty="0">
                          <a:effectLst/>
                        </a:rPr>
                        <a:t> </a:t>
                      </a:r>
                      <a:endParaRPr lang="it-IT" sz="1050" dirty="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36 ore</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01|3|18: domande di ricerca </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02|3|18: critica e confronti</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6 CFU – LT2</a:t>
                      </a:r>
                      <a:endParaRPr lang="it-IT" sz="1050">
                        <a:effectLst/>
                      </a:endParaRPr>
                    </a:p>
                    <a:p>
                      <a:pPr>
                        <a:lnSpc>
                          <a:spcPct val="115000"/>
                        </a:lnSpc>
                        <a:spcAft>
                          <a:spcPts val="0"/>
                        </a:spcAft>
                      </a:pPr>
                      <a:r>
                        <a:rPr lang="de-DE" sz="1000">
                          <a:effectLst/>
                        </a:rPr>
                        <a:t>[2] Faust</a:t>
                      </a:r>
                      <a:endParaRPr lang="it-IT" sz="1050">
                        <a:effectLst/>
                      </a:endParaRPr>
                    </a:p>
                    <a:p>
                      <a:pPr>
                        <a:lnSpc>
                          <a:spcPct val="115000"/>
                        </a:lnSpc>
                        <a:spcAft>
                          <a:spcPts val="0"/>
                        </a:spcAft>
                      </a:pPr>
                      <a:r>
                        <a:rPr lang="de-DE" sz="1000">
                          <a:effectLst/>
                        </a:rPr>
                        <a:t>[4] opere e saggi</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r>
              <a:tr h="1412990">
                <a:tc>
                  <a:txBody>
                    <a:bodyPr/>
                    <a:lstStyle/>
                    <a:p>
                      <a:pPr>
                        <a:lnSpc>
                          <a:spcPct val="115000"/>
                        </a:lnSpc>
                        <a:spcAft>
                          <a:spcPts val="0"/>
                        </a:spcAft>
                      </a:pPr>
                      <a:r>
                        <a:rPr lang="de-DE" sz="1000" dirty="0">
                          <a:effectLst/>
                        </a:rPr>
                        <a:t> </a:t>
                      </a:r>
                      <a:endParaRPr lang="it-IT" sz="1050" dirty="0">
                        <a:effectLst/>
                      </a:endParaRPr>
                    </a:p>
                    <a:p>
                      <a:pPr>
                        <a:lnSpc>
                          <a:spcPct val="115000"/>
                        </a:lnSpc>
                        <a:spcAft>
                          <a:spcPts val="0"/>
                        </a:spcAft>
                      </a:pPr>
                      <a:r>
                        <a:rPr lang="de-DE" sz="1000" dirty="0">
                          <a:effectLst/>
                        </a:rPr>
                        <a:t>+</a:t>
                      </a:r>
                      <a:endParaRPr lang="it-IT" sz="1050" dirty="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b="1" dirty="0" err="1">
                          <a:effectLst/>
                        </a:rPr>
                        <a:t>Cultura</a:t>
                      </a:r>
                      <a:r>
                        <a:rPr lang="de-DE" sz="1000" b="1" dirty="0">
                          <a:effectLst/>
                        </a:rPr>
                        <a:t> e </a:t>
                      </a:r>
                      <a:r>
                        <a:rPr lang="de-DE" sz="1000" b="1" dirty="0" err="1">
                          <a:effectLst/>
                        </a:rPr>
                        <a:t>istituzioni</a:t>
                      </a:r>
                      <a:r>
                        <a:rPr lang="de-DE" sz="1000" b="1" dirty="0">
                          <a:effectLst/>
                        </a:rPr>
                        <a:t> </a:t>
                      </a:r>
                      <a:br>
                        <a:rPr lang="de-DE" sz="1000" b="1" dirty="0">
                          <a:effectLst/>
                        </a:rPr>
                      </a:br>
                      <a:r>
                        <a:rPr lang="de-DE" sz="1000" b="1" dirty="0" err="1">
                          <a:effectLst/>
                        </a:rPr>
                        <a:t>dei</a:t>
                      </a:r>
                      <a:r>
                        <a:rPr lang="de-DE" sz="1000" b="1" dirty="0">
                          <a:effectLst/>
                        </a:rPr>
                        <a:t> </a:t>
                      </a:r>
                      <a:r>
                        <a:rPr lang="de-DE" sz="1000" b="1" dirty="0" err="1">
                          <a:effectLst/>
                        </a:rPr>
                        <a:t>paesi</a:t>
                      </a:r>
                      <a:r>
                        <a:rPr lang="de-DE" sz="1000" b="1" dirty="0">
                          <a:effectLst/>
                        </a:rPr>
                        <a:t> di </a:t>
                      </a:r>
                      <a:r>
                        <a:rPr lang="de-DE" sz="1000" b="1" dirty="0" err="1">
                          <a:effectLst/>
                        </a:rPr>
                        <a:t>lingua</a:t>
                      </a:r>
                      <a:r>
                        <a:rPr lang="de-DE" sz="1000" b="1" dirty="0">
                          <a:effectLst/>
                        </a:rPr>
                        <a:t> </a:t>
                      </a:r>
                      <a:r>
                        <a:rPr lang="de-DE" sz="1000" b="1" dirty="0" err="1">
                          <a:effectLst/>
                        </a:rPr>
                        <a:t>tedesca</a:t>
                      </a:r>
                      <a:endParaRPr lang="it-IT" sz="1050" b="1" dirty="0">
                        <a:effectLst/>
                      </a:endParaRPr>
                    </a:p>
                    <a:p>
                      <a:pPr algn="ctr">
                        <a:lnSpc>
                          <a:spcPct val="115000"/>
                        </a:lnSpc>
                        <a:spcAft>
                          <a:spcPts val="0"/>
                        </a:spcAft>
                      </a:pPr>
                      <a:r>
                        <a:rPr lang="de-DE" sz="1000" dirty="0">
                          <a:effectLst/>
                        </a:rPr>
                        <a:t> </a:t>
                      </a:r>
                      <a:endParaRPr lang="it-IT" sz="1050" dirty="0">
                        <a:effectLst/>
                      </a:endParaRPr>
                    </a:p>
                    <a:p>
                      <a:pPr>
                        <a:lnSpc>
                          <a:spcPct val="115000"/>
                        </a:lnSpc>
                        <a:spcAft>
                          <a:spcPts val="0"/>
                        </a:spcAft>
                      </a:pPr>
                      <a:r>
                        <a:rPr lang="de-DE" sz="1000" dirty="0">
                          <a:effectLst/>
                        </a:rPr>
                        <a:t>1. </a:t>
                      </a:r>
                      <a:r>
                        <a:rPr lang="de-DE" sz="1000" dirty="0" err="1">
                          <a:effectLst/>
                        </a:rPr>
                        <a:t>Fornire</a:t>
                      </a:r>
                      <a:r>
                        <a:rPr lang="de-DE" sz="1000" dirty="0">
                          <a:effectLst/>
                        </a:rPr>
                        <a:t> </a:t>
                      </a:r>
                      <a:r>
                        <a:rPr lang="de-DE" sz="1000" dirty="0" err="1">
                          <a:effectLst/>
                        </a:rPr>
                        <a:t>nozioni</a:t>
                      </a:r>
                      <a:r>
                        <a:rPr lang="de-DE" sz="1000" dirty="0">
                          <a:effectLst/>
                        </a:rPr>
                        <a:t> </a:t>
                      </a:r>
                      <a:r>
                        <a:rPr lang="de-DE" sz="1000" dirty="0" err="1">
                          <a:effectLst/>
                        </a:rPr>
                        <a:t>generali</a:t>
                      </a:r>
                      <a:r>
                        <a:rPr lang="de-DE" sz="1000" dirty="0">
                          <a:effectLst/>
                        </a:rPr>
                        <a:t> di </a:t>
                      </a:r>
                      <a:r>
                        <a:rPr lang="de-DE" sz="1000" dirty="0" err="1">
                          <a:effectLst/>
                        </a:rPr>
                        <a:t>storia</a:t>
                      </a:r>
                      <a:r>
                        <a:rPr lang="de-DE" sz="1000" dirty="0">
                          <a:effectLst/>
                        </a:rPr>
                        <a:t>, </a:t>
                      </a:r>
                      <a:r>
                        <a:rPr lang="de-DE" sz="1000" dirty="0" err="1">
                          <a:effectLst/>
                        </a:rPr>
                        <a:t>geografia</a:t>
                      </a:r>
                      <a:r>
                        <a:rPr lang="de-DE" sz="1000" dirty="0">
                          <a:effectLst/>
                        </a:rPr>
                        <a:t>, </a:t>
                      </a:r>
                      <a:r>
                        <a:rPr lang="de-DE" sz="1000" dirty="0" err="1">
                          <a:effectLst/>
                        </a:rPr>
                        <a:t>politica</a:t>
                      </a:r>
                      <a:r>
                        <a:rPr lang="de-DE" sz="1000" dirty="0">
                          <a:effectLst/>
                        </a:rPr>
                        <a:t> e </a:t>
                      </a:r>
                      <a:r>
                        <a:rPr lang="de-DE" sz="1000" dirty="0" err="1">
                          <a:effectLst/>
                        </a:rPr>
                        <a:t>cultura</a:t>
                      </a:r>
                      <a:r>
                        <a:rPr lang="de-DE" sz="1000" dirty="0">
                          <a:effectLst/>
                        </a:rPr>
                        <a:t> </a:t>
                      </a:r>
                      <a:r>
                        <a:rPr lang="de-DE" sz="1000" dirty="0" err="1">
                          <a:effectLst/>
                        </a:rPr>
                        <a:t>dei</a:t>
                      </a:r>
                      <a:r>
                        <a:rPr lang="de-DE" sz="1000" dirty="0">
                          <a:effectLst/>
                        </a:rPr>
                        <a:t> </a:t>
                      </a:r>
                      <a:r>
                        <a:rPr lang="de-DE" sz="1000" dirty="0" err="1">
                          <a:effectLst/>
                        </a:rPr>
                        <a:t>paesi</a:t>
                      </a:r>
                      <a:r>
                        <a:rPr lang="de-DE" sz="1000" dirty="0">
                          <a:effectLst/>
                        </a:rPr>
                        <a:t> di </a:t>
                      </a:r>
                      <a:r>
                        <a:rPr lang="de-DE" sz="1000" dirty="0" err="1">
                          <a:effectLst/>
                        </a:rPr>
                        <a:t>lingua</a:t>
                      </a:r>
                      <a:r>
                        <a:rPr lang="de-DE" sz="1000" dirty="0">
                          <a:effectLst/>
                        </a:rPr>
                        <a:t> </a:t>
                      </a:r>
                      <a:r>
                        <a:rPr lang="de-DE" sz="1000" dirty="0" err="1">
                          <a:effectLst/>
                        </a:rPr>
                        <a:t>tedesca</a:t>
                      </a:r>
                      <a:r>
                        <a:rPr lang="de-DE" sz="1000" dirty="0">
                          <a:effectLst/>
                        </a:rPr>
                        <a:t> </a:t>
                      </a:r>
                      <a:endParaRPr lang="it-IT" sz="1050" dirty="0">
                        <a:effectLst/>
                      </a:endParaRPr>
                    </a:p>
                    <a:p>
                      <a:pPr>
                        <a:lnSpc>
                          <a:spcPct val="115000"/>
                        </a:lnSpc>
                        <a:spcAft>
                          <a:spcPts val="0"/>
                        </a:spcAft>
                      </a:pPr>
                      <a:r>
                        <a:rPr lang="de-DE" sz="1000" dirty="0">
                          <a:effectLst/>
                        </a:rPr>
                        <a:t>2. </a:t>
                      </a:r>
                      <a:r>
                        <a:rPr lang="de-DE" sz="1000" dirty="0" err="1">
                          <a:effectLst/>
                        </a:rPr>
                        <a:t>Presentarne</a:t>
                      </a:r>
                      <a:r>
                        <a:rPr lang="de-DE" sz="1000" dirty="0">
                          <a:effectLst/>
                        </a:rPr>
                        <a:t> le </a:t>
                      </a:r>
                      <a:r>
                        <a:rPr lang="de-DE" sz="1000" dirty="0" err="1">
                          <a:effectLst/>
                        </a:rPr>
                        <a:t>principali</a:t>
                      </a:r>
                      <a:r>
                        <a:rPr lang="de-DE" sz="1000" dirty="0">
                          <a:effectLst/>
                        </a:rPr>
                        <a:t> </a:t>
                      </a:r>
                      <a:r>
                        <a:rPr lang="de-DE" sz="1000" dirty="0" err="1">
                          <a:effectLst/>
                        </a:rPr>
                        <a:t>istituzioni</a:t>
                      </a:r>
                      <a:r>
                        <a:rPr lang="de-DE" sz="1000" dirty="0">
                          <a:effectLst/>
                        </a:rPr>
                        <a:t>: </a:t>
                      </a:r>
                      <a:r>
                        <a:rPr lang="de-DE" sz="1000" dirty="0" err="1">
                          <a:effectLst/>
                        </a:rPr>
                        <a:t>aziende</a:t>
                      </a:r>
                      <a:r>
                        <a:rPr lang="de-DE" sz="1000" dirty="0">
                          <a:effectLst/>
                        </a:rPr>
                        <a:t>, </a:t>
                      </a:r>
                      <a:r>
                        <a:rPr lang="de-DE" sz="1000" dirty="0" err="1">
                          <a:effectLst/>
                        </a:rPr>
                        <a:t>istituti</a:t>
                      </a:r>
                      <a:r>
                        <a:rPr lang="de-DE" sz="1000" dirty="0">
                          <a:effectLst/>
                        </a:rPr>
                        <a:t> di </a:t>
                      </a:r>
                      <a:r>
                        <a:rPr lang="de-DE" sz="1000" dirty="0" err="1">
                          <a:effectLst/>
                        </a:rPr>
                        <a:t>ricerca</a:t>
                      </a:r>
                      <a:r>
                        <a:rPr lang="de-DE" sz="1000" dirty="0">
                          <a:effectLst/>
                        </a:rPr>
                        <a:t>, </a:t>
                      </a:r>
                      <a:r>
                        <a:rPr lang="de-DE" sz="1000" dirty="0" err="1">
                          <a:effectLst/>
                        </a:rPr>
                        <a:t>giornali</a:t>
                      </a:r>
                      <a:r>
                        <a:rPr lang="de-DE" sz="1000" dirty="0">
                          <a:effectLst/>
                        </a:rPr>
                        <a:t>, </a:t>
                      </a:r>
                      <a:r>
                        <a:rPr lang="de-DE" sz="1000" dirty="0" err="1">
                          <a:effectLst/>
                        </a:rPr>
                        <a:t>televisioni</a:t>
                      </a:r>
                      <a:r>
                        <a:rPr lang="de-DE" sz="1000" dirty="0">
                          <a:effectLst/>
                        </a:rPr>
                        <a:t>, fiere, </a:t>
                      </a:r>
                      <a:r>
                        <a:rPr lang="de-DE" sz="1000" dirty="0" err="1">
                          <a:effectLst/>
                        </a:rPr>
                        <a:t>ecc</a:t>
                      </a:r>
                      <a:r>
                        <a:rPr lang="de-DE" sz="1000" dirty="0">
                          <a:effectLst/>
                        </a:rPr>
                        <a:t>.</a:t>
                      </a:r>
                      <a:endParaRPr lang="it-IT" sz="1050" dirty="0">
                        <a:effectLst/>
                      </a:endParaRPr>
                    </a:p>
                    <a:p>
                      <a:pPr>
                        <a:lnSpc>
                          <a:spcPct val="115000"/>
                        </a:lnSpc>
                        <a:spcAft>
                          <a:spcPts val="0"/>
                        </a:spcAft>
                      </a:pPr>
                      <a:r>
                        <a:rPr lang="de-DE" sz="1000" dirty="0">
                          <a:effectLst/>
                        </a:rPr>
                        <a:t>  </a:t>
                      </a:r>
                      <a:endParaRPr lang="it-IT" sz="1050" dirty="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36 ore</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01|3|18: cultura </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02|3|18: istituzioni</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dirty="0">
                          <a:effectLst/>
                        </a:rPr>
                        <a:t>6 CFU – C&amp;I </a:t>
                      </a:r>
                      <a:endParaRPr lang="it-IT" sz="1050" dirty="0">
                        <a:effectLst/>
                      </a:endParaRPr>
                    </a:p>
                    <a:p>
                      <a:pPr>
                        <a:lnSpc>
                          <a:spcPct val="115000"/>
                        </a:lnSpc>
                        <a:spcAft>
                          <a:spcPts val="0"/>
                        </a:spcAft>
                      </a:pPr>
                      <a:r>
                        <a:rPr lang="de-DE" sz="1000" dirty="0">
                          <a:effectLst/>
                        </a:rPr>
                        <a:t>[1] </a:t>
                      </a:r>
                      <a:r>
                        <a:rPr lang="de-DE" sz="1000" dirty="0" err="1">
                          <a:effectLst/>
                        </a:rPr>
                        <a:t>manuale</a:t>
                      </a:r>
                      <a:r>
                        <a:rPr lang="de-DE" sz="1000" dirty="0">
                          <a:effectLst/>
                        </a:rPr>
                        <a:t> (</a:t>
                      </a:r>
                      <a:r>
                        <a:rPr lang="de-DE" sz="1000" dirty="0" err="1">
                          <a:effectLst/>
                        </a:rPr>
                        <a:t>Destro</a:t>
                      </a:r>
                      <a:r>
                        <a:rPr lang="de-DE" sz="1000" dirty="0">
                          <a:effectLst/>
                        </a:rPr>
                        <a:t>)</a:t>
                      </a:r>
                      <a:endParaRPr lang="it-IT" sz="1050" dirty="0">
                        <a:effectLst/>
                      </a:endParaRPr>
                    </a:p>
                    <a:p>
                      <a:pPr>
                        <a:lnSpc>
                          <a:spcPct val="115000"/>
                        </a:lnSpc>
                        <a:spcAft>
                          <a:spcPts val="0"/>
                        </a:spcAft>
                      </a:pPr>
                      <a:r>
                        <a:rPr lang="de-DE" sz="1000" dirty="0">
                          <a:effectLst/>
                        </a:rPr>
                        <a:t>[1] </a:t>
                      </a:r>
                      <a:r>
                        <a:rPr lang="de-DE" sz="1000" dirty="0" err="1">
                          <a:effectLst/>
                        </a:rPr>
                        <a:t>dispense</a:t>
                      </a:r>
                      <a:endParaRPr lang="it-IT" sz="1050" dirty="0">
                        <a:effectLst/>
                      </a:endParaRPr>
                    </a:p>
                    <a:p>
                      <a:pPr>
                        <a:lnSpc>
                          <a:spcPct val="115000"/>
                        </a:lnSpc>
                        <a:spcAft>
                          <a:spcPts val="0"/>
                        </a:spcAft>
                      </a:pPr>
                      <a:r>
                        <a:rPr lang="de-DE" sz="1000" dirty="0">
                          <a:effectLst/>
                        </a:rPr>
                        <a:t>[n] </a:t>
                      </a:r>
                      <a:r>
                        <a:rPr lang="de-DE" sz="1000" dirty="0" err="1">
                          <a:effectLst/>
                        </a:rPr>
                        <a:t>opere</a:t>
                      </a:r>
                      <a:r>
                        <a:rPr lang="de-DE" sz="1000" dirty="0">
                          <a:effectLst/>
                        </a:rPr>
                        <a:t> e </a:t>
                      </a:r>
                      <a:r>
                        <a:rPr lang="de-DE" sz="1000" dirty="0" err="1">
                          <a:effectLst/>
                        </a:rPr>
                        <a:t>saggi</a:t>
                      </a:r>
                      <a:endParaRPr lang="it-IT" sz="1050" dirty="0">
                        <a:effectLst/>
                        <a:latin typeface="Calibri"/>
                        <a:ea typeface="Calibri"/>
                        <a:cs typeface="Times New Roman"/>
                      </a:endParaRPr>
                    </a:p>
                  </a:txBody>
                  <a:tcPr marL="33575" marR="33575" marT="0" marB="0"/>
                </a:tc>
              </a:tr>
            </a:tbl>
          </a:graphicData>
        </a:graphic>
      </p:graphicFrame>
    </p:spTree>
    <p:extLst>
      <p:ext uri="{BB962C8B-B14F-4D97-AF65-F5344CB8AC3E}">
        <p14:creationId xmlns:p14="http://schemas.microsoft.com/office/powerpoint/2010/main" val="1092459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 margine del corso</a:t>
            </a:r>
            <a:endParaRPr lang="it-IT" dirty="0"/>
          </a:p>
        </p:txBody>
      </p:sp>
      <p:sp>
        <p:nvSpPr>
          <p:cNvPr id="3" name="Segnaposto contenuto 2"/>
          <p:cNvSpPr>
            <a:spLocks noGrp="1"/>
          </p:cNvSpPr>
          <p:nvPr>
            <p:ph sz="quarter" idx="1"/>
          </p:nvPr>
        </p:nvSpPr>
        <p:spPr>
          <a:xfrm>
            <a:off x="457200" y="1600200"/>
            <a:ext cx="8291264" cy="4873752"/>
          </a:xfrm>
        </p:spPr>
        <p:txBody>
          <a:bodyPr>
            <a:normAutofit/>
          </a:bodyPr>
          <a:lstStyle/>
          <a:p>
            <a:r>
              <a:rPr lang="it-IT" dirty="0" smtClean="0">
                <a:hlinkClick r:id="rId2"/>
              </a:rPr>
              <a:t>www.germanistica.net</a:t>
            </a:r>
            <a:endParaRPr lang="it-IT" dirty="0" smtClean="0"/>
          </a:p>
          <a:p>
            <a:pPr lvl="1"/>
            <a:r>
              <a:rPr lang="it-IT" dirty="0" smtClean="0"/>
              <a:t>recensioni di libri nuovi, storia letteraria e altre attività</a:t>
            </a:r>
          </a:p>
          <a:p>
            <a:pPr lvl="1"/>
            <a:r>
              <a:rPr lang="it-IT" dirty="0" smtClean="0"/>
              <a:t>p.es. Brecht: </a:t>
            </a:r>
            <a:r>
              <a:rPr lang="it-IT" sz="2000" dirty="0" smtClean="0">
                <a:hlinkClick r:id="rId3"/>
              </a:rPr>
              <a:t>http</a:t>
            </a:r>
            <a:r>
              <a:rPr lang="it-IT" sz="2000" dirty="0">
                <a:hlinkClick r:id="rId3"/>
              </a:rPr>
              <a:t>://</a:t>
            </a:r>
            <a:r>
              <a:rPr lang="it-IT" sz="2000" dirty="0" smtClean="0">
                <a:hlinkClick r:id="rId3"/>
              </a:rPr>
              <a:t>www.lormaeditore.it/libro/9788899793074</a:t>
            </a:r>
            <a:endParaRPr lang="it-IT" dirty="0" smtClean="0"/>
          </a:p>
          <a:p>
            <a:pPr lvl="1"/>
            <a:r>
              <a:rPr lang="it-IT" dirty="0" smtClean="0"/>
              <a:t>p.es. </a:t>
            </a:r>
            <a:r>
              <a:rPr lang="it-IT" dirty="0"/>
              <a:t>Frank: </a:t>
            </a:r>
            <a:r>
              <a:rPr lang="it-IT" sz="1400" dirty="0">
                <a:hlinkClick r:id="rId4"/>
              </a:rPr>
              <a:t>http://</a:t>
            </a:r>
            <a:r>
              <a:rPr lang="it-IT" sz="1400" dirty="0" smtClean="0">
                <a:hlinkClick r:id="rId4"/>
              </a:rPr>
              <a:t>www.delvecchioeditore.com/libro/cartaceo/155/l-uomo-buono</a:t>
            </a:r>
            <a:r>
              <a:rPr lang="it-IT" sz="1400" dirty="0" smtClean="0"/>
              <a:t> </a:t>
            </a:r>
            <a:endParaRPr lang="it-IT" dirty="0" smtClean="0"/>
          </a:p>
          <a:p>
            <a:r>
              <a:rPr lang="it-IT" dirty="0" smtClean="0"/>
              <a:t>LT.it/lab: laboratorio per tesisti</a:t>
            </a:r>
          </a:p>
          <a:p>
            <a:pPr lvl="1"/>
            <a:r>
              <a:rPr lang="it-IT" dirty="0" smtClean="0"/>
              <a:t>La letteratura tedesca tradotta in Italia</a:t>
            </a:r>
          </a:p>
          <a:p>
            <a:r>
              <a:rPr lang="it-IT" dirty="0" smtClean="0"/>
              <a:t>Erasmus</a:t>
            </a:r>
          </a:p>
          <a:p>
            <a:pPr lvl="1"/>
            <a:r>
              <a:rPr lang="it-IT" dirty="0"/>
              <a:t>Klagenfurt, Bayreuth, Jena, Karlsruhe, Mainz, </a:t>
            </a:r>
            <a:r>
              <a:rPr lang="it-IT" dirty="0" err="1"/>
              <a:t>Passau</a:t>
            </a:r>
            <a:r>
              <a:rPr lang="it-IT" dirty="0"/>
              <a:t>, </a:t>
            </a:r>
            <a:r>
              <a:rPr lang="it-IT" dirty="0" err="1" smtClean="0"/>
              <a:t>Saarland</a:t>
            </a:r>
            <a:r>
              <a:rPr lang="it-IT" dirty="0" smtClean="0"/>
              <a:t>, Leipzig (cartina) </a:t>
            </a:r>
          </a:p>
          <a:p>
            <a:r>
              <a:rPr lang="it-IT" dirty="0" smtClean="0"/>
              <a:t>Tirocini</a:t>
            </a:r>
          </a:p>
          <a:p>
            <a:pPr lvl="1"/>
            <a:r>
              <a:rPr lang="it-IT" dirty="0" smtClean="0"/>
              <a:t>Centro Franco Fortini di Siena</a:t>
            </a:r>
          </a:p>
          <a:p>
            <a:pPr lvl="1"/>
            <a:r>
              <a:rPr lang="it-IT" dirty="0" smtClean="0"/>
              <a:t>Istituto Italiano di Studi Germanici in Roma</a:t>
            </a:r>
            <a:endParaRPr lang="it-IT" dirty="0"/>
          </a:p>
        </p:txBody>
      </p:sp>
    </p:spTree>
    <p:extLst>
      <p:ext uri="{BB962C8B-B14F-4D97-AF65-F5344CB8AC3E}">
        <p14:creationId xmlns:p14="http://schemas.microsoft.com/office/powerpoint/2010/main" val="176751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Prerequisiti</a:t>
            </a:r>
            <a:endParaRPr lang="it-IT" dirty="0"/>
          </a:p>
        </p:txBody>
      </p:sp>
      <p:sp>
        <p:nvSpPr>
          <p:cNvPr id="3" name="Segnaposto contenuto 2"/>
          <p:cNvSpPr>
            <a:spLocks noGrp="1"/>
          </p:cNvSpPr>
          <p:nvPr>
            <p:ph sz="quarter" idx="1"/>
          </p:nvPr>
        </p:nvSpPr>
        <p:spPr>
          <a:xfrm>
            <a:off x="457200" y="1600200"/>
            <a:ext cx="8075240" cy="4873752"/>
          </a:xfrm>
        </p:spPr>
        <p:txBody>
          <a:bodyPr/>
          <a:lstStyle/>
          <a:p>
            <a:pPr marL="0" indent="0">
              <a:buNone/>
            </a:pPr>
            <a:endParaRPr lang="it-IT" dirty="0" smtClean="0"/>
          </a:p>
          <a:p>
            <a:r>
              <a:rPr lang="it-IT" dirty="0" smtClean="0"/>
              <a:t>Non è richiesta, al primo anno, la conoscenza della lingua tedesca</a:t>
            </a:r>
          </a:p>
          <a:p>
            <a:endParaRPr lang="it-IT" dirty="0"/>
          </a:p>
          <a:p>
            <a:r>
              <a:rPr lang="it-IT" dirty="0" smtClean="0"/>
              <a:t>Per </a:t>
            </a:r>
            <a:r>
              <a:rPr lang="it-IT" dirty="0"/>
              <a:t>la comprensione dei contenuti del corso è di grande aiuto, anche se non indispensabile, un bagaglio personale di letture letterarie il più possibile ampio, per epoche, paesi e </a:t>
            </a:r>
            <a:r>
              <a:rPr lang="it-IT" dirty="0" smtClean="0"/>
              <a:t>generi</a:t>
            </a:r>
            <a:endParaRPr lang="it-IT" dirty="0"/>
          </a:p>
          <a:p>
            <a:pPr marL="0" indent="0">
              <a:buNone/>
            </a:pPr>
            <a:endParaRPr lang="it-IT" dirty="0"/>
          </a:p>
        </p:txBody>
      </p:sp>
    </p:spTree>
    <p:extLst>
      <p:ext uri="{BB962C8B-B14F-4D97-AF65-F5344CB8AC3E}">
        <p14:creationId xmlns:p14="http://schemas.microsoft.com/office/powerpoint/2010/main" val="8992368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L’esame</a:t>
            </a:r>
            <a:endParaRPr lang="it-IT" dirty="0"/>
          </a:p>
        </p:txBody>
      </p:sp>
      <p:sp>
        <p:nvSpPr>
          <p:cNvPr id="3" name="Segnaposto contenuto 2"/>
          <p:cNvSpPr>
            <a:spLocks noGrp="1"/>
          </p:cNvSpPr>
          <p:nvPr>
            <p:ph sz="quarter" idx="1"/>
          </p:nvPr>
        </p:nvSpPr>
        <p:spPr/>
        <p:txBody>
          <a:bodyPr/>
          <a:lstStyle/>
          <a:p>
            <a:pPr marL="0" indent="0" algn="just">
              <a:buNone/>
            </a:pPr>
            <a:r>
              <a:rPr lang="it-IT" dirty="0"/>
              <a:t>Prova orale finale. Gli studenti sono invitati a presentarsi all’esame portando con sé i testi che hanno studiato. </a:t>
            </a:r>
            <a:endParaRPr lang="it-IT" dirty="0" smtClean="0"/>
          </a:p>
          <a:p>
            <a:pPr marL="0" indent="0" algn="just">
              <a:buNone/>
            </a:pPr>
            <a:r>
              <a:rPr lang="it-IT" dirty="0" smtClean="0"/>
              <a:t>L’esame </a:t>
            </a:r>
            <a:r>
              <a:rPr lang="it-IT" dirty="0"/>
              <a:t>prevede una prima domanda ‘ad apertura di </a:t>
            </a:r>
            <a:r>
              <a:rPr lang="it-IT" dirty="0" err="1"/>
              <a:t>libro’</a:t>
            </a:r>
            <a:r>
              <a:rPr lang="it-IT" dirty="0"/>
              <a:t>, nella quale sarà richiesto di contestualizzare un brano scelto a caso nell’insieme dell’opera in questione. </a:t>
            </a:r>
            <a:endParaRPr lang="it-IT" dirty="0" smtClean="0"/>
          </a:p>
          <a:p>
            <a:pPr marL="0" indent="0" algn="just">
              <a:buNone/>
            </a:pPr>
            <a:r>
              <a:rPr lang="it-IT" dirty="0" smtClean="0"/>
              <a:t>Si </a:t>
            </a:r>
            <a:r>
              <a:rPr lang="it-IT" dirty="0"/>
              <a:t>procederà quindi a un approfondimento delle questioni stilistiche, critico-letterarie, storico-letterarie e della biografia degli autori</a:t>
            </a:r>
            <a:r>
              <a:rPr lang="it-IT" dirty="0" smtClean="0"/>
              <a:t>.</a:t>
            </a:r>
          </a:p>
          <a:p>
            <a:pPr marL="0" indent="0">
              <a:buNone/>
            </a:pPr>
            <a:endParaRPr lang="it-IT" dirty="0"/>
          </a:p>
        </p:txBody>
      </p:sp>
    </p:spTree>
    <p:extLst>
      <p:ext uri="{BB962C8B-B14F-4D97-AF65-F5344CB8AC3E}">
        <p14:creationId xmlns:p14="http://schemas.microsoft.com/office/powerpoint/2010/main" val="2730440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Verifica dei prerequisiti</a:t>
            </a:r>
            <a:br>
              <a:rPr lang="it-IT" dirty="0" smtClean="0"/>
            </a:br>
            <a:r>
              <a:rPr lang="it-IT" dirty="0" smtClean="0"/>
              <a:t>della comunità di studio</a:t>
            </a:r>
            <a:endParaRPr lang="it-IT" dirty="0"/>
          </a:p>
        </p:txBody>
      </p:sp>
      <p:sp>
        <p:nvSpPr>
          <p:cNvPr id="3" name="Segnaposto contenuto 2"/>
          <p:cNvSpPr>
            <a:spLocks noGrp="1"/>
          </p:cNvSpPr>
          <p:nvPr>
            <p:ph sz="quarter" idx="1"/>
          </p:nvPr>
        </p:nvSpPr>
        <p:spPr/>
        <p:txBody>
          <a:bodyPr/>
          <a:lstStyle/>
          <a:p>
            <a:pPr marL="0" indent="0">
              <a:buNone/>
            </a:pPr>
            <a:endParaRPr lang="it-IT" dirty="0" smtClean="0"/>
          </a:p>
          <a:p>
            <a:pPr marL="0" indent="0">
              <a:buNone/>
            </a:pPr>
            <a:endParaRPr lang="it-IT" dirty="0"/>
          </a:p>
          <a:p>
            <a:pPr marL="0" indent="0" algn="ctr">
              <a:buNone/>
            </a:pPr>
            <a:r>
              <a:rPr lang="it-IT" sz="3600" dirty="0" smtClean="0">
                <a:solidFill>
                  <a:srgbClr val="FF0000"/>
                </a:solidFill>
              </a:rPr>
              <a:t>Quanti di voi </a:t>
            </a:r>
          </a:p>
          <a:p>
            <a:pPr marL="0" indent="0" algn="ctr">
              <a:buNone/>
            </a:pPr>
            <a:r>
              <a:rPr lang="it-IT" sz="3600" dirty="0" smtClean="0">
                <a:solidFill>
                  <a:srgbClr val="FF0000"/>
                </a:solidFill>
              </a:rPr>
              <a:t>hanno già studiato </a:t>
            </a:r>
            <a:br>
              <a:rPr lang="it-IT" sz="3600" dirty="0" smtClean="0">
                <a:solidFill>
                  <a:srgbClr val="FF0000"/>
                </a:solidFill>
              </a:rPr>
            </a:br>
            <a:r>
              <a:rPr lang="it-IT" sz="3600" dirty="0" smtClean="0">
                <a:solidFill>
                  <a:srgbClr val="FF0000"/>
                </a:solidFill>
              </a:rPr>
              <a:t>lingua tedesca?</a:t>
            </a:r>
            <a:endParaRPr lang="it-IT" sz="3600" dirty="0">
              <a:solidFill>
                <a:srgbClr val="FF0000"/>
              </a:solidFill>
            </a:endParaRPr>
          </a:p>
        </p:txBody>
      </p:sp>
    </p:spTree>
    <p:extLst>
      <p:ext uri="{BB962C8B-B14F-4D97-AF65-F5344CB8AC3E}">
        <p14:creationId xmlns:p14="http://schemas.microsoft.com/office/powerpoint/2010/main" val="2843416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Verifica dei prerequisiti</a:t>
            </a:r>
            <a:br>
              <a:rPr lang="it-IT" dirty="0" smtClean="0"/>
            </a:br>
            <a:r>
              <a:rPr lang="it-IT" dirty="0" smtClean="0"/>
              <a:t>della comunità di studio</a:t>
            </a:r>
            <a:endParaRPr lang="it-IT" dirty="0"/>
          </a:p>
        </p:txBody>
      </p:sp>
      <p:sp>
        <p:nvSpPr>
          <p:cNvPr id="3" name="Segnaposto contenuto 2"/>
          <p:cNvSpPr>
            <a:spLocks noGrp="1"/>
          </p:cNvSpPr>
          <p:nvPr>
            <p:ph sz="quarter" idx="1"/>
          </p:nvPr>
        </p:nvSpPr>
        <p:spPr/>
        <p:txBody>
          <a:bodyPr/>
          <a:lstStyle/>
          <a:p>
            <a:pPr marL="0" indent="0">
              <a:buNone/>
            </a:pPr>
            <a:endParaRPr lang="it-IT" dirty="0" smtClean="0"/>
          </a:p>
          <a:p>
            <a:pPr marL="0" indent="0">
              <a:buNone/>
            </a:pPr>
            <a:endParaRPr lang="it-IT" dirty="0"/>
          </a:p>
          <a:p>
            <a:pPr marL="0" indent="0" algn="ctr">
              <a:buNone/>
            </a:pPr>
            <a:r>
              <a:rPr lang="it-IT" sz="3600" dirty="0" smtClean="0">
                <a:solidFill>
                  <a:srgbClr val="FF0000"/>
                </a:solidFill>
              </a:rPr>
              <a:t>Chi mi sa nominare</a:t>
            </a:r>
          </a:p>
          <a:p>
            <a:pPr marL="0" indent="0" algn="ctr">
              <a:buNone/>
            </a:pPr>
            <a:r>
              <a:rPr lang="it-IT" sz="3600" dirty="0" smtClean="0">
                <a:solidFill>
                  <a:srgbClr val="FF0000"/>
                </a:solidFill>
              </a:rPr>
              <a:t>un’opera </a:t>
            </a:r>
            <a:br>
              <a:rPr lang="it-IT" sz="3600" dirty="0" smtClean="0">
                <a:solidFill>
                  <a:srgbClr val="FF0000"/>
                </a:solidFill>
              </a:rPr>
            </a:br>
            <a:r>
              <a:rPr lang="it-IT" sz="3600" dirty="0" smtClean="0">
                <a:solidFill>
                  <a:srgbClr val="FF0000"/>
                </a:solidFill>
              </a:rPr>
              <a:t>della letteratura tedesca?</a:t>
            </a:r>
            <a:endParaRPr lang="it-IT" sz="3600" dirty="0">
              <a:solidFill>
                <a:srgbClr val="FF0000"/>
              </a:solidFill>
            </a:endParaRPr>
          </a:p>
        </p:txBody>
      </p:sp>
    </p:spTree>
    <p:extLst>
      <p:ext uri="{BB962C8B-B14F-4D97-AF65-F5344CB8AC3E}">
        <p14:creationId xmlns:p14="http://schemas.microsoft.com/office/powerpoint/2010/main" val="141461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Verifica dei prerequisiti</a:t>
            </a:r>
            <a:br>
              <a:rPr lang="it-IT" dirty="0" smtClean="0"/>
            </a:br>
            <a:r>
              <a:rPr lang="it-IT" dirty="0" smtClean="0"/>
              <a:t>della comunità di studio</a:t>
            </a:r>
            <a:endParaRPr lang="it-IT" dirty="0"/>
          </a:p>
        </p:txBody>
      </p:sp>
      <p:sp>
        <p:nvSpPr>
          <p:cNvPr id="3" name="Segnaposto contenuto 2"/>
          <p:cNvSpPr>
            <a:spLocks noGrp="1"/>
          </p:cNvSpPr>
          <p:nvPr>
            <p:ph sz="quarter" idx="1"/>
          </p:nvPr>
        </p:nvSpPr>
        <p:spPr/>
        <p:txBody>
          <a:bodyPr/>
          <a:lstStyle/>
          <a:p>
            <a:pPr marL="0" indent="0">
              <a:buNone/>
            </a:pPr>
            <a:endParaRPr lang="it-IT" dirty="0" smtClean="0"/>
          </a:p>
          <a:p>
            <a:pPr marL="0" indent="0">
              <a:buNone/>
            </a:pPr>
            <a:endParaRPr lang="it-IT" dirty="0"/>
          </a:p>
          <a:p>
            <a:pPr marL="0" indent="0" algn="ctr">
              <a:buNone/>
            </a:pPr>
            <a:r>
              <a:rPr lang="it-IT" sz="3600" dirty="0" smtClean="0">
                <a:solidFill>
                  <a:srgbClr val="FF0000"/>
                </a:solidFill>
              </a:rPr>
              <a:t>Quanti di voi </a:t>
            </a:r>
          </a:p>
          <a:p>
            <a:pPr marL="0" indent="0" algn="ctr">
              <a:buNone/>
            </a:pPr>
            <a:r>
              <a:rPr lang="it-IT" sz="3600" dirty="0" smtClean="0">
                <a:solidFill>
                  <a:srgbClr val="FF0000"/>
                </a:solidFill>
              </a:rPr>
              <a:t>hanno letto almeno un’opera </a:t>
            </a:r>
            <a:br>
              <a:rPr lang="it-IT" sz="3600" dirty="0" smtClean="0">
                <a:solidFill>
                  <a:srgbClr val="FF0000"/>
                </a:solidFill>
              </a:rPr>
            </a:br>
            <a:r>
              <a:rPr lang="it-IT" sz="3600" dirty="0" smtClean="0">
                <a:solidFill>
                  <a:srgbClr val="FF0000"/>
                </a:solidFill>
              </a:rPr>
              <a:t>di letteratura tedesca?</a:t>
            </a:r>
            <a:endParaRPr lang="it-IT" sz="3600" dirty="0">
              <a:solidFill>
                <a:srgbClr val="FF0000"/>
              </a:solidFill>
            </a:endParaRPr>
          </a:p>
        </p:txBody>
      </p:sp>
    </p:spTree>
    <p:extLst>
      <p:ext uri="{BB962C8B-B14F-4D97-AF65-F5344CB8AC3E}">
        <p14:creationId xmlns:p14="http://schemas.microsoft.com/office/powerpoint/2010/main" val="4135516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Verifica dei prerequisiti</a:t>
            </a:r>
            <a:br>
              <a:rPr lang="it-IT" dirty="0" smtClean="0"/>
            </a:br>
            <a:r>
              <a:rPr lang="it-IT" dirty="0" smtClean="0"/>
              <a:t>della comunità di studio</a:t>
            </a:r>
            <a:endParaRPr lang="it-IT" dirty="0"/>
          </a:p>
        </p:txBody>
      </p:sp>
      <p:sp>
        <p:nvSpPr>
          <p:cNvPr id="3" name="Segnaposto contenuto 2"/>
          <p:cNvSpPr>
            <a:spLocks noGrp="1"/>
          </p:cNvSpPr>
          <p:nvPr>
            <p:ph sz="quarter" idx="1"/>
          </p:nvPr>
        </p:nvSpPr>
        <p:spPr/>
        <p:txBody>
          <a:bodyPr/>
          <a:lstStyle/>
          <a:p>
            <a:pPr marL="0" indent="0">
              <a:buNone/>
            </a:pPr>
            <a:endParaRPr lang="it-IT" dirty="0" smtClean="0"/>
          </a:p>
          <a:p>
            <a:pPr marL="0" indent="0">
              <a:buNone/>
            </a:pPr>
            <a:endParaRPr lang="it-IT" dirty="0"/>
          </a:p>
          <a:p>
            <a:pPr marL="0" indent="0" algn="ctr">
              <a:buNone/>
            </a:pPr>
            <a:r>
              <a:rPr lang="it-IT" sz="3600" dirty="0" smtClean="0">
                <a:solidFill>
                  <a:srgbClr val="FF0000"/>
                </a:solidFill>
              </a:rPr>
              <a:t>Quanti di voi </a:t>
            </a:r>
          </a:p>
          <a:p>
            <a:pPr marL="0" indent="0" algn="ctr">
              <a:buNone/>
            </a:pPr>
            <a:r>
              <a:rPr lang="it-IT" sz="3600" dirty="0" smtClean="0">
                <a:solidFill>
                  <a:srgbClr val="FF0000"/>
                </a:solidFill>
              </a:rPr>
              <a:t>hanno letto almeno 5 opere</a:t>
            </a:r>
            <a:br>
              <a:rPr lang="it-IT" sz="3600" dirty="0" smtClean="0">
                <a:solidFill>
                  <a:srgbClr val="FF0000"/>
                </a:solidFill>
              </a:rPr>
            </a:br>
            <a:r>
              <a:rPr lang="it-IT" sz="3600" dirty="0" smtClean="0">
                <a:solidFill>
                  <a:srgbClr val="FF0000"/>
                </a:solidFill>
              </a:rPr>
              <a:t>di letteratura tedesca?</a:t>
            </a:r>
            <a:endParaRPr lang="it-IT" sz="3600" dirty="0">
              <a:solidFill>
                <a:srgbClr val="FF0000"/>
              </a:solidFill>
            </a:endParaRPr>
          </a:p>
        </p:txBody>
      </p:sp>
    </p:spTree>
    <p:extLst>
      <p:ext uri="{BB962C8B-B14F-4D97-AF65-F5344CB8AC3E}">
        <p14:creationId xmlns:p14="http://schemas.microsoft.com/office/powerpoint/2010/main" val="3425729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Verifica dei prerequisiti</a:t>
            </a:r>
            <a:br>
              <a:rPr lang="it-IT" dirty="0" smtClean="0"/>
            </a:br>
            <a:r>
              <a:rPr lang="it-IT" dirty="0" smtClean="0"/>
              <a:t>della comunità di studio</a:t>
            </a:r>
            <a:endParaRPr lang="it-IT" dirty="0"/>
          </a:p>
        </p:txBody>
      </p:sp>
      <p:sp>
        <p:nvSpPr>
          <p:cNvPr id="3" name="Segnaposto contenuto 2"/>
          <p:cNvSpPr>
            <a:spLocks noGrp="1"/>
          </p:cNvSpPr>
          <p:nvPr>
            <p:ph sz="quarter" idx="1"/>
          </p:nvPr>
        </p:nvSpPr>
        <p:spPr/>
        <p:txBody>
          <a:bodyPr/>
          <a:lstStyle/>
          <a:p>
            <a:pPr marL="0" indent="0">
              <a:buNone/>
            </a:pPr>
            <a:endParaRPr lang="it-IT" dirty="0" smtClean="0"/>
          </a:p>
          <a:p>
            <a:pPr marL="0" indent="0">
              <a:buNone/>
            </a:pPr>
            <a:endParaRPr lang="it-IT" dirty="0"/>
          </a:p>
          <a:p>
            <a:pPr marL="0" indent="0" algn="ctr">
              <a:buNone/>
            </a:pPr>
            <a:r>
              <a:rPr lang="it-IT" sz="3600" dirty="0" smtClean="0">
                <a:solidFill>
                  <a:srgbClr val="FF0000"/>
                </a:solidFill>
              </a:rPr>
              <a:t>Quanti di voi </a:t>
            </a:r>
          </a:p>
          <a:p>
            <a:pPr marL="0" indent="0" algn="ctr">
              <a:buNone/>
            </a:pPr>
            <a:r>
              <a:rPr lang="it-IT" sz="3600" dirty="0" smtClean="0">
                <a:solidFill>
                  <a:srgbClr val="FF0000"/>
                </a:solidFill>
              </a:rPr>
              <a:t>hanno letto almeno un libro </a:t>
            </a:r>
            <a:br>
              <a:rPr lang="it-IT" sz="3600" dirty="0" smtClean="0">
                <a:solidFill>
                  <a:srgbClr val="FF0000"/>
                </a:solidFill>
              </a:rPr>
            </a:br>
            <a:r>
              <a:rPr lang="it-IT" sz="3600" dirty="0" smtClean="0">
                <a:solidFill>
                  <a:srgbClr val="FF0000"/>
                </a:solidFill>
              </a:rPr>
              <a:t>per intero?</a:t>
            </a:r>
            <a:br>
              <a:rPr lang="it-IT" sz="3600" dirty="0" smtClean="0">
                <a:solidFill>
                  <a:srgbClr val="FF0000"/>
                </a:solidFill>
              </a:rPr>
            </a:br>
            <a:r>
              <a:rPr lang="it-IT" sz="3600" dirty="0" smtClean="0">
                <a:solidFill>
                  <a:srgbClr val="FF0000"/>
                </a:solidFill>
              </a:rPr>
              <a:t>(a parte i </a:t>
            </a:r>
            <a:r>
              <a:rPr lang="it-IT" sz="3600" i="1" dirty="0" smtClean="0">
                <a:solidFill>
                  <a:srgbClr val="FF0000"/>
                </a:solidFill>
              </a:rPr>
              <a:t>Promessi Sposi</a:t>
            </a:r>
            <a:r>
              <a:rPr lang="it-IT" sz="3600" dirty="0" smtClean="0">
                <a:solidFill>
                  <a:srgbClr val="FF0000"/>
                </a:solidFill>
              </a:rPr>
              <a:t>)</a:t>
            </a:r>
            <a:endParaRPr lang="it-IT" sz="3600" dirty="0">
              <a:solidFill>
                <a:srgbClr val="FF0000"/>
              </a:solidFill>
            </a:endParaRPr>
          </a:p>
        </p:txBody>
      </p:sp>
    </p:spTree>
    <p:extLst>
      <p:ext uri="{BB962C8B-B14F-4D97-AF65-F5344CB8AC3E}">
        <p14:creationId xmlns:p14="http://schemas.microsoft.com/office/powerpoint/2010/main" val="1414617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2949</TotalTime>
  <Words>2046</Words>
  <Application>Microsoft Office PowerPoint</Application>
  <PresentationFormat>Presentazione su schermo (4:3)</PresentationFormat>
  <Paragraphs>557</Paragraphs>
  <Slides>40</Slides>
  <Notes>0</Notes>
  <HiddenSlides>0</HiddenSlides>
  <MMClips>0</MMClips>
  <ScaleCrop>false</ScaleCrop>
  <HeadingPairs>
    <vt:vector size="4" baseType="variant">
      <vt:variant>
        <vt:lpstr>Tema</vt:lpstr>
      </vt:variant>
      <vt:variant>
        <vt:i4>1</vt:i4>
      </vt:variant>
      <vt:variant>
        <vt:lpstr>Titoli diapositive</vt:lpstr>
      </vt:variant>
      <vt:variant>
        <vt:i4>40</vt:i4>
      </vt:variant>
    </vt:vector>
  </HeadingPairs>
  <TitlesOfParts>
    <vt:vector size="41" baseType="lpstr">
      <vt:lpstr>Loggia</vt:lpstr>
      <vt:lpstr>Anfänge.  Introduzione alla letteratura tedesca  </vt:lpstr>
      <vt:lpstr>A chi è rivolto questo corso</vt:lpstr>
      <vt:lpstr>A chi è rivolto questo corso</vt:lpstr>
      <vt:lpstr>Prerequisiti</vt:lpstr>
      <vt:lpstr>Verifica dei prerequisiti della comunità di studio</vt:lpstr>
      <vt:lpstr>Verifica dei prerequisiti della comunità di studio</vt:lpstr>
      <vt:lpstr>Verifica dei prerequisiti della comunità di studio</vt:lpstr>
      <vt:lpstr>Verifica dei prerequisiti della comunità di studio</vt:lpstr>
      <vt:lpstr>Verifica dei prerequisiti della comunità di studio</vt:lpstr>
      <vt:lpstr>Verifica dei prerequisiti della comunità di studio</vt:lpstr>
      <vt:lpstr>Verifica dei prerequisiti della comunità di studio</vt:lpstr>
      <vt:lpstr>Verifica dei prerequisiti della comunità di studio</vt:lpstr>
      <vt:lpstr>Diversi obiettivi per diverse esigenze</vt:lpstr>
      <vt:lpstr>Un post di Paolo Nori</vt:lpstr>
      <vt:lpstr>Quali obiettivi si ripropone</vt:lpstr>
      <vt:lpstr>Il primo modulo: Come si legge un testo letterario?</vt:lpstr>
      <vt:lpstr>Il secondo modulo: Repertorio minimo della letteratura tedesca</vt:lpstr>
      <vt:lpstr>Il terzo modulo: Il repertorio contemporaneo  </vt:lpstr>
      <vt:lpstr>Bibliografia</vt:lpstr>
      <vt:lpstr>Edizioni in cui reperire i testi</vt:lpstr>
      <vt:lpstr>J. W. Goethe  I dolori del giovane Werther</vt:lpstr>
      <vt:lpstr>Th. Mann  I Buddenbrook</vt:lpstr>
      <vt:lpstr>F. Kafka La metamorfosi</vt:lpstr>
      <vt:lpstr>B. Brecht  L’opera da tre soldi</vt:lpstr>
      <vt:lpstr>Anfänge.  Introduzione alla letteratura tedesca</vt:lpstr>
      <vt:lpstr>(solo per L11) Th. Bernhard  L’origine. Un accenno </vt:lpstr>
      <vt:lpstr>(solo per L11) Ch. Wolf  Nessun luogo. Da nessuna parte </vt:lpstr>
      <vt:lpstr> (solo per L11) Un testo a scelta fra quelli elencati</vt:lpstr>
      <vt:lpstr>Come si ‘studia’ la letteratura</vt:lpstr>
      <vt:lpstr>Come si legge?</vt:lpstr>
      <vt:lpstr>Dove si trovano i libri? (in internet non c’è quasi niente)</vt:lpstr>
      <vt:lpstr>Letteratura e comunità</vt:lpstr>
      <vt:lpstr>Presentazione standard di PowerPoint</vt:lpstr>
      <vt:lpstr>Presentazione standard di PowerPoint</vt:lpstr>
      <vt:lpstr>Dove si fanno i libri?</vt:lpstr>
      <vt:lpstr>Come prosegue il percorso</vt:lpstr>
      <vt:lpstr>Presentazione standard di PowerPoint</vt:lpstr>
      <vt:lpstr>Presentazione standard di PowerPoint</vt:lpstr>
      <vt:lpstr>A margine del corso</vt:lpstr>
      <vt:lpstr>L’esame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Anfänge.  Introduzione alla letteratura tedesca  (e alla mediazione letteraria in Italia) </dc:title>
  <dc:creator>Michele</dc:creator>
  <cp:lastModifiedBy>Michele</cp:lastModifiedBy>
  <cp:revision>38</cp:revision>
  <dcterms:created xsi:type="dcterms:W3CDTF">2016-10-10T09:49:11Z</dcterms:created>
  <dcterms:modified xsi:type="dcterms:W3CDTF">2017-10-12T06:52:18Z</dcterms:modified>
</cp:coreProperties>
</file>