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4" r:id="rId2"/>
  </p:sldMasterIdLst>
  <p:notesMasterIdLst>
    <p:notesMasterId r:id="rId61"/>
  </p:notesMasterIdLst>
  <p:sldIdLst>
    <p:sldId id="359" r:id="rId3"/>
    <p:sldId id="305" r:id="rId4"/>
    <p:sldId id="306" r:id="rId5"/>
    <p:sldId id="308" r:id="rId6"/>
    <p:sldId id="307" r:id="rId7"/>
    <p:sldId id="309" r:id="rId8"/>
    <p:sldId id="311" r:id="rId9"/>
    <p:sldId id="257" r:id="rId10"/>
    <p:sldId id="286" r:id="rId11"/>
    <p:sldId id="313" r:id="rId12"/>
    <p:sldId id="270" r:id="rId13"/>
    <p:sldId id="269" r:id="rId14"/>
    <p:sldId id="272" r:id="rId15"/>
    <p:sldId id="292" r:id="rId16"/>
    <p:sldId id="273" r:id="rId17"/>
    <p:sldId id="293" r:id="rId18"/>
    <p:sldId id="285" r:id="rId19"/>
    <p:sldId id="322" r:id="rId20"/>
    <p:sldId id="323" r:id="rId21"/>
    <p:sldId id="280" r:id="rId22"/>
    <p:sldId id="294" r:id="rId23"/>
    <p:sldId id="282" r:id="rId24"/>
    <p:sldId id="295" r:id="rId25"/>
    <p:sldId id="276" r:id="rId26"/>
    <p:sldId id="296" r:id="rId27"/>
    <p:sldId id="277" r:id="rId28"/>
    <p:sldId id="278" r:id="rId29"/>
    <p:sldId id="297" r:id="rId30"/>
    <p:sldId id="279" r:id="rId31"/>
    <p:sldId id="298" r:id="rId32"/>
    <p:sldId id="281" r:id="rId33"/>
    <p:sldId id="302" r:id="rId34"/>
    <p:sldId id="301" r:id="rId35"/>
    <p:sldId id="299" r:id="rId36"/>
    <p:sldId id="289" r:id="rId37"/>
    <p:sldId id="275" r:id="rId38"/>
    <p:sldId id="303" r:id="rId39"/>
    <p:sldId id="304" r:id="rId40"/>
    <p:sldId id="314" r:id="rId41"/>
    <p:sldId id="315" r:id="rId42"/>
    <p:sldId id="317" r:id="rId43"/>
    <p:sldId id="325" r:id="rId44"/>
    <p:sldId id="326" r:id="rId45"/>
    <p:sldId id="327" r:id="rId46"/>
    <p:sldId id="360" r:id="rId47"/>
    <p:sldId id="361" r:id="rId48"/>
    <p:sldId id="328" r:id="rId49"/>
    <p:sldId id="329" r:id="rId50"/>
    <p:sldId id="330" r:id="rId51"/>
    <p:sldId id="331" r:id="rId52"/>
    <p:sldId id="332" r:id="rId53"/>
    <p:sldId id="362" r:id="rId54"/>
    <p:sldId id="363" r:id="rId55"/>
    <p:sldId id="333" r:id="rId56"/>
    <p:sldId id="321" r:id="rId57"/>
    <p:sldId id="319" r:id="rId58"/>
    <p:sldId id="318" r:id="rId59"/>
    <p:sldId id="312" r:id="rId6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764" y="-4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8397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8397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8397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8397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83975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839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4000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C0604934-B927-4FD3-AEC1-1AF2AD2484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31419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7101709D-FE91-4271-A4E5-993FE354792A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0D81B4A3-670A-4E1F-A71C-4FF90A32B251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11BC0136-E812-4209-A0C4-40CE33DB5079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5FC3094-3869-4046-9421-F8D63AE9D9DC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  <a:ea typeface="ヒラギノ角ゴ Pro W3"/>
                <a:cs typeface="ヒラギノ角ゴ Pro W3"/>
              </a:rPr>
              <a:pPr eaLnBrk="1"/>
              <a:t>43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CFFE-19BA-4222-84CD-86F0DD73B0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837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47A9-DD6D-4119-8CAE-4BEA73BB9D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0715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1275" y="503238"/>
            <a:ext cx="1825625" cy="52768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503238"/>
            <a:ext cx="5324475" cy="52768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FAE1-E399-491D-B79F-0F3AF02132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06785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3124200"/>
            <a:ext cx="6465888" cy="19034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33D8-B0EE-47F6-AC76-73A5C8622B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7642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95BF-C5DC-4C3A-8A82-DFAE0AF7E4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11950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761AF-0515-4BF5-8B1D-6D20BE0185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81328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A426A-2D0B-4256-8E8F-3E1DE56002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91768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5609-510E-4050-A56F-77B83A486F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566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0524-9061-4238-BBFA-6495D59E24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8315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91D1-6B0E-44C7-BE50-1DE8AE1840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918309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60BE-4534-45D4-8945-1DCD63D7F6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965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B6E86-486F-4A94-987F-CCC72DBE2C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06495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27E8-9A1F-4C3A-93C8-E0C5EE033F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724567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FEF9-BFCA-43A7-9B82-8C1E00A623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44516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A4537-9BA6-4BC9-88A6-A69EC3ED25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05487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1463" y="1604963"/>
            <a:ext cx="2054225" cy="45148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1863" cy="45148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5107-33F3-4CA3-8FFE-13052B1FBE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715592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3124200"/>
            <a:ext cx="6465888" cy="19034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694F-6592-44E4-8017-2B3FFD5184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74302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3B9B-DC29-48FF-81CB-8B801B812A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7088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5050" cy="404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735138"/>
            <a:ext cx="3575050" cy="404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5764-4300-4838-BD62-53F0612D68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855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FFDAB-ED05-4190-8F97-4A2DABDCE5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02422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EC6E-1058-49ED-BCEA-19BEB3E183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119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7A31-71CD-4DF6-B471-FE8C89E481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8068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C7CA-20F2-4B57-9800-B90D095D2B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1951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D24E-78DE-4A1A-A7A6-706F35FCB0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1289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3238"/>
            <a:ext cx="7302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025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  <a:p>
            <a:pPr lvl="4"/>
            <a:r>
              <a:rPr lang="en-GB" altLang="it-IT" smtClean="0"/>
              <a:t>Eighth Outline Level</a:t>
            </a:r>
          </a:p>
          <a:p>
            <a:pPr lvl="4"/>
            <a:r>
              <a:rPr lang="en-GB" altLang="it-IT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842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943350" y="6305550"/>
            <a:ext cx="37179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475288"/>
            <a:ext cx="1471613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fld id="{FFD0DF1E-7FAD-459B-A27F-4E3FA1E282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/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Goudy Old Style" charset="0"/>
          <a:ea typeface="Microsoft YaHei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Goudy Old Style" charset="0"/>
          <a:ea typeface="Microsoft YaHei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Goudy Old Style" charset="0"/>
          <a:ea typeface="Microsoft YaHei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Goudy Old Style" charset="0"/>
          <a:ea typeface="Microsoft YaHei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oudy Old Style" charset="0"/>
          <a:ea typeface="Microsoft YaHei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oudy Old Style" charset="0"/>
          <a:ea typeface="Microsoft YaHei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oudy Old Style" charset="0"/>
          <a:ea typeface="Microsoft YaHei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oudy Old Style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124200"/>
            <a:ext cx="6465888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00788"/>
            <a:ext cx="19732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r>
              <a:rPr lang="it-IT" altLang="it-IT"/>
              <a:t>17/12/14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959225" y="6300788"/>
            <a:ext cx="3813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275638" y="6300788"/>
            <a:ext cx="674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5F434D92-66B0-494C-B246-7203C6FDB6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  <a:p>
            <a:pPr lvl="4"/>
            <a:r>
              <a:rPr lang="en-GB" altLang="it-IT" smtClean="0"/>
              <a:t>Eighth Outline Level</a:t>
            </a:r>
          </a:p>
          <a:p>
            <a:pPr lvl="4"/>
            <a:r>
              <a:rPr lang="en-GB" altLang="it-IT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/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Goudy Old Style" charset="0"/>
          <a:ea typeface="Microsoft YaHei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Goudy Old Style" charset="0"/>
          <a:ea typeface="Microsoft YaHei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Goudy Old Style" charset="0"/>
          <a:ea typeface="Microsoft YaHei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Goudy Old Style" charset="0"/>
          <a:ea typeface="Microsoft YaHei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oudy Old Style" charset="0"/>
          <a:ea typeface="Microsoft YaHei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oudy Old Style" charset="0"/>
          <a:ea typeface="Microsoft YaHei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oudy Old Style" charset="0"/>
          <a:ea typeface="Microsoft YaHei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oudy Old Style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124200"/>
            <a:ext cx="6477000" cy="1914525"/>
          </a:xfrm>
        </p:spPr>
        <p:txBody>
          <a:bodyPr lIns="90000" tIns="45000" rIns="90000" bIns="45000" anchor="t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600" smtClean="0"/>
              <a:t> 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879725" y="792163"/>
            <a:ext cx="59753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 dirty="0">
                <a:solidFill>
                  <a:srgbClr val="000000"/>
                </a:solidFill>
                <a:latin typeface="Goudy Old Style" pitchFamily="18" charset="0"/>
              </a:rPr>
              <a:t> Michele Sisto</a:t>
            </a:r>
            <a:br>
              <a:rPr lang="it-IT" altLang="it-IT" sz="3200" dirty="0">
                <a:solidFill>
                  <a:srgbClr val="000000"/>
                </a:solidFill>
                <a:latin typeface="Goudy Old Style" pitchFamily="18" charset="0"/>
              </a:rPr>
            </a:br>
            <a:r>
              <a:rPr lang="it-IT" altLang="it-IT" sz="1600" dirty="0">
                <a:solidFill>
                  <a:srgbClr val="000000"/>
                </a:solidFill>
                <a:latin typeface="Goudy Old Style" pitchFamily="18" charset="0"/>
              </a:rPr>
              <a:t>Università Gabriele d’Annunzio di </a:t>
            </a:r>
            <a:r>
              <a:rPr lang="it-IT" altLang="it-IT" sz="1600" dirty="0" err="1">
                <a:solidFill>
                  <a:srgbClr val="000000"/>
                </a:solidFill>
                <a:latin typeface="Goudy Old Style" pitchFamily="18" charset="0"/>
              </a:rPr>
              <a:t>Chieti-Pescara</a:t>
            </a:r>
            <a:r>
              <a:rPr lang="it-IT" altLang="it-IT" sz="1600" dirty="0">
                <a:solidFill>
                  <a:srgbClr val="000000"/>
                </a:solidFill>
                <a:latin typeface="Goudy Old Style" pitchFamily="18" charset="0"/>
              </a:rPr>
              <a:t/>
            </a:r>
            <a:br>
              <a:rPr lang="it-IT" altLang="it-IT" sz="1600" dirty="0">
                <a:solidFill>
                  <a:srgbClr val="000000"/>
                </a:solidFill>
                <a:latin typeface="Goudy Old Style" pitchFamily="18" charset="0"/>
              </a:rPr>
            </a:br>
            <a:endParaRPr lang="it-IT" altLang="it-IT" sz="1600" i="1" dirty="0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55763" y="2808288"/>
            <a:ext cx="74882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lnSpc>
                <a:spcPct val="95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Goudy Old Style" pitchFamily="18" charset="0"/>
                <a:ea typeface="Microsoft YaHei" pitchFamily="34" charset="-122"/>
              </a:defRPr>
            </a:lvl1pPr>
            <a:lvl2pPr eaLnBrk="0">
              <a:lnSpc>
                <a:spcPct val="95000"/>
              </a:lnSpc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oudy Old Style" pitchFamily="18" charset="0"/>
                <a:ea typeface="Microsoft YaHei" pitchFamily="34" charset="-122"/>
              </a:defRPr>
            </a:lvl2pPr>
            <a:lvl3pPr eaLnBrk="0">
              <a:lnSpc>
                <a:spcPct val="95000"/>
              </a:lnSpc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oudy Old Style" pitchFamily="18" charset="0"/>
                <a:ea typeface="Microsoft YaHei" pitchFamily="34" charset="-122"/>
              </a:defRPr>
            </a:lvl3pPr>
            <a:lvl4pPr eaLnBrk="0">
              <a:lnSpc>
                <a:spcPct val="95000"/>
              </a:lnSpc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Goudy Old Style" pitchFamily="18" charset="0"/>
                <a:ea typeface="Microsoft YaHei" pitchFamily="34" charset="-122"/>
              </a:defRPr>
            </a:lvl4pPr>
            <a:lvl5pPr eaLnBrk="0">
              <a:lnSpc>
                <a:spcPct val="95000"/>
              </a:lnSpc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oudy Old Styl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oudy Old Styl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oudy Old Styl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oudy Old Styl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oudy Old Style" pitchFamily="18" charset="0"/>
                <a:ea typeface="Microsoft YaHei" pitchFamily="34" charset="-122"/>
              </a:defRPr>
            </a:lvl9pPr>
          </a:lstStyle>
          <a:p>
            <a:pPr algn="ctr">
              <a:lnSpc>
                <a:spcPct val="93000"/>
              </a:lnSpc>
              <a:spcAft>
                <a:spcPct val="0"/>
              </a:spcAft>
            </a:pPr>
            <a:r>
              <a:rPr lang="it-IT" altLang="it-IT" sz="4400" b="1" dirty="0" smtClean="0"/>
              <a:t>La </a:t>
            </a:r>
            <a:r>
              <a:rPr lang="it-IT" altLang="it-IT" sz="4400" b="1" dirty="0"/>
              <a:t>letteratura tedesca in </a:t>
            </a:r>
            <a:r>
              <a:rPr lang="it-IT" altLang="it-IT" sz="4400" b="1" dirty="0" smtClean="0"/>
              <a:t>Italia:</a:t>
            </a:r>
            <a:br>
              <a:rPr lang="it-IT" altLang="it-IT" sz="4400" b="1" dirty="0" smtClean="0"/>
            </a:br>
            <a:r>
              <a:rPr lang="it-IT" altLang="it-IT" sz="4000" b="1" dirty="0" smtClean="0"/>
              <a:t>elementi di mediazione letteraria</a:t>
            </a:r>
            <a:r>
              <a:rPr lang="it-IT" altLang="it-IT" sz="3600" b="1" dirty="0"/>
              <a:t/>
            </a:r>
            <a:br>
              <a:rPr lang="it-IT" altLang="it-IT" sz="3600" b="1" dirty="0"/>
            </a:br>
            <a:endParaRPr lang="it-IT" altLang="it-IT" sz="3600" b="1" dirty="0"/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3200" dirty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258888" y="5548313"/>
            <a:ext cx="766921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52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000000"/>
                </a:solidFill>
                <a:latin typeface="Goudy Old Style" pitchFamily="18" charset="0"/>
              </a:rPr>
              <a:t>Corso di Laurea </a:t>
            </a:r>
            <a:r>
              <a:rPr lang="it-IT" altLang="it-IT" sz="1600" dirty="0" smtClean="0">
                <a:solidFill>
                  <a:srgbClr val="000000"/>
                </a:solidFill>
                <a:latin typeface="Goudy Old Style" pitchFamily="18" charset="0"/>
              </a:rPr>
              <a:t>Triennale </a:t>
            </a:r>
            <a:endParaRPr lang="it-IT" altLang="it-IT" sz="1600" dirty="0">
              <a:solidFill>
                <a:srgbClr val="000000"/>
              </a:solidFill>
              <a:latin typeface="Goudy Old Style" pitchFamily="18" charset="0"/>
            </a:endParaRPr>
          </a:p>
          <a:p>
            <a:pPr algn="r" eaLnBrk="1">
              <a:lnSpc>
                <a:spcPct val="95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000000"/>
                </a:solidFill>
                <a:latin typeface="Goudy Old Style" pitchFamily="18" charset="0"/>
              </a:rPr>
              <a:t>Dipartimento di Lingue Letterature e Culture Moderne </a:t>
            </a:r>
          </a:p>
          <a:p>
            <a:pPr algn="r" eaLnBrk="1">
              <a:lnSpc>
                <a:spcPct val="95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000000"/>
                </a:solidFill>
                <a:latin typeface="Goudy Old Style" pitchFamily="18" charset="0"/>
              </a:rPr>
              <a:t>Letteratura tedesca </a:t>
            </a:r>
          </a:p>
          <a:p>
            <a:pPr algn="r" eaLnBrk="1">
              <a:lnSpc>
                <a:spcPct val="95000"/>
              </a:lnSpc>
              <a:buClrTx/>
              <a:buFontTx/>
              <a:buNone/>
            </a:pPr>
            <a:r>
              <a:rPr lang="it-IT" altLang="it-IT" sz="1600" dirty="0" err="1">
                <a:solidFill>
                  <a:srgbClr val="000000"/>
                </a:solidFill>
                <a:latin typeface="Goudy Old Style" pitchFamily="18" charset="0"/>
              </a:rPr>
              <a:t>a.a.</a:t>
            </a:r>
            <a:r>
              <a:rPr lang="it-IT" altLang="it-IT" sz="1600" dirty="0">
                <a:solidFill>
                  <a:srgbClr val="000000"/>
                </a:solidFill>
                <a:latin typeface="Goudy Old Style" pitchFamily="18" charset="0"/>
              </a:rPr>
              <a:t> 2016-2017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contenuto 2"/>
          <p:cNvSpPr>
            <a:spLocks noGrp="1"/>
          </p:cNvSpPr>
          <p:nvPr>
            <p:ph idx="1"/>
          </p:nvPr>
        </p:nvSpPr>
        <p:spPr>
          <a:xfrm>
            <a:off x="179388" y="115888"/>
            <a:ext cx="8713787" cy="576262"/>
          </a:xfrm>
        </p:spPr>
        <p:txBody>
          <a:bodyPr/>
          <a:lstStyle/>
          <a:p>
            <a:pPr algn="ctr" eaLnBrk="1" hangingPunct="1"/>
            <a:r>
              <a:rPr lang="it-IT" altLang="it-IT" sz="2800" smtClean="0"/>
              <a:t>Il repertorio della letteratura tedesca in Italia 1900-1910</a:t>
            </a:r>
          </a:p>
          <a:p>
            <a:pPr eaLnBrk="1" hangingPunct="1"/>
            <a:endParaRPr lang="it-IT" altLang="it-IT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803400" y="5949950"/>
            <a:ext cx="2352675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area carducciana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Goethe,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Heine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Platen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09913" y="2593975"/>
            <a:ext cx="3406775" cy="318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Bocca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di Scienze Moderne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(positivismo)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Nietzsche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Mach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Stirner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Schopenhauer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Eucken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81725" y="1820863"/>
            <a:ext cx="2808288" cy="447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Treves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Amena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(narrativa borghese)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Romanzi per signore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(E. Werner, W. Fleck, </a:t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I. Boy-Ed, C. </a:t>
            </a: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Viebig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Romanzi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storici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(E. Eckstein, F. </a:t>
            </a: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Gerstacker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Romanzi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scandalistici</a:t>
            </a: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(M. Nordau)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+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Teatro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(Fulda,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Pohl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Dreyer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Sudermann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Hauptmann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Hofmannsthal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5588" y="1820863"/>
            <a:ext cx="3095625" cy="3957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Sonzogno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Universale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(classici popolari)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Stabilmente in catalogo: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Werther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Faust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di Goethe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Tell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Wallenstein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di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Schiller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Laocoonte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di Lessing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le poesie di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Heine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e di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Platen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i «racconti rusticani»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di Keller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Novità 1900-1910: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Jean Paul, Wagner,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Heyse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Hoffmann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Feuerbach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51388" y="5949950"/>
            <a:ext cx="2305050" cy="865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area  dannunziana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Nietzsche</a:t>
            </a:r>
          </a:p>
          <a:p>
            <a:pPr>
              <a:buFont typeface="Times New Roman" pitchFamily="16" charset="0"/>
              <a:buNone/>
              <a:defRPr/>
            </a:pPr>
            <a:endParaRPr lang="it-IT" dirty="0">
              <a:latin typeface="Arial" charset="0"/>
              <a:ea typeface="Microsoft YaHei" charset="-122"/>
            </a:endParaRPr>
          </a:p>
        </p:txBody>
      </p:sp>
      <p:sp>
        <p:nvSpPr>
          <p:cNvPr id="12296" name="Ovale 10"/>
          <p:cNvSpPr>
            <a:spLocks noChangeArrowheads="1"/>
          </p:cNvSpPr>
          <p:nvPr/>
        </p:nvSpPr>
        <p:spPr bwMode="auto">
          <a:xfrm>
            <a:off x="1728788" y="5895975"/>
            <a:ext cx="2663825" cy="712788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2297" name="Ovale 11"/>
          <p:cNvSpPr>
            <a:spLocks noChangeArrowheads="1"/>
          </p:cNvSpPr>
          <p:nvPr/>
        </p:nvSpPr>
        <p:spPr bwMode="auto">
          <a:xfrm>
            <a:off x="4572000" y="5895975"/>
            <a:ext cx="2663825" cy="714375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184400" y="917575"/>
            <a:ext cx="1366838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arte sociale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49888" y="917575"/>
            <a:ext cx="1655762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arte borghese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12300" name="Rettangolo arrotondato 14"/>
          <p:cNvSpPr>
            <a:spLocks noChangeArrowheads="1"/>
          </p:cNvSpPr>
          <p:nvPr/>
        </p:nvSpPr>
        <p:spPr bwMode="auto">
          <a:xfrm>
            <a:off x="2051050" y="917575"/>
            <a:ext cx="1646238" cy="3778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2301" name="Rettangolo arrotondato 15"/>
          <p:cNvSpPr>
            <a:spLocks noChangeArrowheads="1"/>
          </p:cNvSpPr>
          <p:nvPr/>
        </p:nvSpPr>
        <p:spPr bwMode="auto">
          <a:xfrm>
            <a:off x="5364163" y="917575"/>
            <a:ext cx="1731962" cy="3778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2302" name="Freccia bidirezionale orizzontale 16"/>
          <p:cNvSpPr>
            <a:spLocks noChangeArrowheads="1"/>
          </p:cNvSpPr>
          <p:nvPr/>
        </p:nvSpPr>
        <p:spPr bwMode="auto">
          <a:xfrm>
            <a:off x="3995738" y="989013"/>
            <a:ext cx="1152525" cy="306387"/>
          </a:xfrm>
          <a:prstGeom prst="leftRightArrow">
            <a:avLst>
              <a:gd name="adj1" fmla="val 50000"/>
              <a:gd name="adj2" fmla="val 5001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88913"/>
            <a:ext cx="3370263" cy="4044950"/>
          </a:xfrm>
        </p:spPr>
        <p:txBody>
          <a:bodyPr/>
          <a:lstStyle/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 smtClean="0"/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smtClean="0"/>
              <a:t>F.lli Treves</a:t>
            </a:r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cap="small" dirty="0" smtClean="0"/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cap="small" dirty="0" smtClean="0"/>
              <a:t>Biblioteca amena</a:t>
            </a:r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cap="small" dirty="0" smtClean="0"/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cap="small" dirty="0" smtClean="0"/>
              <a:t> </a:t>
            </a:r>
            <a:r>
              <a:rPr lang="it-IT" dirty="0" smtClean="0"/>
              <a:t>1875-1930,</a:t>
            </a:r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 smtClean="0"/>
              <a:t>ca</a:t>
            </a:r>
            <a:r>
              <a:rPr lang="it-IT" dirty="0" smtClean="0"/>
              <a:t>. 1025 titoli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  <p:pic>
        <p:nvPicPr>
          <p:cNvPr id="13315" name="Picture 6" descr="C:\Users\Michele\Desktop\Messaggier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5138"/>
            <a:ext cx="39433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C:\Users\Michele\Desktop\Affinità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87800"/>
            <a:ext cx="15906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C:\Users\Michele\Desktop\Guerr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87800"/>
            <a:ext cx="15732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260350"/>
            <a:ext cx="8928100" cy="64817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Aft>
                <a:spcPts val="2025"/>
              </a:spcAft>
              <a:buFont typeface="Times New Roman" pitchFamily="16" charset="0"/>
              <a:buNone/>
              <a:defRPr/>
            </a:pPr>
            <a:r>
              <a:rPr lang="it-IT" sz="2800" dirty="0" smtClean="0"/>
              <a:t>Titoli tedeschi (</a:t>
            </a:r>
            <a:r>
              <a:rPr lang="it-IT" sz="2800" cap="small" dirty="0" smtClean="0"/>
              <a:t>1900-1910)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nella</a:t>
            </a:r>
            <a:r>
              <a:rPr lang="it-IT" sz="2800" cap="small" dirty="0" smtClean="0"/>
              <a:t> Biblioteca amena </a:t>
            </a:r>
            <a:r>
              <a:rPr lang="it-IT" sz="2800" dirty="0" smtClean="0"/>
              <a:t>Treves</a:t>
            </a:r>
            <a:endParaRPr lang="it-IT" dirty="0" smtClean="0"/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Ermanno </a:t>
            </a:r>
            <a:r>
              <a:rPr lang="it-IT" sz="1900" dirty="0" err="1" smtClean="0"/>
              <a:t>Sudermann</a:t>
            </a:r>
            <a:r>
              <a:rPr lang="it-IT" sz="1900" dirty="0" smtClean="0"/>
              <a:t> (E. </a:t>
            </a:r>
            <a:r>
              <a:rPr lang="it-IT" sz="1900" dirty="0" err="1" smtClean="0"/>
              <a:t>Tafel</a:t>
            </a:r>
            <a:r>
              <a:rPr lang="it-IT" sz="1900" dirty="0" smtClean="0"/>
              <a:t>, L. </a:t>
            </a:r>
            <a:r>
              <a:rPr lang="it-IT" sz="1900" dirty="0" err="1" smtClean="0"/>
              <a:t>Cerracchini</a:t>
            </a:r>
            <a:r>
              <a:rPr lang="it-IT" sz="1900" dirty="0" smtClean="0"/>
              <a:t>) </a:t>
            </a:r>
            <a:r>
              <a:rPr lang="it-IT" sz="1900" i="1" dirty="0" smtClean="0"/>
              <a:t>Fratelli e sorelle</a:t>
            </a:r>
            <a:r>
              <a:rPr lang="it-IT" sz="1900" dirty="0" smtClean="0"/>
              <a:t>, 1900 (</a:t>
            </a:r>
            <a:r>
              <a:rPr lang="it-IT" sz="1900" cap="small" dirty="0" smtClean="0"/>
              <a:t>n. </a:t>
            </a:r>
            <a:r>
              <a:rPr lang="it-IT" sz="1900" dirty="0" smtClean="0"/>
              <a:t>570)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E. </a:t>
            </a:r>
            <a:r>
              <a:rPr lang="it-IT" sz="1900" dirty="0" err="1" smtClean="0"/>
              <a:t>Werner</a:t>
            </a:r>
            <a:r>
              <a:rPr lang="it-IT" sz="1900" dirty="0" smtClean="0"/>
              <a:t> (Irma </a:t>
            </a:r>
            <a:r>
              <a:rPr lang="it-IT" sz="1900" dirty="0" err="1" smtClean="0"/>
              <a:t>Rios</a:t>
            </a:r>
            <a:r>
              <a:rPr lang="it-IT" sz="1900" dirty="0" smtClean="0"/>
              <a:t>) </a:t>
            </a:r>
            <a:r>
              <a:rPr lang="it-IT" sz="1900" i="1" dirty="0" smtClean="0"/>
              <a:t>Caccia grossa, Sospetto!, Il conte Ermanno</a:t>
            </a:r>
            <a:r>
              <a:rPr lang="it-IT" sz="1900" dirty="0" smtClean="0"/>
              <a:t>, 1903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645)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err="1" smtClean="0"/>
              <a:t>Wilhelmina</a:t>
            </a:r>
            <a:r>
              <a:rPr lang="it-IT" sz="1900" dirty="0" smtClean="0"/>
              <a:t> </a:t>
            </a:r>
            <a:r>
              <a:rPr lang="it-IT" sz="1900" dirty="0" err="1" smtClean="0"/>
              <a:t>Fleck</a:t>
            </a:r>
            <a:r>
              <a:rPr lang="it-IT" sz="1900" dirty="0" smtClean="0"/>
              <a:t> (Irma </a:t>
            </a:r>
            <a:r>
              <a:rPr lang="it-IT" sz="1900" dirty="0" err="1" smtClean="0"/>
              <a:t>Rios</a:t>
            </a:r>
            <a:r>
              <a:rPr lang="it-IT" sz="1900" dirty="0" smtClean="0"/>
              <a:t>) </a:t>
            </a:r>
            <a:r>
              <a:rPr lang="it-IT" sz="1900" i="1" dirty="0" smtClean="0"/>
              <a:t>La marchesa Irene</a:t>
            </a:r>
            <a:r>
              <a:rPr lang="it-IT" sz="1900" dirty="0" smtClean="0"/>
              <a:t>, 1903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651)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S. </a:t>
            </a:r>
            <a:r>
              <a:rPr lang="it-IT" sz="1900" dirty="0" err="1" smtClean="0"/>
              <a:t>Deval</a:t>
            </a:r>
            <a:r>
              <a:rPr lang="it-IT" sz="1900" dirty="0" smtClean="0"/>
              <a:t> (Irma </a:t>
            </a:r>
            <a:r>
              <a:rPr lang="it-IT" sz="1900" dirty="0" err="1" smtClean="0"/>
              <a:t>Rios</a:t>
            </a:r>
            <a:r>
              <a:rPr lang="it-IT" sz="1900" dirty="0" smtClean="0"/>
              <a:t>) </a:t>
            </a:r>
            <a:r>
              <a:rPr lang="it-IT" sz="1900" i="1" dirty="0" smtClean="0"/>
              <a:t>Una gran dama</a:t>
            </a:r>
            <a:r>
              <a:rPr lang="it-IT" sz="1900" dirty="0" smtClean="0"/>
              <a:t>, 1903</a:t>
            </a:r>
            <a:r>
              <a:rPr lang="it-IT" sz="1900" i="1" dirty="0" smtClean="0"/>
              <a:t> </a:t>
            </a:r>
            <a:r>
              <a:rPr lang="it-IT" sz="1900" dirty="0" smtClean="0"/>
              <a:t>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653)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de-DE" sz="1900" dirty="0" smtClean="0"/>
              <a:t>Guglielmo Hauff (s.i.t.) </a:t>
            </a:r>
            <a:r>
              <a:rPr lang="it-IT" sz="1900" i="1" dirty="0" smtClean="0"/>
              <a:t>La dama piumata</a:t>
            </a:r>
            <a:r>
              <a:rPr lang="it-IT" sz="1900" dirty="0" smtClean="0"/>
              <a:t>, 1903</a:t>
            </a:r>
            <a:r>
              <a:rPr lang="it-IT" sz="1900" i="1" dirty="0" smtClean="0"/>
              <a:t> </a:t>
            </a:r>
            <a:r>
              <a:rPr lang="it-IT" sz="1900" dirty="0" smtClean="0"/>
              <a:t>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655)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E. </a:t>
            </a:r>
            <a:r>
              <a:rPr lang="it-IT" sz="1900" dirty="0" err="1" smtClean="0"/>
              <a:t>Werner</a:t>
            </a:r>
            <a:r>
              <a:rPr lang="it-IT" sz="1900" dirty="0" smtClean="0"/>
              <a:t> (Irma </a:t>
            </a:r>
            <a:r>
              <a:rPr lang="it-IT" sz="1900" dirty="0" err="1" smtClean="0"/>
              <a:t>Rios</a:t>
            </a:r>
            <a:r>
              <a:rPr lang="it-IT" sz="1900" dirty="0" smtClean="0"/>
              <a:t>) </a:t>
            </a:r>
            <a:r>
              <a:rPr lang="it-IT" sz="1900" i="1" dirty="0" smtClean="0"/>
              <a:t>Rune</a:t>
            </a:r>
            <a:r>
              <a:rPr lang="it-IT" sz="1900" dirty="0" smtClean="0"/>
              <a:t>, 1904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666)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Ernesto </a:t>
            </a:r>
            <a:r>
              <a:rPr lang="it-IT" sz="1900" dirty="0" err="1" smtClean="0"/>
              <a:t>Eckstein</a:t>
            </a:r>
            <a:r>
              <a:rPr lang="it-IT" sz="1900" dirty="0" smtClean="0"/>
              <a:t> (Irma </a:t>
            </a:r>
            <a:r>
              <a:rPr lang="it-IT" sz="1900" dirty="0" err="1" smtClean="0"/>
              <a:t>Rios</a:t>
            </a:r>
            <a:r>
              <a:rPr lang="it-IT" sz="1900" dirty="0" smtClean="0"/>
              <a:t>) </a:t>
            </a:r>
            <a:r>
              <a:rPr lang="it-IT" sz="1900" i="1" dirty="0" smtClean="0"/>
              <a:t>Cuor di madre,</a:t>
            </a:r>
            <a:r>
              <a:rPr lang="it-IT" sz="1900" dirty="0" smtClean="0"/>
              <a:t> 1905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688)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Ida Boy-Ed (Elisa G. De </a:t>
            </a:r>
            <a:r>
              <a:rPr lang="it-IT" sz="1900" dirty="0" err="1" smtClean="0"/>
              <a:t>Stefanis</a:t>
            </a:r>
            <a:r>
              <a:rPr lang="it-IT" sz="1900" dirty="0" smtClean="0"/>
              <a:t>) </a:t>
            </a:r>
            <a:r>
              <a:rPr lang="it-IT" sz="1900" i="1" dirty="0" smtClean="0"/>
              <a:t>Serti di spine</a:t>
            </a:r>
            <a:r>
              <a:rPr lang="it-IT" sz="1900" dirty="0" smtClean="0"/>
              <a:t>, 1905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689)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Robert </a:t>
            </a:r>
            <a:r>
              <a:rPr lang="it-IT" sz="1900" dirty="0" err="1" smtClean="0"/>
              <a:t>Byr</a:t>
            </a:r>
            <a:r>
              <a:rPr lang="it-IT" sz="1900" dirty="0" smtClean="0"/>
              <a:t> (Irma </a:t>
            </a:r>
            <a:r>
              <a:rPr lang="it-IT" sz="1900" dirty="0" err="1" smtClean="0"/>
              <a:t>Rios</a:t>
            </a:r>
            <a:r>
              <a:rPr lang="it-IT" sz="1900" dirty="0" smtClean="0"/>
              <a:t>) </a:t>
            </a:r>
            <a:r>
              <a:rPr lang="it-IT" sz="1900" i="1" dirty="0" smtClean="0"/>
              <a:t>La legge del taglione</a:t>
            </a:r>
            <a:r>
              <a:rPr lang="it-IT" sz="1900" dirty="0" smtClean="0"/>
              <a:t>, 1906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716)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err="1" smtClean="0"/>
              <a:t>Max</a:t>
            </a:r>
            <a:r>
              <a:rPr lang="it-IT" sz="1900" dirty="0" smtClean="0"/>
              <a:t> </a:t>
            </a:r>
            <a:r>
              <a:rPr lang="it-IT" sz="1900" dirty="0" err="1" smtClean="0"/>
              <a:t>Nordau</a:t>
            </a:r>
            <a:r>
              <a:rPr lang="it-IT" sz="1900" dirty="0" smtClean="0"/>
              <a:t> (Ugo Farfara) </a:t>
            </a:r>
            <a:r>
              <a:rPr lang="it-IT" sz="1900" i="1" dirty="0" smtClean="0"/>
              <a:t>Morganatico</a:t>
            </a:r>
            <a:r>
              <a:rPr lang="it-IT" sz="1900" dirty="0" smtClean="0"/>
              <a:t>, 1906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717-718)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Ernesto </a:t>
            </a:r>
            <a:r>
              <a:rPr lang="it-IT" sz="1900" dirty="0" err="1" smtClean="0"/>
              <a:t>Eckstein</a:t>
            </a:r>
            <a:r>
              <a:rPr lang="it-IT" sz="1900" dirty="0" smtClean="0"/>
              <a:t> (Vittorio </a:t>
            </a:r>
            <a:r>
              <a:rPr lang="it-IT" sz="1900" dirty="0" err="1" smtClean="0"/>
              <a:t>Trettenero</a:t>
            </a:r>
            <a:r>
              <a:rPr lang="it-IT" sz="1900" dirty="0" smtClean="0"/>
              <a:t>) </a:t>
            </a:r>
            <a:r>
              <a:rPr lang="it-IT" sz="1900" i="1" dirty="0" smtClean="0"/>
              <a:t>I </a:t>
            </a:r>
            <a:r>
              <a:rPr lang="it-IT" sz="1900" i="1" dirty="0" err="1" smtClean="0"/>
              <a:t>Claudii</a:t>
            </a:r>
            <a:r>
              <a:rPr lang="it-IT" sz="1900" i="1" dirty="0" smtClean="0"/>
              <a:t>: romanzo dell’era imperiale</a:t>
            </a:r>
            <a:r>
              <a:rPr lang="it-IT" sz="1900" dirty="0" smtClean="0"/>
              <a:t>, 1908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736)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I. </a:t>
            </a:r>
            <a:r>
              <a:rPr lang="it-IT" sz="1900" dirty="0" err="1" smtClean="0"/>
              <a:t>Beyerlein</a:t>
            </a:r>
            <a:r>
              <a:rPr lang="it-IT" sz="1900" dirty="0" smtClean="0"/>
              <a:t> (Irma </a:t>
            </a:r>
            <a:r>
              <a:rPr lang="it-IT" sz="1900" dirty="0" err="1" smtClean="0"/>
              <a:t>Rios</a:t>
            </a:r>
            <a:r>
              <a:rPr lang="it-IT" sz="1900" dirty="0" smtClean="0"/>
              <a:t>) </a:t>
            </a:r>
            <a:r>
              <a:rPr lang="it-IT" sz="1900" i="1" dirty="0" smtClean="0"/>
              <a:t>Il cavaliere di </a:t>
            </a:r>
            <a:r>
              <a:rPr lang="it-IT" sz="1900" i="1" dirty="0" err="1" smtClean="0"/>
              <a:t>Chamilly</a:t>
            </a:r>
            <a:r>
              <a:rPr lang="it-IT" sz="1900" dirty="0" smtClean="0"/>
              <a:t>, 1908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747)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Wolfango Goethe (Emma </a:t>
            </a:r>
            <a:r>
              <a:rPr lang="it-IT" sz="1900" dirty="0" err="1" smtClean="0"/>
              <a:t>Perodi</a:t>
            </a:r>
            <a:r>
              <a:rPr lang="it-IT" sz="1900" dirty="0" smtClean="0"/>
              <a:t> e Arnaldo de </a:t>
            </a:r>
            <a:r>
              <a:rPr lang="it-IT" sz="1900" dirty="0" err="1" smtClean="0"/>
              <a:t>Mohr</a:t>
            </a:r>
            <a:r>
              <a:rPr lang="it-IT" sz="1900" dirty="0" smtClean="0"/>
              <a:t>) </a:t>
            </a:r>
            <a:r>
              <a:rPr lang="it-IT" sz="1900" i="1" dirty="0" smtClean="0"/>
              <a:t>Le affinità elettive </a:t>
            </a:r>
            <a:r>
              <a:rPr lang="it-IT" sz="1900" dirty="0" smtClean="0"/>
              <a:t>1909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773)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Federico </a:t>
            </a:r>
            <a:r>
              <a:rPr lang="it-IT" sz="1900" dirty="0" err="1" smtClean="0"/>
              <a:t>Gerstaecker</a:t>
            </a:r>
            <a:r>
              <a:rPr lang="it-IT" sz="1900" dirty="0" smtClean="0"/>
              <a:t> (Irma </a:t>
            </a:r>
            <a:r>
              <a:rPr lang="it-IT" sz="1900" dirty="0" err="1" smtClean="0"/>
              <a:t>Rios</a:t>
            </a:r>
            <a:r>
              <a:rPr lang="it-IT" sz="1900" dirty="0" smtClean="0"/>
              <a:t>) </a:t>
            </a:r>
            <a:r>
              <a:rPr lang="it-IT" sz="1900" i="1" dirty="0" smtClean="0"/>
              <a:t>Casa d’angolo</a:t>
            </a:r>
            <a:r>
              <a:rPr lang="it-IT" sz="1900" dirty="0" smtClean="0"/>
              <a:t>, 1910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775)</a:t>
            </a:r>
          </a:p>
          <a:p>
            <a:pPr marL="72000" eaLnBrk="1" hangingPunct="1">
              <a:lnSpc>
                <a:spcPct val="100000"/>
              </a:lnSpc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Clara </a:t>
            </a:r>
            <a:r>
              <a:rPr lang="it-IT" sz="1900" dirty="0" err="1" smtClean="0"/>
              <a:t>Viebig</a:t>
            </a:r>
            <a:r>
              <a:rPr lang="it-IT" sz="1900" dirty="0" smtClean="0"/>
              <a:t> (Irma </a:t>
            </a:r>
            <a:r>
              <a:rPr lang="it-IT" sz="1900" dirty="0" err="1" smtClean="0"/>
              <a:t>Rios</a:t>
            </a:r>
            <a:r>
              <a:rPr lang="it-IT" sz="1900" dirty="0" smtClean="0"/>
              <a:t>) </a:t>
            </a:r>
            <a:r>
              <a:rPr lang="it-IT" sz="1900" i="1" dirty="0" smtClean="0"/>
              <a:t>L’esercito dormente</a:t>
            </a:r>
            <a:r>
              <a:rPr lang="it-IT" sz="1900" dirty="0" smtClean="0"/>
              <a:t>, 1910 (</a:t>
            </a:r>
            <a:r>
              <a:rPr lang="it-IT" sz="1900" cap="small" dirty="0" smtClean="0"/>
              <a:t>n.</a:t>
            </a:r>
            <a:r>
              <a:rPr lang="it-IT" sz="1900" dirty="0" smtClean="0"/>
              <a:t> 788)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260350"/>
            <a:ext cx="8856662" cy="6264275"/>
          </a:xfrm>
        </p:spPr>
        <p:txBody>
          <a:bodyPr/>
          <a:lstStyle/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800" dirty="0" smtClean="0"/>
              <a:t>Titoli tedeschi (1900-1913) </a:t>
            </a:r>
            <a:br>
              <a:rPr lang="it-IT" sz="2800" dirty="0" smtClean="0"/>
            </a:br>
            <a:r>
              <a:rPr lang="it-IT" sz="2800" dirty="0" smtClean="0"/>
              <a:t>in </a:t>
            </a:r>
            <a:r>
              <a:rPr lang="it-IT" sz="2800" cap="small" dirty="0" smtClean="0"/>
              <a:t>Teatro straniero </a:t>
            </a:r>
            <a:r>
              <a:rPr lang="it-IT" sz="2800" dirty="0" smtClean="0"/>
              <a:t>e altre collane teatrali Treves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1900" dirty="0" smtClean="0"/>
              <a:t> 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Lodovico Fulda (Ferdinando Fontana) </a:t>
            </a:r>
            <a:r>
              <a:rPr lang="it-IT" sz="2000" i="1" dirty="0" smtClean="0"/>
              <a:t>Il talismano</a:t>
            </a:r>
            <a:r>
              <a:rPr lang="it-IT" sz="2000" dirty="0" smtClean="0"/>
              <a:t>, 1900 (</a:t>
            </a:r>
            <a:r>
              <a:rPr lang="it-IT" sz="2000" cap="small" dirty="0" smtClean="0"/>
              <a:t>n. 88</a:t>
            </a:r>
            <a:r>
              <a:rPr lang="it-IT" sz="2000" dirty="0" smtClean="0"/>
              <a:t>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err="1" smtClean="0"/>
              <a:t>Max</a:t>
            </a:r>
            <a:r>
              <a:rPr lang="it-IT" sz="2000" dirty="0" smtClean="0"/>
              <a:t> </a:t>
            </a:r>
            <a:r>
              <a:rPr lang="it-IT" sz="2000" dirty="0" err="1" smtClean="0"/>
              <a:t>Nordau</a:t>
            </a:r>
            <a:r>
              <a:rPr lang="it-IT" sz="2000" dirty="0" smtClean="0"/>
              <a:t> (Gustavo Macchi, G. </a:t>
            </a:r>
            <a:r>
              <a:rPr lang="it-IT" sz="2000" dirty="0" err="1" smtClean="0"/>
              <a:t>Oberloser</a:t>
            </a:r>
            <a:r>
              <a:rPr lang="it-IT" sz="2000" dirty="0" smtClean="0"/>
              <a:t>) </a:t>
            </a:r>
            <a:r>
              <a:rPr lang="it-IT" sz="2000" i="1" dirty="0" smtClean="0"/>
              <a:t>Il diritto di amare</a:t>
            </a:r>
            <a:r>
              <a:rPr lang="it-IT" sz="2000" dirty="0" smtClean="0"/>
              <a:t>, 1900 (</a:t>
            </a:r>
            <a:r>
              <a:rPr lang="it-IT" sz="2000" cap="small" dirty="0" smtClean="0"/>
              <a:t>n. 91</a:t>
            </a:r>
            <a:r>
              <a:rPr lang="it-IT" sz="2000" dirty="0" smtClean="0"/>
              <a:t>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Gustavo von Moser (Richard </a:t>
            </a:r>
            <a:r>
              <a:rPr lang="it-IT" sz="2000" dirty="0" err="1" smtClean="0"/>
              <a:t>Nathanson</a:t>
            </a:r>
            <a:r>
              <a:rPr lang="it-IT" sz="2000" dirty="0" smtClean="0"/>
              <a:t>) </a:t>
            </a:r>
            <a:r>
              <a:rPr lang="it-IT" sz="2000" i="1" dirty="0" smtClean="0"/>
              <a:t>Il bibliotecario</a:t>
            </a:r>
            <a:r>
              <a:rPr lang="it-IT" sz="2000" dirty="0" smtClean="0"/>
              <a:t> [in unico volume con:] </a:t>
            </a:r>
          </a:p>
          <a:p>
            <a:pPr marL="0" indent="0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000" dirty="0" smtClean="0"/>
              <a:t>      Emilio </a:t>
            </a:r>
            <a:r>
              <a:rPr lang="it-IT" sz="2000" dirty="0" err="1" smtClean="0"/>
              <a:t>Pohl</a:t>
            </a:r>
            <a:r>
              <a:rPr lang="it-IT" sz="2000" dirty="0" smtClean="0"/>
              <a:t> (Giacomo Brizzi) </a:t>
            </a:r>
            <a:r>
              <a:rPr lang="it-IT" sz="2000" i="1" dirty="0" smtClean="0"/>
              <a:t>La cavallerizza</a:t>
            </a:r>
            <a:r>
              <a:rPr lang="it-IT" sz="2000" dirty="0" smtClean="0"/>
              <a:t>,</a:t>
            </a:r>
            <a:r>
              <a:rPr lang="it-IT" sz="2000" i="1" dirty="0" smtClean="0"/>
              <a:t> </a:t>
            </a:r>
            <a:r>
              <a:rPr lang="it-IT" sz="2000" dirty="0" smtClean="0"/>
              <a:t>1900 (</a:t>
            </a:r>
            <a:r>
              <a:rPr lang="it-IT" sz="2000" cap="small" dirty="0" smtClean="0"/>
              <a:t>n. 92</a:t>
            </a:r>
            <a:r>
              <a:rPr lang="it-IT" sz="2000" dirty="0" smtClean="0"/>
              <a:t>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Ermanno </a:t>
            </a:r>
            <a:r>
              <a:rPr lang="it-IT" sz="2000" dirty="0" err="1" smtClean="0"/>
              <a:t>Sudermann</a:t>
            </a:r>
            <a:r>
              <a:rPr lang="it-IT" sz="2000" dirty="0" smtClean="0"/>
              <a:t> (V. </a:t>
            </a:r>
            <a:r>
              <a:rPr lang="it-IT" sz="2000" dirty="0" err="1" smtClean="0"/>
              <a:t>Avoni</a:t>
            </a:r>
            <a:r>
              <a:rPr lang="it-IT" sz="2000" dirty="0" smtClean="0"/>
              <a:t>, G. Brizzi) </a:t>
            </a:r>
            <a:r>
              <a:rPr lang="it-IT" sz="2000" i="1" dirty="0" smtClean="0"/>
              <a:t>La felicità in un cantuccio</a:t>
            </a:r>
            <a:r>
              <a:rPr lang="it-IT" sz="2000" dirty="0" smtClean="0"/>
              <a:t>, 1900 (</a:t>
            </a:r>
            <a:r>
              <a:rPr lang="it-IT" sz="2000" cap="small" dirty="0" smtClean="0"/>
              <a:t>n. 93</a:t>
            </a:r>
            <a:r>
              <a:rPr lang="it-IT" sz="2000" dirty="0" smtClean="0"/>
              <a:t>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Ermanno </a:t>
            </a:r>
            <a:r>
              <a:rPr lang="it-IT" sz="2000" dirty="0" err="1" smtClean="0"/>
              <a:t>Sudermann</a:t>
            </a:r>
            <a:r>
              <a:rPr lang="it-IT" sz="2000" dirty="0" smtClean="0"/>
              <a:t> (Gerolamo Enrico Nani) </a:t>
            </a:r>
            <a:r>
              <a:rPr lang="it-IT" sz="2000" i="1" dirty="0" smtClean="0"/>
              <a:t>Evviva la vita!</a:t>
            </a:r>
            <a:r>
              <a:rPr lang="it-IT" sz="2000" dirty="0" smtClean="0"/>
              <a:t>,</a:t>
            </a:r>
            <a:r>
              <a:rPr lang="it-IT" sz="2000" i="1" dirty="0" smtClean="0"/>
              <a:t> </a:t>
            </a:r>
            <a:r>
              <a:rPr lang="it-IT" sz="2000" dirty="0" smtClean="0"/>
              <a:t>1902 (</a:t>
            </a:r>
            <a:r>
              <a:rPr lang="it-IT" sz="2000" dirty="0" err="1" smtClean="0"/>
              <a:t>s.i.c</a:t>
            </a:r>
            <a:r>
              <a:rPr lang="it-IT" sz="2000" dirty="0" smtClean="0"/>
              <a:t>.) 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Ermanno </a:t>
            </a:r>
            <a:r>
              <a:rPr lang="it-IT" sz="2000" dirty="0" err="1" smtClean="0"/>
              <a:t>Sudermann</a:t>
            </a:r>
            <a:r>
              <a:rPr lang="it-IT" sz="2000" dirty="0" smtClean="0"/>
              <a:t> (Gerolamo Enrico Nani) </a:t>
            </a:r>
            <a:r>
              <a:rPr lang="it-IT" sz="2000" i="1" dirty="0" smtClean="0"/>
              <a:t>Pietra fra pietre</a:t>
            </a:r>
            <a:r>
              <a:rPr lang="it-IT" sz="2000" dirty="0" smtClean="0"/>
              <a:t>, 1906 (</a:t>
            </a:r>
            <a:r>
              <a:rPr lang="it-IT" sz="2000" dirty="0" err="1" smtClean="0"/>
              <a:t>s.i.c</a:t>
            </a:r>
            <a:r>
              <a:rPr lang="it-IT" sz="2000" dirty="0" smtClean="0"/>
              <a:t>.)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err="1" smtClean="0"/>
              <a:t>Max</a:t>
            </a:r>
            <a:r>
              <a:rPr lang="it-IT" sz="2000" dirty="0" smtClean="0"/>
              <a:t> </a:t>
            </a:r>
            <a:r>
              <a:rPr lang="it-IT" sz="2000" dirty="0" err="1" smtClean="0"/>
              <a:t>Dreyer</a:t>
            </a:r>
            <a:r>
              <a:rPr lang="it-IT" sz="2000" dirty="0" smtClean="0"/>
              <a:t> (Gerolamo Enrico Nani) </a:t>
            </a:r>
            <a:r>
              <a:rPr lang="it-IT" sz="2000" i="1" dirty="0" smtClean="0"/>
              <a:t>L'età critica</a:t>
            </a:r>
            <a:r>
              <a:rPr lang="it-IT" sz="2000" dirty="0" smtClean="0"/>
              <a:t>, 1906*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Gerardo </a:t>
            </a:r>
            <a:r>
              <a:rPr lang="it-IT" sz="2000" dirty="0" err="1" smtClean="0"/>
              <a:t>Hauptmann</a:t>
            </a:r>
            <a:r>
              <a:rPr lang="it-IT" sz="2000" dirty="0" smtClean="0"/>
              <a:t> (R. </a:t>
            </a:r>
            <a:r>
              <a:rPr lang="it-IT" sz="2000" dirty="0" err="1" smtClean="0"/>
              <a:t>Nathanson</a:t>
            </a:r>
            <a:r>
              <a:rPr lang="it-IT" sz="2000" dirty="0" smtClean="0"/>
              <a:t>, Camillo A. Traversi) </a:t>
            </a:r>
            <a:r>
              <a:rPr lang="it-IT" sz="2000" i="1" dirty="0" smtClean="0"/>
              <a:t>Elga</a:t>
            </a:r>
            <a:r>
              <a:rPr lang="it-IT" sz="2000" dirty="0" smtClean="0"/>
              <a:t>, 1908 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94)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Hugo von Hofmannsthal (Ottone Schanzer) </a:t>
            </a:r>
            <a:r>
              <a:rPr lang="de-DE" sz="2000" i="1" dirty="0" err="1" smtClean="0"/>
              <a:t>Elettra</a:t>
            </a:r>
            <a:r>
              <a:rPr lang="de-DE" sz="2000" dirty="0" smtClean="0"/>
              <a:t>, 1908 (</a:t>
            </a:r>
            <a:r>
              <a:rPr lang="de-DE" sz="2000" dirty="0" err="1" smtClean="0"/>
              <a:t>s.i.c</a:t>
            </a:r>
            <a:r>
              <a:rPr lang="de-DE" sz="2000" dirty="0" smtClean="0"/>
              <a:t>.)</a:t>
            </a:r>
            <a:endParaRPr lang="it-IT" sz="2000" dirty="0" smtClean="0"/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Gerardo </a:t>
            </a:r>
            <a:r>
              <a:rPr lang="it-IT" sz="2000" dirty="0" err="1" smtClean="0"/>
              <a:t>Hauptmann</a:t>
            </a:r>
            <a:r>
              <a:rPr lang="it-IT" sz="2000" dirty="0" smtClean="0"/>
              <a:t> (Ada </a:t>
            </a:r>
            <a:r>
              <a:rPr lang="it-IT" sz="2000" dirty="0" err="1" smtClean="0"/>
              <a:t>Sestan</a:t>
            </a:r>
            <a:r>
              <a:rPr lang="it-IT" sz="2000" dirty="0" smtClean="0"/>
              <a:t>) </a:t>
            </a:r>
            <a:r>
              <a:rPr lang="it-IT" sz="2000" i="1" dirty="0" smtClean="0"/>
              <a:t>Il povero Enrico</a:t>
            </a:r>
            <a:r>
              <a:rPr lang="it-IT" sz="2000" dirty="0" smtClean="0"/>
              <a:t>, 1913**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endParaRPr lang="it-IT" sz="1800" dirty="0" smtClean="0"/>
          </a:p>
          <a:p>
            <a:pPr marL="0" indent="0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1600" dirty="0"/>
              <a:t>Dove non </a:t>
            </a:r>
            <a:r>
              <a:rPr lang="it-IT" sz="1600" dirty="0" smtClean="0"/>
              <a:t>altrimenti indicato </a:t>
            </a:r>
            <a:r>
              <a:rPr lang="it-IT" sz="1600" dirty="0"/>
              <a:t>le opere </a:t>
            </a:r>
            <a:r>
              <a:rPr lang="it-IT" sz="1600" dirty="0" smtClean="0"/>
              <a:t>si intendono pubblicate in </a:t>
            </a:r>
            <a:r>
              <a:rPr lang="it-IT" sz="1600" cap="small" dirty="0"/>
              <a:t>Teatro straniero</a:t>
            </a:r>
          </a:p>
          <a:p>
            <a:pPr marL="0" indent="0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1600" cap="small" dirty="0" smtClean="0"/>
              <a:t>* Teatro straniero contemporaneo</a:t>
            </a:r>
          </a:p>
          <a:p>
            <a:pPr marL="0" indent="0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1600" dirty="0" smtClean="0"/>
              <a:t>** </a:t>
            </a:r>
            <a:r>
              <a:rPr lang="it-IT" sz="1600" cap="small" dirty="0" smtClean="0"/>
              <a:t>Biblioteca teatrale italiana e straniera</a:t>
            </a:r>
          </a:p>
          <a:p>
            <a:pPr marL="0" indent="0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1600" dirty="0" err="1" smtClean="0"/>
              <a:t>s.i.c</a:t>
            </a:r>
            <a:r>
              <a:rPr lang="it-IT" sz="1600" dirty="0"/>
              <a:t>. = senza indicazione di </a:t>
            </a:r>
            <a:r>
              <a:rPr lang="it-IT" sz="1600" dirty="0" smtClean="0"/>
              <a:t>collana</a:t>
            </a:r>
            <a:endParaRPr lang="it-IT" sz="1600" dirty="0"/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  <p:sp>
        <p:nvSpPr>
          <p:cNvPr id="15363" name="Rettangolo arrotondato 1"/>
          <p:cNvSpPr>
            <a:spLocks noChangeArrowheads="1"/>
          </p:cNvSpPr>
          <p:nvPr/>
        </p:nvSpPr>
        <p:spPr bwMode="auto">
          <a:xfrm>
            <a:off x="539750" y="4652963"/>
            <a:ext cx="6553200" cy="3603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476250"/>
            <a:ext cx="4391025" cy="4044950"/>
          </a:xfrm>
        </p:spPr>
        <p:txBody>
          <a:bodyPr/>
          <a:lstStyle/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smtClean="0"/>
              <a:t>Sonzogno</a:t>
            </a:r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 smtClean="0"/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cap="small" dirty="0" smtClean="0"/>
              <a:t>Biblioteca universale</a:t>
            </a:r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 smtClean="0"/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smtClean="0"/>
              <a:t>1882-1924</a:t>
            </a:r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 smtClean="0"/>
              <a:t>ca</a:t>
            </a:r>
            <a:r>
              <a:rPr lang="it-IT" dirty="0" smtClean="0"/>
              <a:t>. 530 titoli</a:t>
            </a:r>
          </a:p>
        </p:txBody>
      </p:sp>
      <p:pic>
        <p:nvPicPr>
          <p:cNvPr id="16387" name="Picture 8" descr="C:\Users\Michele\Desktop\Fausto_files\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2113"/>
            <a:ext cx="3744912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http://www.myitalianbazaar.com/2012_grandi/(300515155626)book_h_187_goethe_dolori_giovane_werther_sonzog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75063"/>
            <a:ext cx="16906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http://i.ebayimg.com/images/g/AHgAAOSwNSxVM6Wz/s-l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75063"/>
            <a:ext cx="170656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115888"/>
            <a:ext cx="9036050" cy="6553200"/>
          </a:xfrm>
        </p:spPr>
        <p:txBody>
          <a:bodyPr/>
          <a:lstStyle/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800" dirty="0" smtClean="0"/>
              <a:t>Titoli tedeschi (1900-1914)</a:t>
            </a:r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800" dirty="0" smtClean="0"/>
              <a:t>nella </a:t>
            </a:r>
            <a:r>
              <a:rPr lang="it-IT" sz="2800" cap="small" dirty="0" smtClean="0"/>
              <a:t>Biblioteca universale</a:t>
            </a:r>
            <a:r>
              <a:rPr lang="it-IT" sz="2800" dirty="0" smtClean="0"/>
              <a:t> Sonzogno</a:t>
            </a:r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sz="1400" dirty="0" smtClean="0"/>
          </a:p>
          <a:p>
            <a:pPr marL="0" indent="0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000" dirty="0" smtClean="0"/>
              <a:t>1882-1899: opere di Goethe, </a:t>
            </a:r>
            <a:r>
              <a:rPr lang="it-IT" sz="2000" dirty="0" err="1" smtClean="0"/>
              <a:t>Schiller</a:t>
            </a:r>
            <a:r>
              <a:rPr lang="it-IT" sz="2000" dirty="0" smtClean="0"/>
              <a:t>, Lessing, </a:t>
            </a:r>
            <a:r>
              <a:rPr lang="it-IT" sz="2000" dirty="0" err="1" smtClean="0"/>
              <a:t>Hauff</a:t>
            </a:r>
            <a:r>
              <a:rPr lang="it-IT" sz="2000" dirty="0" smtClean="0"/>
              <a:t>, Keller, </a:t>
            </a:r>
            <a:r>
              <a:rPr lang="it-IT" sz="2000" dirty="0" err="1" smtClean="0"/>
              <a:t>Gessner</a:t>
            </a:r>
            <a:r>
              <a:rPr lang="it-IT" sz="2000" dirty="0" smtClean="0"/>
              <a:t>, </a:t>
            </a:r>
            <a:r>
              <a:rPr lang="it-IT" sz="2000" dirty="0" err="1" smtClean="0"/>
              <a:t>Heine</a:t>
            </a:r>
            <a:r>
              <a:rPr lang="it-IT" sz="2000" dirty="0" smtClean="0"/>
              <a:t>, </a:t>
            </a:r>
            <a:r>
              <a:rPr lang="it-IT" sz="2000" dirty="0" err="1" smtClean="0"/>
              <a:t>Chamisso</a:t>
            </a:r>
            <a:r>
              <a:rPr lang="it-IT" sz="2000" dirty="0" smtClean="0"/>
              <a:t>, </a:t>
            </a:r>
            <a:r>
              <a:rPr lang="it-IT" sz="2000" dirty="0" err="1" smtClean="0"/>
              <a:t>Hauff</a:t>
            </a:r>
            <a:r>
              <a:rPr lang="it-IT" sz="2000" dirty="0" smtClean="0"/>
              <a:t>, </a:t>
            </a:r>
            <a:r>
              <a:rPr lang="it-IT" sz="2000" dirty="0" err="1" smtClean="0"/>
              <a:t>Hölderlin</a:t>
            </a:r>
            <a:r>
              <a:rPr lang="it-IT" sz="2000" dirty="0" smtClean="0"/>
              <a:t>, Kleist, </a:t>
            </a:r>
            <a:r>
              <a:rPr lang="it-IT" sz="2000" dirty="0" err="1" smtClean="0"/>
              <a:t>Klopstock</a:t>
            </a:r>
            <a:r>
              <a:rPr lang="it-IT" sz="2000" dirty="0" smtClean="0"/>
              <a:t>, </a:t>
            </a:r>
            <a:r>
              <a:rPr lang="it-IT" sz="2000" dirty="0" err="1" smtClean="0"/>
              <a:t>Lenau</a:t>
            </a:r>
            <a:r>
              <a:rPr lang="it-IT" sz="2000" dirty="0" smtClean="0"/>
              <a:t>, </a:t>
            </a:r>
            <a:r>
              <a:rPr lang="it-IT" sz="2000" dirty="0" err="1" smtClean="0"/>
              <a:t>Auerbach</a:t>
            </a:r>
            <a:r>
              <a:rPr lang="it-IT" sz="2000" dirty="0" smtClean="0"/>
              <a:t>, </a:t>
            </a:r>
            <a:r>
              <a:rPr lang="it-IT" sz="2000" dirty="0" err="1" smtClean="0"/>
              <a:t>Heyse</a:t>
            </a:r>
            <a:endParaRPr lang="it-IT" sz="2000" dirty="0" smtClean="0"/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endParaRPr lang="it-IT" sz="2000" dirty="0" smtClean="0"/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Jean Paul (Bice </a:t>
            </a:r>
            <a:r>
              <a:rPr lang="it-IT" sz="2000" dirty="0" err="1" smtClean="0"/>
              <a:t>Gorini</a:t>
            </a:r>
            <a:r>
              <a:rPr lang="it-IT" sz="2000" dirty="0" smtClean="0"/>
              <a:t>) </a:t>
            </a:r>
            <a:r>
              <a:rPr lang="it-IT" sz="2000" i="1" dirty="0" smtClean="0"/>
              <a:t>Autobiografia; La  morte di un angelo</a:t>
            </a:r>
            <a:r>
              <a:rPr lang="it-IT" sz="2000" dirty="0" smtClean="0"/>
              <a:t>, 1901</a:t>
            </a:r>
            <a:r>
              <a:rPr lang="it-IT" sz="2000" i="1" dirty="0" smtClean="0"/>
              <a:t> </a:t>
            </a:r>
            <a:r>
              <a:rPr lang="it-IT" sz="2000" dirty="0" smtClean="0"/>
              <a:t>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276)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Paolo Heyse (</a:t>
            </a:r>
            <a:r>
              <a:rPr lang="en-GB" sz="2000" dirty="0" err="1" smtClean="0"/>
              <a:t>Bice</a:t>
            </a:r>
            <a:r>
              <a:rPr lang="en-GB" sz="2000" dirty="0" smtClean="0"/>
              <a:t> </a:t>
            </a:r>
            <a:r>
              <a:rPr lang="en-GB" sz="2000" dirty="0" err="1" smtClean="0"/>
              <a:t>Guarienti</a:t>
            </a:r>
            <a:r>
              <a:rPr lang="en-GB" sz="2000" dirty="0" smtClean="0"/>
              <a:t>) </a:t>
            </a:r>
            <a:r>
              <a:rPr lang="en-GB" sz="2000" i="1" dirty="0" err="1" smtClean="0"/>
              <a:t>Marienkind</a:t>
            </a:r>
            <a:r>
              <a:rPr lang="en-GB" sz="2000" dirty="0" smtClean="0"/>
              <a:t>, 1902 (</a:t>
            </a:r>
            <a:r>
              <a:rPr lang="it-IT" sz="2000" cap="small" dirty="0" smtClean="0"/>
              <a:t>n.</a:t>
            </a:r>
            <a:r>
              <a:rPr lang="en-GB" sz="2000" dirty="0" smtClean="0"/>
              <a:t> 293)</a:t>
            </a:r>
            <a:endParaRPr lang="it-IT" sz="2000" dirty="0" smtClean="0"/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Arturo Schopenhauer (Mario Cerati) </a:t>
            </a:r>
            <a:r>
              <a:rPr lang="it-IT" sz="2000" i="1" dirty="0" smtClean="0"/>
              <a:t>Pensieri e frammenti</a:t>
            </a:r>
            <a:r>
              <a:rPr lang="it-IT" sz="2000" dirty="0" smtClean="0"/>
              <a:t>, 1905</a:t>
            </a:r>
            <a:r>
              <a:rPr lang="it-IT" sz="2000" i="1" dirty="0" smtClean="0"/>
              <a:t> </a:t>
            </a:r>
            <a:r>
              <a:rPr lang="it-IT" sz="2000" dirty="0" smtClean="0"/>
              <a:t>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333) 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Riccardo Wagner (s.i.t.) </a:t>
            </a:r>
            <a:r>
              <a:rPr lang="it-IT" sz="2000" i="1" dirty="0" smtClean="0"/>
              <a:t>Ricordi</a:t>
            </a:r>
            <a:r>
              <a:rPr lang="it-IT" sz="2000" dirty="0" smtClean="0"/>
              <a:t>, 1905</a:t>
            </a:r>
            <a:r>
              <a:rPr lang="it-IT" sz="2000" i="1" dirty="0" smtClean="0"/>
              <a:t> </a:t>
            </a:r>
            <a:r>
              <a:rPr lang="it-IT" sz="2000" dirty="0" smtClean="0"/>
              <a:t>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350)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E.T.A. </a:t>
            </a:r>
            <a:r>
              <a:rPr lang="it-IT" sz="2000" dirty="0" err="1" smtClean="0"/>
              <a:t>Hoffmann</a:t>
            </a:r>
            <a:r>
              <a:rPr lang="it-IT" sz="2000" dirty="0" smtClean="0"/>
              <a:t> (s.i.t.) </a:t>
            </a:r>
            <a:r>
              <a:rPr lang="it-IT" sz="2000" i="1" dirty="0" smtClean="0"/>
              <a:t>Racconti</a:t>
            </a:r>
            <a:r>
              <a:rPr lang="it-IT" sz="2000" dirty="0" smtClean="0"/>
              <a:t>, 1906 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358)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Arturo Schopenhauer (Mario Cerati) </a:t>
            </a:r>
            <a:r>
              <a:rPr lang="it-IT" sz="2000" i="1" dirty="0" smtClean="0"/>
              <a:t>Saggio sul libero arbitrio</a:t>
            </a:r>
            <a:r>
              <a:rPr lang="it-IT" sz="2000" dirty="0" smtClean="0"/>
              <a:t>, 1908</a:t>
            </a:r>
            <a:r>
              <a:rPr lang="it-IT" sz="2000" i="1" dirty="0" smtClean="0"/>
              <a:t> </a:t>
            </a:r>
            <a:r>
              <a:rPr lang="it-IT" sz="2000" dirty="0" smtClean="0"/>
              <a:t>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377)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G. Lessing (Maturino De Sanctis) </a:t>
            </a:r>
            <a:r>
              <a:rPr lang="it-IT" sz="2000" i="1" dirty="0" smtClean="0"/>
              <a:t>Favole</a:t>
            </a:r>
            <a:r>
              <a:rPr lang="it-IT" sz="2000" dirty="0" smtClean="0"/>
              <a:t>, 1909 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390)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L. </a:t>
            </a:r>
            <a:r>
              <a:rPr lang="it-IT" sz="2000" dirty="0" err="1" smtClean="0"/>
              <a:t>Feuerbach</a:t>
            </a:r>
            <a:r>
              <a:rPr lang="it-IT" sz="2000" dirty="0" smtClean="0"/>
              <a:t> (Luigi </a:t>
            </a:r>
            <a:r>
              <a:rPr lang="it-IT" sz="2000" dirty="0" err="1" smtClean="0"/>
              <a:t>Stefanoni</a:t>
            </a:r>
            <a:r>
              <a:rPr lang="it-IT" sz="2000" dirty="0" smtClean="0"/>
              <a:t>) </a:t>
            </a:r>
            <a:r>
              <a:rPr lang="it-IT" sz="2000" i="1" dirty="0" smtClean="0"/>
              <a:t>Trenta lezioni sull’essenza della religione</a:t>
            </a:r>
            <a:r>
              <a:rPr lang="it-IT" sz="2000" dirty="0" smtClean="0"/>
              <a:t>, 1911 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410)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Wolfango Goethe (Giuseppe Caprino) </a:t>
            </a:r>
            <a:r>
              <a:rPr lang="it-IT" sz="2000" i="1" dirty="0" smtClean="0"/>
              <a:t>Roma; Elegie romane</a:t>
            </a:r>
            <a:r>
              <a:rPr lang="it-IT" sz="2000" dirty="0" smtClean="0"/>
              <a:t>, 1911 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413)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Grimm (s.i.t.) </a:t>
            </a:r>
            <a:r>
              <a:rPr lang="it-IT" sz="2000" i="1" dirty="0" smtClean="0"/>
              <a:t>Fiabe</a:t>
            </a:r>
            <a:r>
              <a:rPr lang="it-IT" sz="2000" dirty="0" smtClean="0"/>
              <a:t>, 1912 (</a:t>
            </a:r>
            <a:r>
              <a:rPr lang="it-IT" sz="2000" cap="small" dirty="0" smtClean="0"/>
              <a:t>n.</a:t>
            </a:r>
            <a:r>
              <a:rPr lang="it-IT" sz="2000" dirty="0" smtClean="0"/>
              <a:t> 429)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F. </a:t>
            </a:r>
            <a:r>
              <a:rPr lang="it-IT" sz="2000" dirty="0" err="1" smtClean="0"/>
              <a:t>Hebbel</a:t>
            </a:r>
            <a:r>
              <a:rPr lang="it-IT" sz="2000" dirty="0" smtClean="0"/>
              <a:t> (E. Costantini, A Farinelli) </a:t>
            </a:r>
            <a:r>
              <a:rPr lang="it-IT" sz="2000" i="1" dirty="0" smtClean="0"/>
              <a:t>Maria Maddalena</a:t>
            </a:r>
            <a:r>
              <a:rPr lang="it-IT" sz="2000" dirty="0" smtClean="0"/>
              <a:t>, 1914 (n. 457)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Wolfango Goethe (s.i.t.) </a:t>
            </a:r>
            <a:r>
              <a:rPr lang="it-IT" sz="2000" i="1" dirty="0"/>
              <a:t>Le affinità elettive</a:t>
            </a:r>
            <a:r>
              <a:rPr lang="it-IT" sz="2000" dirty="0"/>
              <a:t>, 1914 (</a:t>
            </a:r>
            <a:r>
              <a:rPr lang="it-IT" sz="2000" cap="small" dirty="0"/>
              <a:t>n.</a:t>
            </a:r>
            <a:r>
              <a:rPr lang="it-IT" sz="2000" dirty="0"/>
              <a:t> 462</a:t>
            </a:r>
            <a:r>
              <a:rPr lang="it-IT" sz="2000" dirty="0" smtClean="0"/>
              <a:t>)</a:t>
            </a:r>
          </a:p>
          <a:p>
            <a:pPr marL="0" indent="0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s.i.t. = senza indicazione del traduttore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3889375" cy="3141662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400" b="1" dirty="0" smtClean="0"/>
              <a:t>Bocca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cap="small" dirty="0" smtClean="0"/>
              <a:t>Biblioteca </a:t>
            </a:r>
            <a:br>
              <a:rPr lang="it-IT" sz="2400" cap="small" dirty="0" smtClean="0"/>
            </a:br>
            <a:r>
              <a:rPr lang="it-IT" sz="2400" cap="small" dirty="0" smtClean="0"/>
              <a:t>di Scienze Moderne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e</a:t>
            </a:r>
            <a:br>
              <a:rPr lang="it-IT" sz="2400" dirty="0" smtClean="0"/>
            </a:br>
            <a:r>
              <a:rPr lang="it-IT" sz="2400" cap="small" dirty="0" smtClean="0"/>
              <a:t>Piccola Biblioteca </a:t>
            </a:r>
            <a:br>
              <a:rPr lang="it-IT" sz="2400" cap="small" dirty="0" smtClean="0"/>
            </a:br>
            <a:r>
              <a:rPr lang="it-IT" sz="2400" cap="small" dirty="0" smtClean="0"/>
              <a:t>di Scienze Moderne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1897-1953</a:t>
            </a:r>
            <a:br>
              <a:rPr lang="it-IT" sz="2400" dirty="0" smtClean="0"/>
            </a:br>
            <a:r>
              <a:rPr lang="it-IT" sz="2400" dirty="0" err="1" smtClean="0"/>
              <a:t>ca</a:t>
            </a:r>
            <a:r>
              <a:rPr lang="it-IT" sz="2400" dirty="0" smtClean="0"/>
              <a:t>. 150 e 520 titoli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pic>
        <p:nvPicPr>
          <p:cNvPr id="18435" name="Picture 2" descr="https://bibliofilosofiamilano.files.wordpress.com/2013/09/1014031_643209885689637_1677729245_n.jpg?w=5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8" y="260350"/>
            <a:ext cx="4162425" cy="6243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7200900"/>
          </a:xfrm>
        </p:spPr>
        <p:txBody>
          <a:bodyPr/>
          <a:lstStyle/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smtClean="0"/>
              <a:t>Titoli tedeschi (1897-1912, selezionati)</a:t>
            </a:r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smtClean="0"/>
              <a:t>nella</a:t>
            </a:r>
            <a:r>
              <a:rPr lang="it-IT" cap="small" dirty="0" smtClean="0"/>
              <a:t> (Piccola) Biblioteca di Scienze Moderne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di Giuseppe Bocca jr. </a:t>
            </a:r>
          </a:p>
          <a:p>
            <a:pPr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1800" dirty="0" smtClean="0"/>
              <a:t> 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Nietzsche (Edmondo </a:t>
            </a:r>
            <a:r>
              <a:rPr lang="it-IT" sz="1900" dirty="0" err="1" smtClean="0"/>
              <a:t>Weisel</a:t>
            </a:r>
            <a:r>
              <a:rPr lang="it-IT" sz="1900" dirty="0" smtClean="0"/>
              <a:t>) </a:t>
            </a:r>
            <a:r>
              <a:rPr lang="it-IT" sz="1900" i="1" dirty="0" smtClean="0"/>
              <a:t>Al di là del bene e del male</a:t>
            </a:r>
            <a:r>
              <a:rPr lang="it-IT" sz="1900" dirty="0" smtClean="0"/>
              <a:t>, BSM</a:t>
            </a:r>
            <a:r>
              <a:rPr lang="it-IT" sz="1900" i="1" dirty="0" smtClean="0"/>
              <a:t> </a:t>
            </a:r>
            <a:r>
              <a:rPr lang="it-IT" sz="1900" dirty="0" smtClean="0"/>
              <a:t>2, 1898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M. </a:t>
            </a:r>
            <a:r>
              <a:rPr lang="it-IT" sz="1900" dirty="0" err="1" smtClean="0"/>
              <a:t>Verworn</a:t>
            </a:r>
            <a:r>
              <a:rPr lang="it-IT" sz="1900" dirty="0" smtClean="0"/>
              <a:t> (s.i.t.) </a:t>
            </a:r>
            <a:r>
              <a:rPr lang="it-IT" sz="1900" i="1" dirty="0" smtClean="0"/>
              <a:t>Fisiologia generale</a:t>
            </a:r>
            <a:r>
              <a:rPr lang="it-IT" sz="1900" dirty="0" smtClean="0"/>
              <a:t>, BSM 4, 1898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K. </a:t>
            </a:r>
            <a:r>
              <a:rPr lang="it-IT" sz="1900" dirty="0" err="1" smtClean="0"/>
              <a:t>Kautsky</a:t>
            </a:r>
            <a:r>
              <a:rPr lang="it-IT" sz="1900" dirty="0" smtClean="0"/>
              <a:t> (Romeo Lovera) </a:t>
            </a:r>
            <a:r>
              <a:rPr lang="it-IT" sz="1900" i="1" dirty="0" smtClean="0"/>
              <a:t>Le dottrine economiche di Carlo </a:t>
            </a:r>
            <a:r>
              <a:rPr lang="it-IT" sz="1900" i="1" dirty="0" err="1" smtClean="0"/>
              <a:t>Marx</a:t>
            </a:r>
            <a:r>
              <a:rPr lang="it-IT" sz="1900" dirty="0" smtClean="0"/>
              <a:t>, PBSM 8, 1898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de-DE" sz="1900" dirty="0" smtClean="0"/>
              <a:t>F. Nietzsche (E. Weisel, R.G.) </a:t>
            </a:r>
            <a:r>
              <a:rPr lang="it-IT" sz="1900" i="1" dirty="0" smtClean="0"/>
              <a:t>Così parlò Zarathustra</a:t>
            </a:r>
            <a:r>
              <a:rPr lang="it-IT" sz="1900" dirty="0" smtClean="0"/>
              <a:t>, BSM 7, 1899 [2° ed. 1906]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E. Mach (Ambrogio </a:t>
            </a:r>
            <a:r>
              <a:rPr lang="it-IT" sz="1900" dirty="0" err="1" smtClean="0"/>
              <a:t>Bongioanni</a:t>
            </a:r>
            <a:r>
              <a:rPr lang="it-IT" sz="1900" dirty="0" smtClean="0"/>
              <a:t>) </a:t>
            </a:r>
            <a:r>
              <a:rPr lang="it-IT" sz="1900" i="1" dirty="0" smtClean="0"/>
              <a:t>Letture scientifiche popolari</a:t>
            </a:r>
            <a:r>
              <a:rPr lang="it-IT" sz="1900" dirty="0" smtClean="0"/>
              <a:t>, PBSM 21, 1900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M. </a:t>
            </a:r>
            <a:r>
              <a:rPr lang="it-IT" sz="1900" dirty="0" err="1" smtClean="0"/>
              <a:t>Stirner</a:t>
            </a:r>
            <a:r>
              <a:rPr lang="it-IT" sz="1900" dirty="0" smtClean="0"/>
              <a:t> (Ettore Zoccoli) </a:t>
            </a:r>
            <a:r>
              <a:rPr lang="it-IT" sz="1900" i="1" dirty="0" smtClean="0"/>
              <a:t>L’unico e la sua proprietà</a:t>
            </a:r>
            <a:r>
              <a:rPr lang="it-IT" sz="1900" dirty="0" smtClean="0"/>
              <a:t>, BSM 11, 1902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A. v. </a:t>
            </a:r>
            <a:r>
              <a:rPr lang="it-IT" sz="1900" dirty="0" err="1" smtClean="0"/>
              <a:t>Harnack</a:t>
            </a:r>
            <a:r>
              <a:rPr lang="it-IT" sz="1900" dirty="0" smtClean="0"/>
              <a:t> (Ambrogio </a:t>
            </a:r>
            <a:r>
              <a:rPr lang="it-IT" sz="1900" dirty="0" err="1" smtClean="0"/>
              <a:t>Bongioanni</a:t>
            </a:r>
            <a:r>
              <a:rPr lang="it-IT" sz="1900" dirty="0" smtClean="0"/>
              <a:t>) </a:t>
            </a:r>
            <a:r>
              <a:rPr lang="it-IT" sz="1900" i="1" dirty="0" smtClean="0"/>
              <a:t>L’essenza del cristianesimo</a:t>
            </a:r>
            <a:r>
              <a:rPr lang="it-IT" sz="1900" dirty="0" smtClean="0"/>
              <a:t>, PBSM 59, 1903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P. J. </a:t>
            </a:r>
            <a:r>
              <a:rPr lang="it-IT" sz="1900" dirty="0" err="1" smtClean="0"/>
              <a:t>Möbius</a:t>
            </a:r>
            <a:r>
              <a:rPr lang="it-IT" sz="1900" dirty="0" smtClean="0"/>
              <a:t> (Ugo </a:t>
            </a:r>
            <a:r>
              <a:rPr lang="it-IT" sz="1900" dirty="0" err="1" smtClean="0"/>
              <a:t>Cerletti</a:t>
            </a:r>
            <a:r>
              <a:rPr lang="it-IT" sz="1900" dirty="0" smtClean="0"/>
              <a:t>) </a:t>
            </a:r>
            <a:r>
              <a:rPr lang="it-IT" sz="1900" i="1" dirty="0" smtClean="0"/>
              <a:t>L’inferiorità mentale della donna</a:t>
            </a:r>
            <a:r>
              <a:rPr lang="it-IT" sz="1900" dirty="0" smtClean="0"/>
              <a:t>, PBSM 87, 1904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Nietzsche (Antonio </a:t>
            </a:r>
            <a:r>
              <a:rPr lang="it-IT" sz="1900" dirty="0" err="1" smtClean="0"/>
              <a:t>Cippico</a:t>
            </a:r>
            <a:r>
              <a:rPr lang="it-IT" sz="1900" dirty="0" smtClean="0"/>
              <a:t>) </a:t>
            </a:r>
            <a:r>
              <a:rPr lang="it-IT" sz="1900" i="1" dirty="0" smtClean="0"/>
              <a:t>La gaia scienza</a:t>
            </a:r>
            <a:r>
              <a:rPr lang="it-IT" sz="1900" dirty="0" smtClean="0"/>
              <a:t>, BSM 22, 1905 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</a:t>
            </a:r>
            <a:r>
              <a:rPr lang="it-IT" sz="1900" dirty="0" err="1" smtClean="0"/>
              <a:t>Höfding</a:t>
            </a:r>
            <a:r>
              <a:rPr lang="it-IT" sz="1900" dirty="0" smtClean="0"/>
              <a:t> (Piero Martinetti) </a:t>
            </a:r>
            <a:r>
              <a:rPr lang="it-IT" sz="1900" i="1" dirty="0" smtClean="0"/>
              <a:t>Storia della filosofia moderna</a:t>
            </a:r>
            <a:r>
              <a:rPr lang="it-IT" sz="1900" dirty="0" smtClean="0"/>
              <a:t>, BSM 24-25, 1906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</a:t>
            </a:r>
            <a:r>
              <a:rPr lang="it-IT" sz="1900" dirty="0" err="1" smtClean="0"/>
              <a:t>Wegener</a:t>
            </a:r>
            <a:r>
              <a:rPr lang="it-IT" sz="1900" dirty="0" smtClean="0"/>
              <a:t> (G. </a:t>
            </a:r>
            <a:r>
              <a:rPr lang="it-IT" sz="1900" dirty="0" err="1" smtClean="0"/>
              <a:t>Lochmann</a:t>
            </a:r>
            <a:r>
              <a:rPr lang="it-IT" sz="1900" dirty="0" smtClean="0"/>
              <a:t>) </a:t>
            </a:r>
            <a:r>
              <a:rPr lang="it-IT" sz="1900" i="1" dirty="0" smtClean="0"/>
              <a:t>Noi giovani: il problema sessuale </a:t>
            </a:r>
            <a:r>
              <a:rPr lang="it-IT" sz="1900" dirty="0" smtClean="0"/>
              <a:t>[…], PBSM 139, 1907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de-DE" sz="1900" dirty="0" smtClean="0"/>
              <a:t>A. Schopenhauer (s.i.t.) </a:t>
            </a:r>
            <a:r>
              <a:rPr lang="it-IT" sz="1900" i="1" dirty="0" smtClean="0"/>
              <a:t>Morale e religione</a:t>
            </a:r>
            <a:r>
              <a:rPr lang="it-IT" sz="1900" dirty="0" smtClean="0"/>
              <a:t>, BSM 40, 1908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R. </a:t>
            </a:r>
            <a:r>
              <a:rPr lang="it-IT" sz="1900" dirty="0" err="1" smtClean="0"/>
              <a:t>Eucken</a:t>
            </a:r>
            <a:r>
              <a:rPr lang="it-IT" sz="1900" dirty="0" smtClean="0"/>
              <a:t> (Piero Martinetti) </a:t>
            </a:r>
            <a:r>
              <a:rPr lang="it-IT" sz="1900" i="1" dirty="0" smtClean="0"/>
              <a:t>La visione della vita nei grandi pensatori</a:t>
            </a:r>
            <a:r>
              <a:rPr lang="it-IT" sz="1900" dirty="0" smtClean="0"/>
              <a:t>, BSM 38, 1909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F. Nietzsche (Aldo </a:t>
            </a:r>
            <a:r>
              <a:rPr lang="it-IT" sz="2000" dirty="0" err="1" smtClean="0"/>
              <a:t>Oberdorfer</a:t>
            </a:r>
            <a:r>
              <a:rPr lang="it-IT" sz="2000" dirty="0" smtClean="0"/>
              <a:t>) </a:t>
            </a:r>
            <a:r>
              <a:rPr lang="it-IT" sz="2000" i="1" dirty="0" smtClean="0"/>
              <a:t>Ecce homo</a:t>
            </a:r>
            <a:r>
              <a:rPr lang="it-IT" sz="2000" dirty="0" smtClean="0"/>
              <a:t>, BSM 59, 1910 </a:t>
            </a:r>
            <a:endParaRPr lang="it-IT" sz="1900" dirty="0" smtClean="0"/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O. </a:t>
            </a:r>
            <a:r>
              <a:rPr lang="it-IT" sz="1900" dirty="0" err="1" smtClean="0"/>
              <a:t>Weininger</a:t>
            </a:r>
            <a:r>
              <a:rPr lang="it-IT" sz="1900" dirty="0" smtClean="0"/>
              <a:t> (G. Fenoglio) </a:t>
            </a:r>
            <a:r>
              <a:rPr lang="it-IT" sz="1900" i="1" dirty="0" smtClean="0"/>
              <a:t>Sesso e carattere</a:t>
            </a:r>
            <a:r>
              <a:rPr lang="it-IT" sz="1900" dirty="0" smtClean="0"/>
              <a:t>, BSM 59,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D. </a:t>
            </a:r>
            <a:r>
              <a:rPr lang="it-IT" sz="1900" dirty="0" err="1" smtClean="0"/>
              <a:t>Halévy</a:t>
            </a:r>
            <a:r>
              <a:rPr lang="it-IT" sz="1900" dirty="0" smtClean="0"/>
              <a:t> (Luigi Ambrosini) </a:t>
            </a:r>
            <a:r>
              <a:rPr lang="it-IT" sz="1900" i="1" dirty="0" smtClean="0"/>
              <a:t>La vita di Federico Nietzsche</a:t>
            </a:r>
            <a:r>
              <a:rPr lang="it-IT" sz="1900" dirty="0" smtClean="0"/>
              <a:t>, PBSM 210, 1912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  <p:sp>
        <p:nvSpPr>
          <p:cNvPr id="19459" name="Rettangolo arrotondato 3"/>
          <p:cNvSpPr>
            <a:spLocks noChangeArrowheads="1"/>
          </p:cNvSpPr>
          <p:nvPr/>
        </p:nvSpPr>
        <p:spPr bwMode="auto">
          <a:xfrm>
            <a:off x="468313" y="5805488"/>
            <a:ext cx="5975350" cy="3603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179388" y="115888"/>
            <a:ext cx="8713787" cy="576262"/>
          </a:xfrm>
        </p:spPr>
        <p:txBody>
          <a:bodyPr/>
          <a:lstStyle/>
          <a:p>
            <a:pPr algn="ctr" eaLnBrk="1" hangingPunct="1"/>
            <a:r>
              <a:rPr lang="it-IT" altLang="it-IT" sz="2800" smtClean="0"/>
              <a:t>Il repertorio della letteratura tedesca in Italia 1900-1910</a:t>
            </a:r>
          </a:p>
          <a:p>
            <a:pPr eaLnBrk="1" hangingPunct="1"/>
            <a:endParaRPr lang="it-IT" altLang="it-IT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803400" y="5949950"/>
            <a:ext cx="2352675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area carducciana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Goethe,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Heine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Platen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09913" y="2593975"/>
            <a:ext cx="3406775" cy="318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Bocca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di Scienze Moderne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(positivismo)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Nietzsche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Mach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Stirner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Schopenhauer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Eucken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81725" y="1820863"/>
            <a:ext cx="2808288" cy="447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Treves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Amena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(narrativa borghese)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Romanzi per signore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(E. Werner, W. Fleck, </a:t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I. Boy-Ed, C. </a:t>
            </a: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Viebig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Romanzi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storici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(E. Eckstein, F. </a:t>
            </a: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Gerstacker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Romanzi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scandalistici</a:t>
            </a: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(M. Nordau)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+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Teatro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(Fulda,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Pohl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Dreyer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Sudermann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Hauptmann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Hofmannsthal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5588" y="1820863"/>
            <a:ext cx="3095625" cy="3957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Sonzogno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Universale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(classici popolari)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Stabilmente in catalogo: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Werther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Faust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di Goethe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Tell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Wallenstein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di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Schiller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Laocoonte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di Lessing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le poesie di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Heine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e di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Platen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i «racconti rusticani»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di Keller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Novità 1900-1910: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Jean Paul, Wagner,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Heyse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Hoffmann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Feuerbach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51388" y="5949950"/>
            <a:ext cx="2305050" cy="865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area  dannunziana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Nietzsche</a:t>
            </a:r>
          </a:p>
          <a:p>
            <a:pPr>
              <a:buFont typeface="Times New Roman" pitchFamily="16" charset="0"/>
              <a:buNone/>
              <a:defRPr/>
            </a:pPr>
            <a:endParaRPr lang="it-IT" dirty="0">
              <a:latin typeface="Arial" charset="0"/>
              <a:ea typeface="Microsoft YaHei" charset="-122"/>
            </a:endParaRPr>
          </a:p>
        </p:txBody>
      </p:sp>
      <p:sp>
        <p:nvSpPr>
          <p:cNvPr id="20488" name="Ovale 10"/>
          <p:cNvSpPr>
            <a:spLocks noChangeArrowheads="1"/>
          </p:cNvSpPr>
          <p:nvPr/>
        </p:nvSpPr>
        <p:spPr bwMode="auto">
          <a:xfrm>
            <a:off x="1728788" y="5895975"/>
            <a:ext cx="2663825" cy="712788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0489" name="Ovale 11"/>
          <p:cNvSpPr>
            <a:spLocks noChangeArrowheads="1"/>
          </p:cNvSpPr>
          <p:nvPr/>
        </p:nvSpPr>
        <p:spPr bwMode="auto">
          <a:xfrm>
            <a:off x="4572000" y="5895975"/>
            <a:ext cx="2663825" cy="714375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184400" y="917575"/>
            <a:ext cx="1366838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arte sociale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49888" y="917575"/>
            <a:ext cx="1655762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arte borghese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20492" name="Rettangolo arrotondato 14"/>
          <p:cNvSpPr>
            <a:spLocks noChangeArrowheads="1"/>
          </p:cNvSpPr>
          <p:nvPr/>
        </p:nvSpPr>
        <p:spPr bwMode="auto">
          <a:xfrm>
            <a:off x="2051050" y="917575"/>
            <a:ext cx="1646238" cy="3778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0493" name="Rettangolo arrotondato 15"/>
          <p:cNvSpPr>
            <a:spLocks noChangeArrowheads="1"/>
          </p:cNvSpPr>
          <p:nvPr/>
        </p:nvSpPr>
        <p:spPr bwMode="auto">
          <a:xfrm>
            <a:off x="5364163" y="917575"/>
            <a:ext cx="1731962" cy="3778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0494" name="Freccia bidirezionale orizzontale 16"/>
          <p:cNvSpPr>
            <a:spLocks noChangeArrowheads="1"/>
          </p:cNvSpPr>
          <p:nvPr/>
        </p:nvSpPr>
        <p:spPr bwMode="auto">
          <a:xfrm>
            <a:off x="3995738" y="989013"/>
            <a:ext cx="1152525" cy="306387"/>
          </a:xfrm>
          <a:prstGeom prst="leftRightArrow">
            <a:avLst>
              <a:gd name="adj1" fmla="val 50000"/>
              <a:gd name="adj2" fmla="val 5001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750" y="188913"/>
            <a:ext cx="7993063" cy="779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2400" b="1" dirty="0">
                <a:solidFill>
                  <a:schemeClr val="tx1"/>
                </a:solidFill>
                <a:latin typeface="+mj-lt"/>
                <a:ea typeface="Microsoft YaHei" charset="-122"/>
              </a:rPr>
              <a:t>Il campo letterario italiano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  <a:ea typeface="Microsoft YaHei" charset="-122"/>
              </a:rPr>
              <a:t>Lo spazio simbolico si polarizza rapidamente (1902-1914)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16488" y="1196975"/>
            <a:ext cx="3887787" cy="387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C00000"/>
                </a:solidFill>
                <a:latin typeface="+mj-lt"/>
                <a:ea typeface="Microsoft YaHei" charset="-122"/>
              </a:rPr>
              <a:t>Campo di produzione ristretta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si instaura la logica pura dell’arte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 la denegazione della logica economica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Nuovi entranti / nomoteti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«La Critica» di B. Croce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«Leonardo» di G. Papini, G. Prezzolini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«Hermes» di G. A Borgese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«La Voce» di G. Prezzolini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Lacerba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» di G. Papini, A. Soffici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ecc.</a:t>
            </a:r>
          </a:p>
          <a:p>
            <a:pPr>
              <a:buFont typeface="Times New Roman" pitchFamily="16" charset="0"/>
              <a:buNone/>
              <a:defRPr/>
            </a:pPr>
            <a:endParaRPr lang="it-IT" sz="1600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sz="1600" dirty="0">
                <a:solidFill>
                  <a:schemeClr val="tx1"/>
                </a:solidFill>
                <a:latin typeface="+mj-lt"/>
                <a:ea typeface="Microsoft YaHei" charset="-122"/>
              </a:rPr>
              <a:t>Strutture autonome del campo in riviste, editoria, formazione fuori dall’università, ecc.</a:t>
            </a:r>
            <a:endParaRPr lang="it-IT" sz="1600" dirty="0">
              <a:latin typeface="Arial" charset="0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0825" y="1196975"/>
            <a:ext cx="3744913" cy="575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0070C0"/>
                </a:solidFill>
                <a:latin typeface="+mj-lt"/>
                <a:ea typeface="Microsoft YaHei" charset="-122"/>
              </a:rPr>
              <a:t>Campo di produzione di massa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logica economica, politica, religiosa</a:t>
            </a:r>
            <a:b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interessi particolari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Letteratura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logica economica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 poetiche dominanti invecchiate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logica economica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Teatri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logica economica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Università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logica accademica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 positivismo scientifico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Giornalismo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logiche politiche e di mercato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it-IT" dirty="0">
              <a:latin typeface="Arial" charset="0"/>
              <a:ea typeface="Microsoft YaHei" charset="-122"/>
            </a:endParaRPr>
          </a:p>
        </p:txBody>
      </p:sp>
      <p:sp>
        <p:nvSpPr>
          <p:cNvPr id="21509" name="Rettangolo arrotondato 8"/>
          <p:cNvSpPr>
            <a:spLocks noChangeArrowheads="1"/>
          </p:cNvSpPr>
          <p:nvPr/>
        </p:nvSpPr>
        <p:spPr bwMode="auto">
          <a:xfrm>
            <a:off x="250825" y="1125538"/>
            <a:ext cx="3744913" cy="53990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1510" name="Rettangolo arrotondato 9"/>
          <p:cNvSpPr>
            <a:spLocks noChangeArrowheads="1"/>
          </p:cNvSpPr>
          <p:nvPr/>
        </p:nvSpPr>
        <p:spPr bwMode="auto">
          <a:xfrm>
            <a:off x="4932363" y="1125538"/>
            <a:ext cx="3887787" cy="41767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1511" name="Freccia bidirezionale orizzontale 10"/>
          <p:cNvSpPr>
            <a:spLocks noChangeArrowheads="1"/>
          </p:cNvSpPr>
          <p:nvPr/>
        </p:nvSpPr>
        <p:spPr bwMode="auto">
          <a:xfrm>
            <a:off x="4062413" y="3716338"/>
            <a:ext cx="796925" cy="504825"/>
          </a:xfrm>
          <a:prstGeom prst="leftRightArrow">
            <a:avLst>
              <a:gd name="adj1" fmla="val 50000"/>
              <a:gd name="adj2" fmla="val 4983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219700" y="6021388"/>
            <a:ext cx="3313113" cy="43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  <a:ea typeface="Microsoft YaHei" charset="-122"/>
              </a:rPr>
              <a:t>canale d’accesso </a:t>
            </a:r>
            <a:r>
              <a:rPr lang="it-IT" sz="2400" i="1" dirty="0">
                <a:solidFill>
                  <a:schemeClr val="tx1"/>
                </a:solidFill>
                <a:latin typeface="+mj-lt"/>
                <a:ea typeface="Microsoft YaHei" charset="-122"/>
              </a:rPr>
              <a:t>specifico</a:t>
            </a:r>
            <a:endParaRPr lang="it-IT" i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21513" name="Rettangolo arrotondato 12"/>
          <p:cNvSpPr>
            <a:spLocks noChangeArrowheads="1"/>
          </p:cNvSpPr>
          <p:nvPr/>
        </p:nvSpPr>
        <p:spPr bwMode="auto">
          <a:xfrm>
            <a:off x="5076825" y="6021388"/>
            <a:ext cx="3727450" cy="4349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1514" name="Freccia in su 13"/>
          <p:cNvSpPr>
            <a:spLocks noChangeArrowheads="1"/>
          </p:cNvSpPr>
          <p:nvPr/>
        </p:nvSpPr>
        <p:spPr bwMode="auto">
          <a:xfrm>
            <a:off x="6759575" y="5445125"/>
            <a:ext cx="260350" cy="431800"/>
          </a:xfrm>
          <a:prstGeom prst="upArrow">
            <a:avLst>
              <a:gd name="adj1" fmla="val 50000"/>
              <a:gd name="adj2" fmla="val 49933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302500" cy="857250"/>
          </a:xfrm>
        </p:spPr>
        <p:txBody>
          <a:bodyPr/>
          <a:lstStyle/>
          <a:p>
            <a:pPr algn="ctr"/>
            <a:r>
              <a:rPr lang="it-IT" altLang="it-IT" sz="3200" b="1" smtClean="0"/>
              <a:t>Perché si pubblica un libro </a:t>
            </a:r>
            <a:br>
              <a:rPr lang="it-IT" altLang="it-IT" sz="3200" b="1" smtClean="0"/>
            </a:br>
            <a:r>
              <a:rPr lang="it-IT" altLang="it-IT" sz="3200" b="1" smtClean="0"/>
              <a:t>(nell’ambito della letteratura)?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40449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Pierre </a:t>
            </a:r>
            <a:r>
              <a:rPr lang="it-IT" dirty="0" err="1" smtClean="0"/>
              <a:t>Bourdieu</a:t>
            </a:r>
            <a:r>
              <a:rPr lang="it-IT" dirty="0" smtClean="0"/>
              <a:t> dice che le logiche che presiedono alla selezione dei libri da pubblicare sono tre (generalmente intrecciate tra loro):</a:t>
            </a:r>
          </a:p>
          <a:p>
            <a:pPr marL="457200" indent="-457200">
              <a:buFont typeface="Times New Roman" pitchFamily="18" charset="0"/>
              <a:buAutoNum type="arabicParenR"/>
              <a:defRPr/>
            </a:pPr>
            <a:r>
              <a:rPr lang="it-IT" dirty="0" smtClean="0"/>
              <a:t>logica </a:t>
            </a:r>
            <a:r>
              <a:rPr lang="it-IT" b="1" dirty="0" smtClean="0"/>
              <a:t>politica</a:t>
            </a:r>
            <a:r>
              <a:rPr lang="it-IT" dirty="0" smtClean="0"/>
              <a:t> (interesse dello Stato, dei partiti, della Chiesa, di altre istituzioni, associazioni, attraverso sovvenzioni, ecc.) </a:t>
            </a:r>
            <a:br>
              <a:rPr lang="it-IT" dirty="0" smtClean="0"/>
            </a:br>
            <a:r>
              <a:rPr lang="it-IT" dirty="0" smtClean="0"/>
              <a:t>&gt; accumulazione di capitale politico</a:t>
            </a:r>
          </a:p>
          <a:p>
            <a:pPr marL="457200" indent="-457200">
              <a:buFont typeface="Times New Roman" pitchFamily="18" charset="0"/>
              <a:buAutoNum type="arabicParenR"/>
              <a:defRPr/>
            </a:pPr>
            <a:r>
              <a:rPr lang="it-IT" dirty="0" smtClean="0"/>
              <a:t>logica </a:t>
            </a:r>
            <a:r>
              <a:rPr lang="it-IT" b="1" dirty="0" smtClean="0"/>
              <a:t>economica</a:t>
            </a:r>
            <a:r>
              <a:rPr lang="it-IT" dirty="0" smtClean="0"/>
              <a:t> (interesse commerciale dell’editore, che presume che da quel libro guadagnerà) </a:t>
            </a:r>
            <a:br>
              <a:rPr lang="it-IT" dirty="0" smtClean="0"/>
            </a:br>
            <a:r>
              <a:rPr lang="it-IT" dirty="0" smtClean="0"/>
              <a:t>&gt; accumulazione di capitale economico</a:t>
            </a:r>
          </a:p>
          <a:p>
            <a:pPr marL="457200" indent="-457200">
              <a:buFont typeface="Times New Roman" pitchFamily="18" charset="0"/>
              <a:buAutoNum type="arabicParenR"/>
              <a:defRPr/>
            </a:pPr>
            <a:r>
              <a:rPr lang="it-IT" dirty="0" smtClean="0"/>
              <a:t>logica </a:t>
            </a:r>
            <a:r>
              <a:rPr lang="it-IT" b="1" dirty="0" smtClean="0"/>
              <a:t>specifica</a:t>
            </a:r>
            <a:r>
              <a:rPr lang="it-IT" dirty="0" smtClean="0"/>
              <a:t> o </a:t>
            </a:r>
            <a:r>
              <a:rPr lang="it-IT" b="1" dirty="0" smtClean="0"/>
              <a:t>letteraria</a:t>
            </a:r>
            <a:r>
              <a:rPr lang="it-IT" dirty="0" smtClean="0"/>
              <a:t> (interesse specifico degli attori di un campo: giuristi, filosofi, medici, letterati… che tendono all’egemonia)</a:t>
            </a:r>
            <a:br>
              <a:rPr lang="it-IT" dirty="0" smtClean="0"/>
            </a:br>
            <a:r>
              <a:rPr lang="it-IT" dirty="0" smtClean="0"/>
              <a:t>&gt; accumulazione di capitale simbolico specifico (letterario)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3713" y="115888"/>
            <a:ext cx="7129462" cy="6626225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r>
              <a:rPr lang="it-IT" sz="2800" b="1" dirty="0" smtClean="0"/>
              <a:t>I nuovi entranti (intorno al 1910)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Benedetto Croce</a:t>
            </a:r>
            <a:r>
              <a:rPr lang="it-IT" sz="2200" dirty="0" smtClean="0"/>
              <a:t> (1866-1952) </a:t>
            </a:r>
            <a:br>
              <a:rPr lang="it-IT" sz="2200" dirty="0" smtClean="0"/>
            </a:br>
            <a:r>
              <a:rPr lang="it-IT" sz="2200" dirty="0" smtClean="0"/>
              <a:t>1905 </a:t>
            </a:r>
            <a:r>
              <a:rPr lang="it-IT" sz="2200" cap="small" dirty="0" smtClean="0"/>
              <a:t>Biblioteca di Cultura Moderna </a:t>
            </a:r>
            <a:r>
              <a:rPr lang="it-IT" sz="2200" dirty="0" smtClean="0"/>
              <a:t>(Laterza)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Giovanni Papini </a:t>
            </a:r>
            <a:r>
              <a:rPr lang="it-IT" sz="2200" dirty="0" smtClean="0"/>
              <a:t>(1881-1956)</a:t>
            </a:r>
            <a:br>
              <a:rPr lang="it-IT" sz="2200" dirty="0" smtClean="0"/>
            </a:br>
            <a:r>
              <a:rPr lang="it-IT" sz="2200" dirty="0" smtClean="0"/>
              <a:t>1909 </a:t>
            </a:r>
            <a:r>
              <a:rPr lang="it-IT" sz="2200" cap="small" dirty="0" smtClean="0"/>
              <a:t>Cultura dell’Anima </a:t>
            </a:r>
            <a:r>
              <a:rPr lang="it-IT" sz="2200" dirty="0" smtClean="0"/>
              <a:t>(R. Carabba) 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Giuseppe Prezzolini </a:t>
            </a:r>
            <a:r>
              <a:rPr lang="it-IT" sz="2200" dirty="0" smtClean="0"/>
              <a:t>(1882-1982)</a:t>
            </a:r>
            <a:br>
              <a:rPr lang="it-IT" sz="2200" dirty="0" smtClean="0"/>
            </a:br>
            <a:r>
              <a:rPr lang="it-IT" sz="2200" dirty="0" smtClean="0"/>
              <a:t>1910 </a:t>
            </a:r>
            <a:r>
              <a:rPr lang="it-IT" sz="2200" cap="small" dirty="0" smtClean="0"/>
              <a:t>Quaderni della «Voce</a:t>
            </a:r>
            <a:r>
              <a:rPr lang="it-IT" sz="2200" dirty="0" smtClean="0"/>
              <a:t>» (Quattrini/«La Voce»)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Giuseppe Antonio Borgese </a:t>
            </a:r>
            <a:r>
              <a:rPr lang="it-IT" sz="2200" dirty="0" smtClean="0"/>
              <a:t>(1882-1952)</a:t>
            </a:r>
            <a:br>
              <a:rPr lang="it-IT" sz="2200" dirty="0" smtClean="0"/>
            </a:br>
            <a:r>
              <a:rPr lang="it-IT" sz="2200" dirty="0" smtClean="0"/>
              <a:t>1912 </a:t>
            </a:r>
            <a:r>
              <a:rPr lang="it-IT" sz="2200" cap="small" dirty="0" smtClean="0"/>
              <a:t>Antichi e Moderni </a:t>
            </a:r>
            <a:r>
              <a:rPr lang="it-IT" sz="2200" dirty="0" smtClean="0"/>
              <a:t>(R. Carabba)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Domenico </a:t>
            </a:r>
            <a:r>
              <a:rPr lang="it-IT" sz="2200" b="1" dirty="0" err="1" smtClean="0"/>
              <a:t>Ciàmpoli</a:t>
            </a:r>
            <a:r>
              <a:rPr lang="it-IT" sz="2200" b="1" dirty="0" smtClean="0"/>
              <a:t> </a:t>
            </a:r>
            <a:r>
              <a:rPr lang="it-IT" sz="2200" dirty="0" smtClean="0"/>
              <a:t>(1852-1929)</a:t>
            </a:r>
            <a:br>
              <a:rPr lang="it-IT" sz="2200" dirty="0" smtClean="0"/>
            </a:br>
            <a:r>
              <a:rPr lang="it-IT" sz="2200" dirty="0" smtClean="0"/>
              <a:t>1912 </a:t>
            </a:r>
            <a:r>
              <a:rPr lang="it-IT" sz="2200" cap="small" dirty="0" smtClean="0"/>
              <a:t>Scrittori Italiani e Stranieri </a:t>
            </a:r>
            <a:r>
              <a:rPr lang="it-IT" sz="2200" dirty="0" smtClean="0"/>
              <a:t>(G. Carabba)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Guido Manacorda </a:t>
            </a:r>
            <a:r>
              <a:rPr lang="it-IT" sz="2200" dirty="0" smtClean="0"/>
              <a:t>(1879-1965)</a:t>
            </a:r>
            <a:br>
              <a:rPr lang="it-IT" sz="2200" dirty="0" smtClean="0"/>
            </a:br>
            <a:r>
              <a:rPr lang="it-IT" sz="2200" cap="small" dirty="0" smtClean="0"/>
              <a:t>1912 Scrittori Stranieri</a:t>
            </a:r>
            <a:endParaRPr lang="it-IT" sz="2200" dirty="0" smtClean="0"/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Arturo Farinelli </a:t>
            </a:r>
            <a:r>
              <a:rPr lang="it-IT" sz="2200" dirty="0" smtClean="0"/>
              <a:t>(1867-1948)</a:t>
            </a:r>
            <a:br>
              <a:rPr lang="it-IT" sz="2200" dirty="0" smtClean="0"/>
            </a:br>
            <a:r>
              <a:rPr lang="it-IT" sz="2200" dirty="0" smtClean="0"/>
              <a:t>1916 </a:t>
            </a:r>
            <a:r>
              <a:rPr lang="it-IT" sz="2200" cap="small" dirty="0" smtClean="0"/>
              <a:t>Letterature Moderne </a:t>
            </a:r>
            <a:r>
              <a:rPr lang="it-IT" sz="2200" dirty="0" smtClean="0"/>
              <a:t>(Bocca)</a:t>
            </a:r>
          </a:p>
        </p:txBody>
      </p:sp>
      <p:sp>
        <p:nvSpPr>
          <p:cNvPr id="22531" name="Freccia a destra 4"/>
          <p:cNvSpPr>
            <a:spLocks noChangeArrowheads="1"/>
          </p:cNvSpPr>
          <p:nvPr/>
        </p:nvSpPr>
        <p:spPr bwMode="auto">
          <a:xfrm>
            <a:off x="323850" y="836613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2532" name="Freccia a destra 5"/>
          <p:cNvSpPr>
            <a:spLocks noChangeArrowheads="1"/>
          </p:cNvSpPr>
          <p:nvPr/>
        </p:nvSpPr>
        <p:spPr bwMode="auto">
          <a:xfrm>
            <a:off x="323850" y="1557338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2533" name="Freccia a destra 6"/>
          <p:cNvSpPr>
            <a:spLocks noChangeArrowheads="1"/>
          </p:cNvSpPr>
          <p:nvPr/>
        </p:nvSpPr>
        <p:spPr bwMode="auto">
          <a:xfrm>
            <a:off x="323850" y="2420938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2534" name="Freccia a destra 7"/>
          <p:cNvSpPr>
            <a:spLocks noChangeArrowheads="1"/>
          </p:cNvSpPr>
          <p:nvPr/>
        </p:nvSpPr>
        <p:spPr bwMode="auto">
          <a:xfrm>
            <a:off x="323850" y="4005263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2535" name="Freccia a destra 8"/>
          <p:cNvSpPr>
            <a:spLocks noChangeArrowheads="1"/>
          </p:cNvSpPr>
          <p:nvPr/>
        </p:nvSpPr>
        <p:spPr bwMode="auto">
          <a:xfrm>
            <a:off x="323850" y="4797425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2536" name="Freccia a destra 9"/>
          <p:cNvSpPr>
            <a:spLocks noChangeArrowheads="1"/>
          </p:cNvSpPr>
          <p:nvPr/>
        </p:nvSpPr>
        <p:spPr bwMode="auto">
          <a:xfrm>
            <a:off x="358775" y="5661025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2537" name="Freccia a destra 10"/>
          <p:cNvSpPr>
            <a:spLocks noChangeArrowheads="1"/>
          </p:cNvSpPr>
          <p:nvPr/>
        </p:nvSpPr>
        <p:spPr bwMode="auto">
          <a:xfrm>
            <a:off x="319088" y="3213100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4105275" cy="2952750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b="1" dirty="0" smtClean="0"/>
              <a:t>Benedetto Croce </a:t>
            </a:r>
            <a:br>
              <a:rPr lang="it-IT" sz="2800" b="1" dirty="0" smtClean="0"/>
            </a:br>
            <a:r>
              <a:rPr lang="it-IT" sz="2800" b="1" dirty="0" smtClean="0"/>
              <a:t>Giuseppe Laterza</a:t>
            </a:r>
            <a:r>
              <a:rPr lang="it-IT" sz="2800" cap="small" dirty="0" smtClean="0"/>
              <a:t/>
            </a:r>
            <a:br>
              <a:rPr lang="it-IT" sz="2800" cap="small" dirty="0" smtClean="0"/>
            </a:br>
            <a:r>
              <a:rPr lang="it-IT" sz="2800" cap="small" dirty="0" smtClean="0"/>
              <a:t/>
            </a:r>
            <a:br>
              <a:rPr lang="it-IT" sz="2800" cap="small" dirty="0" smtClean="0"/>
            </a:br>
            <a:r>
              <a:rPr lang="it-IT" sz="2800" cap="small" dirty="0" smtClean="0"/>
              <a:t>Biblioteca </a:t>
            </a:r>
            <a:br>
              <a:rPr lang="it-IT" sz="2800" cap="small" dirty="0" smtClean="0"/>
            </a:br>
            <a:r>
              <a:rPr lang="it-IT" sz="2800" cap="small" dirty="0" smtClean="0"/>
              <a:t>di Cultura Moderna</a:t>
            </a:r>
            <a:br>
              <a:rPr lang="it-IT" sz="2800" cap="small" dirty="0" smtClean="0"/>
            </a:br>
            <a:r>
              <a:rPr lang="it-IT" sz="2800" cap="small" dirty="0" smtClean="0"/>
              <a:t/>
            </a:r>
            <a:br>
              <a:rPr lang="it-IT" sz="2800" cap="small" dirty="0" smtClean="0"/>
            </a:br>
            <a:r>
              <a:rPr lang="it-IT" sz="2800" dirty="0" smtClean="0"/>
              <a:t>1902 - oggi, </a:t>
            </a:r>
            <a:br>
              <a:rPr lang="it-IT" sz="2800" dirty="0" smtClean="0"/>
            </a:br>
            <a:r>
              <a:rPr lang="it-IT" sz="2800" dirty="0" err="1" smtClean="0"/>
              <a:t>ca</a:t>
            </a:r>
            <a:r>
              <a:rPr lang="it-IT" sz="2800" dirty="0" smtClean="0"/>
              <a:t>. 1220 titoli</a:t>
            </a:r>
          </a:p>
        </p:txBody>
      </p:sp>
      <p:pic>
        <p:nvPicPr>
          <p:cNvPr id="23555" name="Picture 4" descr="C:\Users\Michele\Desktop\Orig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76700"/>
            <a:ext cx="15716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Michele\Desktop\Hebbe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8925"/>
            <a:ext cx="3906837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https://casarrubea.files.wordpress.com/2010/07/benedetto-cro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1735138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188913"/>
            <a:ext cx="8928100" cy="6553200"/>
          </a:xfrm>
        </p:spPr>
        <p:txBody>
          <a:bodyPr/>
          <a:lstStyle/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700" dirty="0" smtClean="0"/>
              <a:t>Titoli tedeschi </a:t>
            </a:r>
            <a:r>
              <a:rPr lang="it-IT" sz="2800" dirty="0"/>
              <a:t>(1902-1919)</a:t>
            </a:r>
            <a:endParaRPr lang="it-IT" sz="2700" dirty="0" smtClean="0"/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700" dirty="0" smtClean="0"/>
              <a:t>nella</a:t>
            </a:r>
            <a:r>
              <a:rPr lang="it-IT" sz="2700" cap="small" dirty="0" smtClean="0"/>
              <a:t> Biblioteca di cultura moderna </a:t>
            </a:r>
            <a:r>
              <a:rPr lang="it-IT" sz="2700" dirty="0" smtClean="0"/>
              <a:t> di B. Croce </a:t>
            </a:r>
          </a:p>
          <a:p>
            <a:pPr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1900" dirty="0" smtClean="0"/>
              <a:t> 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B. Croce, </a:t>
            </a:r>
            <a:r>
              <a:rPr lang="it-IT" sz="1900" i="1" dirty="0" smtClean="0"/>
              <a:t>Ciò che è vivo e ciò che è morto nella filosofia di </a:t>
            </a:r>
            <a:r>
              <a:rPr lang="it-IT" sz="1900" i="1" dirty="0" err="1" smtClean="0"/>
              <a:t>Hegel</a:t>
            </a:r>
            <a:r>
              <a:rPr lang="it-IT" sz="1900" dirty="0" smtClean="0"/>
              <a:t>, 21, 1906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Nietzsche (Mario Corsi e Attilio </a:t>
            </a:r>
            <a:r>
              <a:rPr lang="it-IT" sz="1900" dirty="0" err="1" smtClean="0"/>
              <a:t>Rinieri</a:t>
            </a:r>
            <a:r>
              <a:rPr lang="it-IT" sz="1900" dirty="0" smtClean="0"/>
              <a:t>) </a:t>
            </a:r>
            <a:r>
              <a:rPr lang="it-IT" sz="1900" i="1" dirty="0" smtClean="0"/>
              <a:t>Le origini della tragedia</a:t>
            </a:r>
            <a:r>
              <a:rPr lang="it-IT" sz="1900" dirty="0" smtClean="0"/>
              <a:t>, 23, 1907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K. </a:t>
            </a:r>
            <a:r>
              <a:rPr lang="it-IT" sz="1900" dirty="0" err="1" smtClean="0"/>
              <a:t>Vossler</a:t>
            </a:r>
            <a:r>
              <a:rPr lang="it-IT" sz="1900" dirty="0" smtClean="0"/>
              <a:t> (Tommaso </a:t>
            </a:r>
            <a:r>
              <a:rPr lang="it-IT" sz="1900" dirty="0" err="1" smtClean="0"/>
              <a:t>Gnoli</a:t>
            </a:r>
            <a:r>
              <a:rPr lang="it-IT" sz="1900" dirty="0" smtClean="0"/>
              <a:t>) </a:t>
            </a:r>
            <a:r>
              <a:rPr lang="it-IT" sz="1900" i="1" dirty="0" smtClean="0"/>
              <a:t>Positivismo e idealismo nella scienza del linguaggio</a:t>
            </a:r>
            <a:r>
              <a:rPr lang="it-IT" sz="1900" dirty="0" smtClean="0"/>
              <a:t>, 27, 1908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J. </a:t>
            </a:r>
            <a:r>
              <a:rPr lang="it-IT" sz="1900" dirty="0" err="1" smtClean="0"/>
              <a:t>Kohler</a:t>
            </a:r>
            <a:r>
              <a:rPr lang="it-IT" sz="1900" dirty="0" smtClean="0"/>
              <a:t> (Luigi Lordi, Luigi Ferrara) </a:t>
            </a:r>
            <a:r>
              <a:rPr lang="it-IT" sz="1900" i="1" dirty="0" smtClean="0"/>
              <a:t>Moderni problemi del diritto</a:t>
            </a:r>
            <a:r>
              <a:rPr lang="it-IT" sz="1900" dirty="0" smtClean="0"/>
              <a:t>, 33, 1909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K. </a:t>
            </a:r>
            <a:r>
              <a:rPr lang="it-IT" sz="1900" dirty="0" err="1" smtClean="0"/>
              <a:t>Vossler</a:t>
            </a:r>
            <a:r>
              <a:rPr lang="it-IT" sz="1900" dirty="0" smtClean="0"/>
              <a:t> (Stefano </a:t>
            </a:r>
            <a:r>
              <a:rPr lang="it-IT" sz="1900" dirty="0" err="1" smtClean="0"/>
              <a:t>Jacini</a:t>
            </a:r>
            <a:r>
              <a:rPr lang="it-IT" sz="1900" dirty="0" smtClean="0"/>
              <a:t>) </a:t>
            </a:r>
            <a:r>
              <a:rPr lang="it-IT" sz="1900" i="1" dirty="0" smtClean="0"/>
              <a:t>La Divina Commedia</a:t>
            </a:r>
            <a:r>
              <a:rPr lang="it-IT" sz="1900" dirty="0" smtClean="0"/>
              <a:t>, 34, 1909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A. Farinelli, </a:t>
            </a:r>
            <a:r>
              <a:rPr lang="it-IT" sz="1900" i="1" dirty="0" smtClean="0"/>
              <a:t>Il Romanticismo in Germania</a:t>
            </a:r>
            <a:r>
              <a:rPr lang="it-IT" sz="1900" dirty="0" smtClean="0"/>
              <a:t>, 41, 1911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V. Imbriani, </a:t>
            </a:r>
            <a:r>
              <a:rPr lang="it-IT" sz="1900" i="1" dirty="0" smtClean="0"/>
              <a:t>Fame usurpate </a:t>
            </a:r>
            <a:r>
              <a:rPr lang="it-IT" sz="1900" dirty="0" smtClean="0"/>
              <a:t>[su Goethe e Maffei], 52,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A. </a:t>
            </a:r>
            <a:r>
              <a:rPr lang="it-IT" sz="1900" dirty="0" err="1" smtClean="0"/>
              <a:t>Michaelis</a:t>
            </a:r>
            <a:r>
              <a:rPr lang="it-IT" sz="1900" dirty="0" smtClean="0"/>
              <a:t> (Eloisa Pressi) </a:t>
            </a:r>
            <a:r>
              <a:rPr lang="it-IT" sz="1900" i="1" dirty="0" smtClean="0"/>
              <a:t>Un secolo di scoperte archeologiche</a:t>
            </a:r>
            <a:r>
              <a:rPr lang="it-IT" sz="1900" dirty="0" smtClean="0"/>
              <a:t>, 55,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A. Farinelli, </a:t>
            </a:r>
            <a:r>
              <a:rPr lang="it-IT" sz="1900" i="1" dirty="0" err="1" smtClean="0"/>
              <a:t>Hebbel</a:t>
            </a:r>
            <a:r>
              <a:rPr lang="it-IT" sz="1900" i="1" dirty="0" smtClean="0"/>
              <a:t> e i suoi drammi</a:t>
            </a:r>
            <a:r>
              <a:rPr lang="it-IT" sz="1900" dirty="0" smtClean="0"/>
              <a:t>, 62,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E. </a:t>
            </a:r>
            <a:r>
              <a:rPr lang="it-IT" sz="1900" dirty="0" err="1" smtClean="0"/>
              <a:t>Rohde</a:t>
            </a:r>
            <a:r>
              <a:rPr lang="it-IT" sz="1900" dirty="0" smtClean="0"/>
              <a:t> (Ernesto </a:t>
            </a:r>
            <a:r>
              <a:rPr lang="it-IT" sz="1900" dirty="0" err="1" smtClean="0"/>
              <a:t>Codignola</a:t>
            </a:r>
            <a:r>
              <a:rPr lang="it-IT" sz="1900" dirty="0" smtClean="0"/>
              <a:t>, Aldo </a:t>
            </a:r>
            <a:r>
              <a:rPr lang="it-IT" sz="1900" dirty="0" err="1" smtClean="0"/>
              <a:t>Oberdorfer</a:t>
            </a:r>
            <a:r>
              <a:rPr lang="it-IT" sz="1900" dirty="0" smtClean="0"/>
              <a:t>) </a:t>
            </a:r>
            <a:r>
              <a:rPr lang="it-IT" sz="1900" i="1" dirty="0" smtClean="0"/>
              <a:t>Psiche</a:t>
            </a:r>
            <a:r>
              <a:rPr lang="it-IT" sz="1900" dirty="0" smtClean="0"/>
              <a:t>, 71, 1914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</a:t>
            </a:r>
            <a:r>
              <a:rPr lang="it-IT" sz="1900" dirty="0" err="1" smtClean="0"/>
              <a:t>Treitschke</a:t>
            </a:r>
            <a:r>
              <a:rPr lang="it-IT" sz="1900" dirty="0" smtClean="0"/>
              <a:t> (Enrico Ruta) </a:t>
            </a:r>
            <a:r>
              <a:rPr lang="it-IT" sz="1900" i="1" dirty="0" smtClean="0"/>
              <a:t>La Francia dal primo Impero al 1871</a:t>
            </a:r>
            <a:r>
              <a:rPr lang="it-IT" sz="1900" dirty="0" smtClean="0"/>
              <a:t>, 85, 1916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</a:t>
            </a:r>
            <a:r>
              <a:rPr lang="it-IT" sz="1900" dirty="0" err="1" smtClean="0"/>
              <a:t>Treitschke</a:t>
            </a:r>
            <a:r>
              <a:rPr lang="it-IT" sz="1900" dirty="0" smtClean="0"/>
              <a:t> (Enrico Ruta) </a:t>
            </a:r>
            <a:r>
              <a:rPr lang="it-IT" sz="1900" i="1" dirty="0" smtClean="0"/>
              <a:t>La politica</a:t>
            </a:r>
            <a:r>
              <a:rPr lang="it-IT" sz="1900" dirty="0" smtClean="0"/>
              <a:t>, 88, 1918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B. </a:t>
            </a:r>
            <a:r>
              <a:rPr lang="it-IT" sz="1900" dirty="0" err="1" smtClean="0"/>
              <a:t>Allason</a:t>
            </a:r>
            <a:r>
              <a:rPr lang="it-IT" sz="1900" dirty="0" smtClean="0"/>
              <a:t>, </a:t>
            </a:r>
            <a:r>
              <a:rPr lang="it-IT" sz="1900" i="1" dirty="0" smtClean="0"/>
              <a:t>Carolina </a:t>
            </a:r>
            <a:r>
              <a:rPr lang="it-IT" sz="1900" i="1" dirty="0" err="1" smtClean="0"/>
              <a:t>Schlegel</a:t>
            </a:r>
            <a:r>
              <a:rPr lang="it-IT" sz="1900" i="1" dirty="0" smtClean="0"/>
              <a:t>: studio sul Romanticismo tedesco</a:t>
            </a:r>
            <a:r>
              <a:rPr lang="it-IT" sz="1900" dirty="0" smtClean="0"/>
              <a:t>, 91, 1919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R. Steiner (</a:t>
            </a:r>
            <a:r>
              <a:rPr lang="it-IT" sz="1900" dirty="0" err="1" smtClean="0"/>
              <a:t>UgoTommasini</a:t>
            </a:r>
            <a:r>
              <a:rPr lang="it-IT" sz="1900" dirty="0" smtClean="0"/>
              <a:t>) </a:t>
            </a:r>
            <a:r>
              <a:rPr lang="it-IT" sz="1900" i="1" dirty="0" smtClean="0"/>
              <a:t>La filosofia della libertà</a:t>
            </a:r>
            <a:r>
              <a:rPr lang="it-IT" sz="1900" dirty="0" smtClean="0"/>
              <a:t>, 92, 1919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M. Weber (Enrico Ruta) </a:t>
            </a:r>
            <a:r>
              <a:rPr lang="it-IT" sz="1900" i="1" dirty="0" smtClean="0"/>
              <a:t>Parlamento e governo [in] Germania</a:t>
            </a:r>
            <a:r>
              <a:rPr lang="it-IT" sz="1900" dirty="0" smtClean="0"/>
              <a:t>, 17 B, 1919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Nietzsche (Enrico Ruta) </a:t>
            </a:r>
            <a:r>
              <a:rPr lang="it-IT" sz="1900" i="1" dirty="0" smtClean="0"/>
              <a:t>La nascita della tragedia</a:t>
            </a:r>
            <a:r>
              <a:rPr lang="it-IT" sz="1900" dirty="0" smtClean="0"/>
              <a:t>, </a:t>
            </a:r>
            <a:r>
              <a:rPr lang="it-IT" sz="1900" dirty="0" err="1" smtClean="0"/>
              <a:t>s.i.n</a:t>
            </a:r>
            <a:r>
              <a:rPr lang="it-IT" sz="1900" dirty="0" smtClean="0"/>
              <a:t>., 1919</a:t>
            </a:r>
          </a:p>
        </p:txBody>
      </p:sp>
      <p:sp>
        <p:nvSpPr>
          <p:cNvPr id="24579" name="Rettangolo arrotondato 3"/>
          <p:cNvSpPr>
            <a:spLocks noChangeArrowheads="1"/>
          </p:cNvSpPr>
          <p:nvPr/>
        </p:nvSpPr>
        <p:spPr bwMode="auto">
          <a:xfrm>
            <a:off x="468313" y="1773238"/>
            <a:ext cx="7416800" cy="3603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4580" name="Rettangolo arrotondato 4"/>
          <p:cNvSpPr>
            <a:spLocks noChangeArrowheads="1"/>
          </p:cNvSpPr>
          <p:nvPr/>
        </p:nvSpPr>
        <p:spPr bwMode="auto">
          <a:xfrm>
            <a:off x="468313" y="6308725"/>
            <a:ext cx="7416800" cy="36036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4192588" cy="3573463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b="1" dirty="0" smtClean="0"/>
              <a:t>Giovanni Papini</a:t>
            </a:r>
            <a:br>
              <a:rPr lang="it-IT" sz="2800" b="1" dirty="0" smtClean="0"/>
            </a:br>
            <a:r>
              <a:rPr lang="it-IT" sz="2800" b="1" dirty="0" smtClean="0"/>
              <a:t>Rocco Carabba</a:t>
            </a:r>
            <a:r>
              <a:rPr lang="it-IT" sz="2800" cap="small" dirty="0" smtClean="0"/>
              <a:t/>
            </a:r>
            <a:br>
              <a:rPr lang="it-IT" sz="2800" cap="small" dirty="0" smtClean="0"/>
            </a:br>
            <a:r>
              <a:rPr lang="it-IT" sz="2800" cap="small" dirty="0" smtClean="0"/>
              <a:t/>
            </a:r>
            <a:br>
              <a:rPr lang="it-IT" sz="2800" cap="small" dirty="0" smtClean="0"/>
            </a:br>
            <a:r>
              <a:rPr lang="it-IT" sz="2800" cap="small" dirty="0" smtClean="0"/>
              <a:t>Cultura dell’Anima</a:t>
            </a:r>
            <a:br>
              <a:rPr lang="it-IT" sz="2800" cap="small" dirty="0" smtClean="0"/>
            </a:br>
            <a:r>
              <a:rPr lang="it-IT" sz="2800" cap="small" dirty="0" smtClean="0"/>
              <a:t/>
            </a:r>
            <a:br>
              <a:rPr lang="it-IT" sz="2800" cap="small" dirty="0" smtClean="0"/>
            </a:br>
            <a:r>
              <a:rPr lang="it-IT" sz="2800" cap="small" dirty="0" smtClean="0"/>
              <a:t>1909-1938</a:t>
            </a:r>
            <a:br>
              <a:rPr lang="it-IT" sz="2800" cap="small" dirty="0" smtClean="0"/>
            </a:br>
            <a:r>
              <a:rPr lang="it-IT" sz="2800" cap="small" dirty="0" smtClean="0"/>
              <a:t>163 </a:t>
            </a:r>
            <a:r>
              <a:rPr lang="it-IT" sz="2800" dirty="0" smtClean="0"/>
              <a:t>titoli</a:t>
            </a:r>
          </a:p>
        </p:txBody>
      </p:sp>
      <p:sp>
        <p:nvSpPr>
          <p:cNvPr id="25603" name="AutoShape 2" descr="data:image/jpeg;base64,/9j/4AAQSkZJRgABAQAAAQABAAD/2wCEAAkGBxQSERUUEhQWFRUXGBIWFxcYGRcYFxgYFR0iFhgVFxoYICkgHBwlGxwYITEhJSo3Oi4vGiA2ODMtNyotLisBCgoKDg0OGxAQGzQkHyY3LC80LCwsLCwsLDQsNCw0LSwsLCw3LCwsLCwsLCwsLCwsLCwsLCwsLCwsLCwsLCwsLP/AABEIAQ8AugMBIgACEQEDEQH/xAAbAAADAQADAQAAAAAAAAAAAAAABAUGAQMHAv/EAEMQAAIBAwIDBAUMAgEDAgcBAAECAwAEERIhBRMxBiJBURQyM2FxBxUWIzRSVHOBk7LSQpFiJKHBcoJTY5KxwtHxJf/EABkBAAMBAQEAAAAAAAAAAAAAAAABAgMFBP/EACYRAAIBAwUBAQACAwEAAAAAAAABAhESMQMTITJRQSJxgWGRoVL/2gAMAwEAAhEDEQA/APZ7q5KEACuj08+Qo4j6w+FKV4tXVkpNJmsYpob9PbyFHp7eQpSio3p+lWob9PbyFHp7eQpSijen6FqG/T28hR6e3kKUoo3p+hahv09vIUent5ClKKN6foWob9PbyFHp7eQpSijen6FqG/T28hR6e3kKUoo3p+hahv09vIUent5ClKKN6foWob9PbyFHp7eQpSijen6FqG/T28hR6e3kKUoo3p+hahv09vIV8vxLSCWwANz8KWqZ2ocrZXBHURSn/SmnHVnVcicUaWzvVkGVOaarCfJzOWjGTW7r3mJO4j6w+FKU3xH1h8KUrn63dm8cBRRRWRQUUUUAFc1me3/EZYLZGiYorTwJNKMZihZsPIM7DwGfDVmqdnwuBHV42cnSQMzSuGB6lgzkOf8AkRn31VOKiqUq5xWMt7puH3M1uSXW4zNZh2JJkOmN7bJydKko4Pgpbyr77V2AitbVA75W6s1Z9Thm5kgWTJBzhsnbw8OlO3kKmvrmp3EoIZ2WCRsttLy1dlYqhxltBBKZI2OxPnWd7FcOjlSWRmlZo7y8VDzpvURyiIRrwV042NKnFQqbOivPzcSWEs1gNTm5Jaxdy74Mnckjck50xbP13X30z2kseS/DYo2kb65o21TSqZQY2YmRgST3gD7vDFOwVTbVzWN4BK44jchyYEigjBt2kaRXyxYXiM2wXSChx4jfBxU1L2aC6TiDq6Wtw/LlDMNKxSYW2m0eshyBqz/8T3UWBU9DooBz03oqCgooooAKldrPsNz+TL/E1VqV2s+w3P5Mv8TVR7ITwI/Jn7IVv6wHyZ+yFb+umecncR9YfClKb4j6w+FKVz9buzeOCPP2hRblrYRTPKqLIQiqRoY4DaiwHXIwd9jtTHD+MRyyPFh0lQKzRyLpfS3Rx1DLnbKk7jHWojRXEfFJp1tZJImghhVleAZZGLk4eQHHeA6dQaZteGyy363kiCFUgaFYyytIxdgxMhQlABjYAncnpU0QVOxO0+ueWCO2uHkhKiTaFVAbdWDPIAQRuMb464qhwziDS6w0MsLIQMSBcMCMhkZGZWH65HiKzMvCJDxC6lktHlhlSCNcTRrnlgq7MnMGxyAM7907DNaPhkkxbS0AhhVAqZcM5IOAMJlQukeed/ChpfAR1JxlHu5LNopNSxLKWYIYnRzp27xPXIwR4H9e+04TBBlobeNGwfZois3jpB26nzNSJbe4Tib3CwF4jbRQZDxBiyu0moKzDbDY3xuD4b1Wgup2kGYNEYViSzoZGf8AxRVQlQOpJLeXxA14M6uBcTjvYkuFiZQGkCc1VDqykxuRgnT/AJL18644ryZJYoZ7Yyq2WWRo1eJXAPdJJyrEA4OMe+pXY+3ubW0EMlsSweZu7JFpxJI0gAOrwDeVaCwkmYuZUWNcgRqG1NgdWdhtknYKOmOpzgD4fABY8LhhLGGKOMtgMUVVLaegJA3xk1IHErOyuktEjWFp+/lFRYy5yFVyDkO2ltORvpIBzVfitxJHEzQxGaT/ABjDKmSfNnIAUePj5A1AuOxaz27pcTSl5iJJSpUATADDJ3SwCEAKNWwXHicip9B/4NPJCpIYqCy5KnAyMjB0k9MjaoHCeMWd/JjQPSLdm+rmVedEwOlmXcjGRjUpI99M9mri65Oi8iIljGDIDGUnxkB1AbIYgAkMBudvdOi7OC5gDTI9tcJLcSQyKyc6ISOzr3kZgQQ2GQkjr7jQklkB65toLyZ45oG1Qae82jS6Sk90aGJaNtG6ON8DbNfFtxKG+juYzbO6QSNC8cixESPH3tKAsVODpwWI6iuezVrdJJMbwo7YhRJUwqyKmrvlM5Ru9uOnlXX2Vgnia75sLKHnkni70R1K4A0d1zhgV8du8N+uGI7+yPFbWeHFooiWMlWh0qjREnOGRdhncgjY1zD2mhe89ERZGfTIxkCjlAxEK6Bie8ysQp0g4Ox3BxOtOzImjt5ZBNa3EYZGMbqHaPJBidoyQyEYIOcjqCDX3PYyRcSgkitmNvHayw6kMQALMHVQrMD/AIYz5uPeQUjVhyU+OdoIbQxiYkCQ41AZCDIXXJ91Mso1dASM9aq1mvo2bjmSXMkqtMmh4VMfLSPfTF6pJIBOo6sFiSNsY++ysNzbl7WZC8MefR7jUnei20xSLnVrUHGrGCB/tNKnA6miqV2s+w3P5Mv8TVWpXaz7Dc/ky/xNKPZA8CPyZ+yFb+sB8mfshW/rpnnJ3EfWHwpSm+I+sPhSlc/W7s3jgKKKKyKCiiigAoorNcT7b20UnKQtPLkjTEARldmGokBmHiiam/400m8CqaWisPcdpbt2CgRWpwGZHPMl0nofvR9Du0JGemcV8cKsnvVP/wDqrcANkiI95FIwFPJaNDvvl4/gKqz0VTeYr51DzFeYcV7KGKUxOzy645niYCLW7LglSCgIKjA7rHVrBwNJr6vuC8MkskVIoI53eOOEoymR2ZwqurI5Z0ZTk5OQM50kbOxehU9PxXFeWT9kxybZ7e4uJUm0BA8iqVYrzEMhQqpXZg3rMDjGa6eIcU4hYOItX1pMZVFJuFkVg2yDQhG6N1BbbbO1Pbrhhces0V57wT5UIyxivEMEqnSxCyBc41eq4DAYzsdz4LW+t51kUMjBlPQg5Hw+PuqJRccjTqdlFFFSMKKKKACpXaz7Dc/ky/xNValdrPsNz+TL/E1UeyE8CPyZ+yFb+sB8mfshW/rpnnJ3EfWHwpSm+I+sPhSlc/W7s3jgKKKKyKCpfGuOx22lSGkmf2cMY1SP7wP8VHi7YA86S7YdojarHFCA91cNy4EPTJ2Mj/8ABc5Pn0qVNcR8NSVmLyzuYllnyGmlkZSxSNTsoUaNKjurzMkYBzcYibO294BeXy/9ZceixnGLe3w36TSuMSe9Qun40pFwmKKUR2jyktlXcSkCQgeyGjCxxqDqYoAEyqrhm2T4Isl5IWUgkLGe8wLgMAdbSnJYeRgABwcSDOBqeGcEQh2csdynigxGSO6g2VM5wB4bkkkmrbpwTkS+i00eOTNEy94lZY3CKf8AERpC6AAb5ZtTb7k0hF2OlRzIvJjlGWjlj15jde932di8kMmWVkYnGQRjfC8NxDJbLNZCVJ52bkwgQlpDG5UStqQ6IwRqMmRgYGScA1uGcG4jgNNdwB+p0wvJg+5nkA93q0Va+gReE8KivLKUlwZis0giZlMMfNwwVQ4J0bKrSDfIbBBrninEvS7RojCUkAgui+0TLBE/N5ikgfWFUZF0ZGTkkCrc/YWKRmM087I478SMIYWbqXKRAZJ95+Oa+uJdgradcPJc5AI1ekSE4O+O8SMA7gYoujUKMm8UsgiC6nc8lRJvqR9Bc4PMREVHBPdYjcMc6jgMvU1rcxr86vJFJNHE6vDgrHHEGHMRWDMQ6hXJO+WZtyMCm+J9kLp7f0dLqNodWspLExMne16JHWQYXPgijpUeG59FdrbiZMEUhjEZjb6tlUAKslzpV23z1IICDVkHJa5wA9xJXvbiTlIqa4ogsdyvL5wi1tzdLwuXQGULgFWXfpqFTLPgt5wzLwthAN4CWeI7DYTFAAf/AFaRknBGas2STX2HjkIt4JrhorlTrluGCNAOWpGkKAzqWz3ioI65piPh96dWJX1KFyk2pRICDtrDyR74IIC7bZGCMlacAP8AZntfDdjG6SDAZGGlgxyNJU7qcg7Hrg4LYNaKvO7Phkc7ywzLJbzI68lwVMqFwTjKkh00CMkHIPrHBO1/s9xmRZWs7vAnQZRxnTNH4Oud/d1JBGDvgtEor4NM0tFFFZlBUrtZ9hufyZf4mqtSu1n2G5/Jl/iaqPZCeBH5M/ZCt/WA+TP2Qrf10zzk7iPrD4UpTfEfWHwpSufrd2bxwFI8b4qlrC0smSBgKo9Z2Y4VF95Pj4DJOwNPViuK8Pk4hfdyUJBa6lwUDh5W7rkjI2wGTwIw3g28RSb5GxzszPbTRNxA4eTEjNK6aWRUyNEWrdYtIJA8ckncmsbd37uRLJpOpmkJYYBDMwBwATy1VbWJmPqnlsdwQdDYq9tYvbzxcsMxjV8LiSLUFYyaXbS5j1tjYY6dMVBW31xE476hZABqDtLMSqBCrDQzGR3AQgFi+ogg6do0qyWdttxz0OdJWkluY8mMctZW5vOXUFhjldiMPHFuGGou43KHGltOG3088k8sgtopUSMQDLzJEuTnUG0JKxJyQGwMAHO4c7M9mxBiWbDz4IByWEYbqqs27MdtUh3bAAwoVRoqzlNfBpCPCuDwWq6beGOIHGdCgE46aj1Y+809RRUFBRRRSAK4ZQRggEeR3Fc0UARLrgehjNZ6YpScyJ3lhm8xIq+q/lKoyMDOobVjez/FvmqQ28qzGJ9ThXK8yFl2ZiWYJJEwKnmIeoOVUkivTaldpuBR3kBicDUMNG5GTHIu6uP16jxGRWkZfGS14Y/jN7BLdEkMjaQDjS0sUoAw2IXJyVCApkHSr5xsaLK7F+gjlbRcQMqxynVzY5ZFLxl8BcxyKNJ33IXoxBWJDwxufouABPzMspZcledzAsSgB5A/QNuMyPkgEgVLXgkltcQCYKiyd0NEVbDmVSNQCKQxaU97f1OuNhpRUJNj2V4u88brMuieFjHKvUahuGBwMgrg9B1BwMirdea9oT6Fxj0lVcRusEk7KGK4LGFycZC4AVsnG2vx016VWU1TlFphUrtZ9hufyZf4mqtSu1n2G5/Jl/iaUeyB4Efkz9kK39YD5M/ZCt/XTPOTuI+sPhSlN8R9YfClK5+t3ZvHBM7S8U9FtZZurKp0Dc5du6gOMnGojPuzUjsXFHFGI+8tzhxJrYNrkG7ZKMUdlAUHfUABkDNdPbmUyS21qhGppI36FsZbRlkHrLyhcnfYFB7iO3hPF470T2oacT27nEsyIrlkYqsyCMKpAZcYwNtj1NJL8h9Ifal7yGwkS+ltpeYGGdTI+V7+YtMagkAA6DvscM3SqPyd2TurXEygfWScsbnJXMbS94AjbKKvgAx/zqh8okc7WLCAITqQNqLKVyQFkRgdijlWOQcgEVe4daCGGOJdhGiIPgox/wCKbl+QpyMUUVKn4SWBGVBLyt0B2fXgdM/577/AisjSKTy6FXNFTksW1hsJ1kJH/rYN4r4YroPBiUVcquFjQ4GQdKsurBG573+vHyC1CP2RYzRU6OxYMWIQ51d05K94KM5I/wCJHToa+7SxKOGJGAbjby5rhxjb3b0CcY+j2aKk/NTaUGV7oQeG2lw+3d93jQ/CmLM3dGSu3h3eX/x/+X/36UDsh/6K1FSV4UwUr3TlUUZ/4gD7vXYDr+lVVz44z7qCZRSw6mR+UzhzvbJcQjVLauJwvQvGvtEz8AG/9vnUC34rNfJYjCqYp7YlmdjI5UgsSAirpGMMOpbGQu2fTq86t+BW1tezzSMEaHlBEOj61HIktgu2QQUMAUAk8pSN851hLihk0PXskkNzOjJzZJ4mSNdY0AyFtCgzHKg/WFlBPs8qu+kWex0ziE20zh5rUrDIwzhhpDRvv5oRn3g1m34PeXytcukSPIiRrBMkkbxBCWyH1NryzbhlAfSpIXApXsHe6b06iRLPzopwxLMZ4GbSWOo4AjUgDP8AkcU2qoVeT0ypXaz7Dc/ky/xNValdrPsNz+TL/E1nHsingR+TP2Qrf1gPkz9kK39dM85O4j6w+FKU3xH1h8KUrn63dm8cGGeWd+NsYURo0WKKRmJBVQBI7e86ZSqgdSzZ6Gm+OwBr2CS0ljS4DTQSn1xvEZgk0YYE5EYOcg7L5YrnhN4kMvEp5SVSNxqbr3UDPsBv0YDHuqe0UXz0jRlC7FX2bvaWt37wBBwp0jpjJZj3vB/f6EdvLuRdxcOZxLAY47l5X1c0cuTU0YO4Ks4UDO4Ukb4rcVGUD5yY+ItU/wBGVv8A9VZrOTKQUUUVIwooqbBftoidguJSF2zlS2dPU94ZGPDrQVGLeClRUo8XxHC7BcyFcjOMKxC5GeuCy/pk+FfScSYzmLCnEmjG4bRyllMnwDMq494OfCgvZnz/AH/zJToqdaX7SEKNIbEjE4JACOYxgZyScE9dqZsbkuGyMMrMjAdMr4j3EYP60Ey03HIxRRRQQFYPtlEE4vw2XmcrUt0skmB6kIEwQkg4zlxnyJxW8rJdtUVrvhYZc/8AVMfDYrGSOvvwf0q4Z/2J4LkNxPIQyxpHHke01cxlzudIxoONwCSd9wDtWOjl0RwTyLiVOIPFIAB3ebJpOSOoKgNn/litPdcfMcxV4WEQeOMy6lyGkIVX5XrcosQuvz8Mb1G7cQCCwndgMC4E3d2J1uCCxHirt+oQdQSKqOaCZtKldrPsNz+TL/E1WNSe1n2G5/Jl/iaiPZDeBH5M/ZCt/WA+TP2Qrf10zzk7iPrD4UpTfEfWHwpSufrd2bxweU8VvHa5v7OON31XMNzMVBJNsixGRFAOcnDdOvTctVNr+3SGz5Tqjo7yMFYuSyR6GwWLMUIOASdlwNsYC/HBJb8YkeBXkklhin0KoYqIgYiwUuvMXdgY1OcsGGcYr4juhfXeue3aAC3hUSEpGuJsSSPKdeV6oqpue8wPji/hJp7G+L8VIxjNjA5HU5eViB+n/mtPWME0JvEuoyOY9x6KDhgskPL3RGPdcLIhfK5xgjbOK2dZSLQUUE4ozUDCloLBVCgZIT1MnOnwyPfgnc+dMFh51zmgabWBMcNTQY+9pKcvGf8AHfYHwO53rn5tTJbfUXWTVncOqiPUPLuAKR4jPmaa1DzFGoedBV8/RaPh6Lp05BXXhs74c6mHvBO+D7q74YgowvmT7ySckn3k19Zo1DzoE5SeTmiuNQ865zQSFZLtzLy57CXS7COaRmCKXYKIzqIVQSdtv1z4VrazXabiHKurQZ0j63LbbFiigYPXKc3/AFVQyJk7snwpZma+nSEmQySZDJKSC6vFrZcqOWkcQCgnvAt1r67XBvmfSe88ptl75LYM8qkA53IXVjHkK7uDztb3LwTG2CyCS4kkD4aR5nEcIKkKFBUFQBq9Qb+bHbhdS2cWca7y12x1EZMhHu2XP6Vdf0hfDTVK7WfYbn8mX+JqtUntZ9hufyZf4moj2Q3gR+TP2Qrf1gPkz9kK39dM85O4j6w+FKU3xH1h8KUrn63dm8cGW7VSC3u7K5JIUyG2fy+uBEZbbYBtRz0/7Vn+0spS9nYMuA6ErpLbiKI94al3K6l2bZTJkEN3dh2x4OLuymhIySupBnHfTvoMjcZIAz5E1ieAXi3rXOD/ANRNapKVzhlljVYD0OzcyP4jPvpwxUTJFxaIB6TGYzJGThlCsEKEJ3iApGkx83IzlEk2QMBXrnC70TwxygY1qCR4qf8AJT7wcj9KxXZ7gIvEZ5ZnOC8YXJI0klkkGTpw8boSAvVRnJFdXYHjMME5sUulnjbU0LN3ZFkU4khkU75IwwONyH8dqc/0v4BcHoMsYYYPmp/+k5/8UqvDVGMFtjkdPMEjp0JA/wBCnaKwNVJrBNniSMHJbAwx9U9cLjp0JVdv/G1cPDGCVOslRnwBwNPeB28l/XOOm1FkB6gHw3Hh5UGMHqB/oUy1qE1GjAAy+zMw6blQ2ce7rt7q+mhjJcZbJEjE7dD+m+NZwfj76ocseQ/0KDGOuB/oUBuckwiLdsvhtX3cbgS7eW2MfHzNcxCPIALgt3ei5yoAB6bECqPKX7o/0K55YznAz8BSDcFTw5e8MnDacjbHd2GNv/7412wWoQkgnpjc52yT/wCf+1d9FBDnJqlQrzLta8txI90FK2sDw8mXUDzZEflZEZGdAMsw1ZGr6sg4FbDtV2hjtlCFwssgbQNiQOhcA9TkgAeJI8MkZeWGa14V6PLHqAEC85JUaFSGSMA6tL+sN1AIyTg42GsFTkzY92u4FLK1ssKxtKiTFS7EY5TxyIAQpJ7wUY2HX9eiyuRf8XjdoZI/RItYEmxRpV2yudi2ptiNuSD4012lumhXh/1rx5DpIy6S5UQ8wqpcHdnRFzjPe23NUexFgUiaWQ6pJSNTHctpzkk+IMhkI9zCnWkRfTR1K7WfYbn8mX+JqrUrtZ9hufyZf4ms49kU8CPyZ+yFb+sB8mfshW/rpnnJ3EfWHwpSm+I+sPhSlc/W7s3jgKzwEdpe5ZQFuu6j6caZVJcws3k5ZnUH/Lmb7gVoaU4rw6O5heGUZRxg+BBG4ZT4MCAQfAis0xszPHLKS2uUltmVFl15UhsGX1yvdB7rLrYgjAZSQULMT03vFobmBkuIG5wyyckKZDIg5gaBidptI1quSHAOhpACab4Wxnjk4fdErcQhSHXYsin6i6j8iCF+DKRvSHGZWYxROFW8VZkOBhW5cZuoblF8UE0Ke9S7L4knVElfsT2nF7Fh+7MgUsMadaN7O4RTuEcb4O4z5YJ0leSSXCPcSXNsXjUsGTAMZ7yo0hjY576PI4IZCpwFYY0ldbwXtcSCtwrHBH1iquQp6c6JWLKc5GtAyEDUCBsFKH1DTNdRXxBMrqGRgysMhlIIIPiCOtfdZFBRRRQAUUUUAFTuPcZjtIjI+STkIgxqdsZ0rn3Akk7KASdhS3HO00NsCDqkdSgKoMhC+y8x/VQeO5zjJwQK844uJrnMs+SJtaRho3VMetHAmtAMMwXGWyxwSuQqjSEK5JbHbPjDSx3wuER5LhljBR9QQTBYYY9S95ERy5OcZJbGW1KLfEOGzCGK1eSKaKXDMwjdXDFlAkA1MpXmSI/+OnTsCPV6Z+LRTGJLsOiBIlBGYyZwS4KaN2IZItCDYsW2JXZ7hsSwR+lzs7aRGkK90FsZSOJEjARiWfAwACxYju6cWxHX2xeSe+tbKAAAq0k7eMUQdSCPJiyYHvx13rZxRhVCqMKoAAHQAbACpPZzhjR8yafHpE7B5cHIQDaOBT4qi7Z8SWPjVispP4UgqV2s+w3P5Mv8TVWpXaz7Dc/ky/xNEeyB4Efkz9kK39YD5M/ZCt/XTPOTuI+sPhSlN8R9YfClK5+t3ZvHAUUUVkUTeMcNMhSWIqtxFq5bHoQ3rRPjfQ2B8CARuKn2HGUuQ8Uym3uEDowOnUmvu6kY7Ybqp6N7yCBoql8d4FHdAaiUkX1JUxqXPVTnZkPip28djgik/RGHk7LXduo0RrcFAojddGCFIC6o2KlBgLkISDy8acE56uFcLmuA0aRR6Y1ZBzdEfe04JjQIzdxm2ZuhYjfAr44nw28smJaJ5LZmXmPayOg0ZBk1wdQSBjIY6QTg5p7stxANIqWL2qrJFE7HSStvJIGdrZIkdQ2SkjhSwKd7JIIFbVdKkEyz4vc2TyBCIU5jK8c+p442A1PJmJdhpMZyCA2sHBOojbydoJoZlhuLV3ZwzI9seYhVMBtQfSykahtvsevWsrdcGvmuppoGjuJY2Kl2XkxAsFLRxqSx5ihYxq16caQcEOGq3UcrWxvfSZhcxpIrRlYlVTqAlt0TSSpLKAr5Y50nLKcFSoxovrxiYnaxuMeBZrZc/oZcj9RQOMS53sbn4hrUj4+2zWXsJeJOzKLqHEO0n1ybDfJkJsyCdj6rAZU9K6me+jKymfUjARoHndELno6hbbJTOBrfAOfLSamz+B1NBxbtdyACbK8OSBtGmkE7d59ekD39PfU6bjVxcRqyzi1147sVvLdOAc5AlUaNeMeqCB766uLS3gh5dwkrLrH1uLfTgIxVXET6nBl0bctQehyDurwy+hZ8PFbyRnQrZQzSktjuu75Ythi2+chH2XwaiqCqae19BWJULwlY3DfWldYmO+uQP3uack5IzvSHFYIJ5TJFBNNKymPXrmhiCgEnDEjI/KU5/wC4T4jfWYTnw3KqEzlWMjBD00pLHl4GyMYGVO+UOc1xYcbvLpCLaO5HhzpxBEhH3o35ZL7dPqvjSSeR1KMfBoLWMzXTZCjfOSN8gIiAnc5C4GWboeumqNjatNItxOpTQDyIT1jDDBlkA25pGRgeqCQDktXTwbs8UfnXMhnmHq5JKRdR3Af8sEjVgdThVyQb1S2NIKKKKgYVK7WfYbn8mX+JqrUrtZ9hufyZf4mqj2QngR+TP2Qrf1gPkz9kK39dM85O4j6w+FKU3xH1h8KUrn63dm8cBRRRWRQUUUUAFSOJ9mredtZTRLkMJojy5Qwzg6l9bGT62Ruar0U06AZWz4HeWsjvDcLcq43juPqzq1M+sSRKVyS7Z7m+2egrN8Q4Nenvy280spZ3YI1sYO8dQ0d5ZQVwunOfV2w2GHp1FUptE0POuz3E0RJLeZHGhlb0cQNz3O7EFULAp7HDE47rDp05uO0Mk8sD3HDbzEYlJiVCw5mtWiLElQyhUDeWph93NeiUU71WtAoZDiHF7y5iMcHDpFD5VjcPHGAh9buqSTkZFJ2PYeZx/wBTOBnOVUmUjUckB5AFC5/xKEbCt3RSvpgdCHw7slawuHEfMkG6vKeYV/LDd2P/ANgFXa4oqW28gFFFFIYUUUUAFSu1n2G5/Jl/iaq1K7WfYbn8mX+Jqo9kJ4Efkz9kK39YD5M/ZCt/XTPOTuI+sPhSlN8R9YfClK5+t3ZvHBAXtnZmUxcxtSyclmMcojEvTlmQroDZ261aurlIkZ5GVEUZZmICgeZJry3i3DpXuOINone3jureaW3ClUuIwq8wxkjvOjIGwD3gPfWh7T3gvoopLRXuI4J7a5dVHcnjGrUkbHCu6ncoehXHXFDguKBU0nDO0FtcMVhmV2VQ5G4IU7asMBt76o6hjOdvOsjxjjYu4zbwRTJLOphEk1rMqRq4JcsXUDYDp4krUJ7WROH3/DJY2laGJntyiOyvG+HjRCclmjkOPPGPI0rAqelqwPQg/Cuc155wST0S8aSWNYkayRolgidBcFcO+qM7idBgBcZwWJ8h9cLW4sriO6nGVvmxOqCRjE7d+EsuNgq/VE4HgTRYFTf81c4yM+WRn/VcPKq+swHxIH/3ryftHwktPxLTCxdpbZ4cWszO5jVSxhuFGIyW1DV7yasdsVB4lExjGfQ5VdmtJbpMswKpiPqdn3ztk+dOz/IVPQJplQZdgo2GWIA36bmvuvNrKznu+H2tjJbuAItU5m5iAqh0xKJApIckiTT/AIhNJ61a4L2he3s5BeRytLaMkMjIhIlUnSk0ZONQK4JA3B8NxUuAVNTfXawxvI+dCKWbCsxAG5OlQSf0qbw/tLBNoK80K6l0d4ZY42UDVqDuoX1d9z0FM9oDi1n7rN9VKNKqXYkqQAFUZPXwrNdh7kQwQoyXrSmGFZFkjmKRmJDnTrAUb7YXOTp2oSVKjryafh/F7eckQTxSlcFhG6uQD0JCnauuLj1qyO63EJSPAkYSJpQnYBznA/WsZ2N4TKRZfUyQm3kvXkd15ZMczPohHi+cox8Bp88CrfZKxYtfGaBlWS8aaMSKveAVNLgZI2Zcj9KbikJMsWXaC1mbTDcwSNgnSkiMcDqcA9BXzZ9obWYkRXETkKXwrAnQvVx5qPMVmLDgEs3C7qAxciWSS95XM05CzOXXdc4BB0n9etd8qzTy20jWckC2XMkO8bM55ZjEFuEY6lJPU42UD4FqCrLdj2qs5nVIriNmfOgAka8dQpIwxHuog7VWbtpW5iJ1BPWHrE4C56ZztisJwrgdxb2vD57jmtDbyO8tswXMHeYJOmgBiEDZZSTsfdim+zUU0bzM0F3JFLNcSJEFgNsyzuGSUsW1ervvnHhVOEfgqs9IqV2s+w3P5Mv8TVapPaz7Dc/ky/xNZx7Ip4Efkz9kK39YD5M/ZCt/XTPOTuI+sPhSlN8R9YfClK5+t3ZvHBzXxFEqjCqFGScAADJ3J28a+qKyKOaK4ooA+XjBxkA4ORkA4PmPI9d6g9n+KXEt3eRSmLlwOiJoVw51qJFLFnI2U4OB1GdulaCslDwC+jluZIrq3U3Dh2Jt3JUqojXT9bjZQOoO+fhVRpzUTKfG+00VpNBFKJPr20iQAGNDkKOYc5UFmABxjr5Gvu57RxR3a2suqN3UNG7aRE5ORoVgch9jsQM42zUmbsUJ0nF7M07yqkauuuIKkY+r1Ro+h2D5kyR6zHAA2pqPs00qFL50uVaCOB+4ULGNmbmk6jhu8OnQjI64FUiLk7pO1MSiQyJIhScWyr3GaaUgFViCseoIPexgdcYOC77TcqGeWW1uYxAqOwYQksrZyUZZSjacbjVkbbbikk7FgW/KNxKzpOLmKdgDIjqAqas7Sd0YOeoNN8U4NcXFnNby3EZeVdGtYSqqp2bCcwkkjO5br4eFH5Dk7uPdpI7SKOWRJWD7kIoZkUKXeRwD6igd4jOMjrXzxztPFaGAyhuVMSBMuCiHGoF99QUjJ1AEDG9fK9ndcryXL80aBHEqh4hHH/mCVfLFzpyT4KNqV4P2XkhEMbzLLDC85RGjOoRSIUSEsWOQoYjJG42pfkORy57SpGZg8cg5RgVMctue1wSI1iw3iRjvY674GcMWnGNU3IkjeGUpzFVijB1BAbSUY7qSMg+YxkVKHYmMRTRLI4R2heHxNu0JLIIyTuoY5CnoMjp0Z4fwCQXIubq450iI0cYWMRRoHILNp1MSxwN8/pR+Q5L9FFFQUFCjGw2FFFABUrtZ9hufyZf4mqtSu1n2G5/Jl/iaqPZCeBH5M/ZCt/WA+TP2Qrf10zzk7iPrD4UpTfEfWHwpSufrd2bxwFFFFZFBRRRQAUUUUAFFFFABRRRQAUUUUAFFFFABRRRQAUUUUAFSu1n2G5/Jl/iaq1K7WfYbn8mX+Jqo9kJ4Efkz9kK39YD5M/ZCt/XTPOS+NMVXUBkgdKwd12yuFYgWgPv5hH/4V6bJGGGDSTcIjP8AiKzelBurRSk0edfTe4/Bj90/0o+m9x+DH7p/pXonzNF90UfM0X3RS2YeBezzv6b3H4Mfun+lH03uPwY/dP8ASvRPmaL7oo+ZovuijZh4F7PO/pvcfgx+6f6UfTe4/Bj90/0r0T5mi+6KPmaL7oo2YeBezzv6b3H4Mfun+lH03uPwY/dP9K9E+Zovuij5mi+6KNmHgXs87+m9x+DH7p/pR9N7j8GP3T/SvRPmaL7oo+ZovuijZh4F7PO/pvcfgx+6f6UfTe4/Bj90/wBK9E+Zovuij5mi+6KNmHgXs87+m9x+DH7p/pR9N7j8GP3T/SvRPmaL7oo+ZovuijZh4F7PO/pvcfgx+6f6UfTe4/Bj90/0r0T5mi+6KPmaL7oo2YeBezzv6b3H4Mfun+lH03uPwY/dP9K9E+Zovuij5mi+6KNmHgXs87+m9x+DH7p/pS3Eu1NxPDJCbQKJEZNXMJxqGM40DNem/M0X3RQODx/dFPZh4FzMz8ntm0cYDDFbeumC2VOgxXdWhJ//2Q=="/>
          <p:cNvSpPr>
            <a:spLocks noChangeAspect="1" noChangeArrowheads="1"/>
          </p:cNvSpPr>
          <p:nvPr/>
        </p:nvSpPr>
        <p:spPr bwMode="auto">
          <a:xfrm>
            <a:off x="155575" y="-1665288"/>
            <a:ext cx="2562225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5604" name="AutoShape 4" descr="data:image/jpeg;base64,/9j/4AAQSkZJRgABAQAAAQABAAD/2wCEAAkGBxQSERUUEhQWFRUXGBIWFxcYGRcYFxgYFR0iFhgVFxoYICkgHBwlGxwYITEhJSo3Oi4vGiA2ODMtNyotLisBCgoKDg0OGxAQGzQkHyY3LC80LCwsLCwsLDQsNCw0LSwsLCw3LCwsLCwsLCwsLCwsLCwsLCwsLCwsLCwsLCwsLP/AABEIAQ8AugMBIgACEQEDEQH/xAAbAAADAQADAQAAAAAAAAAAAAAABAUGAQMHAv/EAEMQAAIBAwIDBAUMAgEDAgcBAAECAwAEERIhBRMxBiJBURQyM2FxBxUWIzRSVHOBk7LSQpFiJKHBcoJTY5KxwtHxJf/EABkBAAMBAQEAAAAAAAAAAAAAAAABAgMFBP/EACYRAAIBAwUBAQACAwEAAAAAAAABAhESMQMTITJRQSJxgWGRoVL/2gAMAwEAAhEDEQA/APZ7q5KEACuj08+Qo4j6w+FKV4tXVkpNJmsYpob9PbyFHp7eQpSio3p+lWob9PbyFHp7eQpSijen6FqG/T28hR6e3kKUoo3p+hahv09vIUent5ClKKN6foWob9PbyFHp7eQpSijen6FqG/T28hR6e3kKUoo3p+hahv09vIUent5ClKKN6foWob9PbyFHp7eQpSijen6FqG/T28hR6e3kKUoo3p+hahv09vIV8vxLSCWwANz8KWqZ2ocrZXBHURSn/SmnHVnVcicUaWzvVkGVOaarCfJzOWjGTW7r3mJO4j6w+FKU3xH1h8KUrn63dm8cBRRRWRQUUUUAFc1me3/EZYLZGiYorTwJNKMZihZsPIM7DwGfDVmqdnwuBHV42cnSQMzSuGB6lgzkOf8AkRn31VOKiqUq5xWMt7puH3M1uSXW4zNZh2JJkOmN7bJydKko4Pgpbyr77V2AitbVA75W6s1Z9Thm5kgWTJBzhsnbw8OlO3kKmvrmp3EoIZ2WCRsttLy1dlYqhxltBBKZI2OxPnWd7FcOjlSWRmlZo7y8VDzpvURyiIRrwV042NKnFQqbOivPzcSWEs1gNTm5Jaxdy74Mnckjck50xbP13X30z2kseS/DYo2kb65o21TSqZQY2YmRgST3gD7vDFOwVTbVzWN4BK44jchyYEigjBt2kaRXyxYXiM2wXSChx4jfBxU1L2aC6TiDq6Wtw/LlDMNKxSYW2m0eshyBqz/8T3UWBU9DooBz03oqCgooooAKldrPsNz+TL/E1VqV2s+w3P5Mv8TVR7ITwI/Jn7IVv6wHyZ+yFb+umecncR9YfClKb4j6w+FKVz9buzeOCPP2hRblrYRTPKqLIQiqRoY4DaiwHXIwd9jtTHD+MRyyPFh0lQKzRyLpfS3Rx1DLnbKk7jHWojRXEfFJp1tZJImghhVleAZZGLk4eQHHeA6dQaZteGyy363kiCFUgaFYyytIxdgxMhQlABjYAncnpU0QVOxO0+ueWCO2uHkhKiTaFVAbdWDPIAQRuMb464qhwziDS6w0MsLIQMSBcMCMhkZGZWH65HiKzMvCJDxC6lktHlhlSCNcTRrnlgq7MnMGxyAM7907DNaPhkkxbS0AhhVAqZcM5IOAMJlQukeed/ChpfAR1JxlHu5LNopNSxLKWYIYnRzp27xPXIwR4H9e+04TBBlobeNGwfZois3jpB26nzNSJbe4Tib3CwF4jbRQZDxBiyu0moKzDbDY3xuD4b1Wgup2kGYNEYViSzoZGf8AxRVQlQOpJLeXxA14M6uBcTjvYkuFiZQGkCc1VDqykxuRgnT/AJL18644ryZJYoZ7Yyq2WWRo1eJXAPdJJyrEA4OMe+pXY+3ubW0EMlsSweZu7JFpxJI0gAOrwDeVaCwkmYuZUWNcgRqG1NgdWdhtknYKOmOpzgD4fABY8LhhLGGKOMtgMUVVLaegJA3xk1IHErOyuktEjWFp+/lFRYy5yFVyDkO2ltORvpIBzVfitxJHEzQxGaT/ABjDKmSfNnIAUePj5A1AuOxaz27pcTSl5iJJSpUATADDJ3SwCEAKNWwXHicip9B/4NPJCpIYqCy5KnAyMjB0k9MjaoHCeMWd/JjQPSLdm+rmVedEwOlmXcjGRjUpI99M9mri65Oi8iIljGDIDGUnxkB1AbIYgAkMBudvdOi7OC5gDTI9tcJLcSQyKyc6ISOzr3kZgQQ2GQkjr7jQklkB65toLyZ45oG1Qae82jS6Sk90aGJaNtG6ON8DbNfFtxKG+juYzbO6QSNC8cixESPH3tKAsVODpwWI6iuezVrdJJMbwo7YhRJUwqyKmrvlM5Ru9uOnlXX2Vgnia75sLKHnkni70R1K4A0d1zhgV8du8N+uGI7+yPFbWeHFooiWMlWh0qjREnOGRdhncgjY1zD2mhe89ERZGfTIxkCjlAxEK6Bie8ysQp0g4Ox3BxOtOzImjt5ZBNa3EYZGMbqHaPJBidoyQyEYIOcjqCDX3PYyRcSgkitmNvHayw6kMQALMHVQrMD/AIYz5uPeQUjVhyU+OdoIbQxiYkCQ41AZCDIXXJ91Mso1dASM9aq1mvo2bjmSXMkqtMmh4VMfLSPfTF6pJIBOo6sFiSNsY++ysNzbl7WZC8MefR7jUnei20xSLnVrUHGrGCB/tNKnA6miqV2s+w3P5Mv8TVWpXaz7Dc/ky/xNKPZA8CPyZ+yFb+sB8mfshW/rpnnJ3EfWHwpSm+I+sPhSlc/W7s3jgKKKKyKCiiigAoorNcT7b20UnKQtPLkjTEARldmGokBmHiiam/400m8CqaWisPcdpbt2CgRWpwGZHPMl0nofvR9Du0JGemcV8cKsnvVP/wDqrcANkiI95FIwFPJaNDvvl4/gKqz0VTeYr51DzFeYcV7KGKUxOzy645niYCLW7LglSCgIKjA7rHVrBwNJr6vuC8MkskVIoI53eOOEoymR2ZwqurI5Z0ZTk5OQM50kbOxehU9PxXFeWT9kxybZ7e4uJUm0BA8iqVYrzEMhQqpXZg3rMDjGa6eIcU4hYOItX1pMZVFJuFkVg2yDQhG6N1BbbbO1Pbrhhces0V57wT5UIyxivEMEqnSxCyBc41eq4DAYzsdz4LW+t51kUMjBlPQg5Hw+PuqJRccjTqdlFFFSMKKKKACpXaz7Dc/ky/xNValdrPsNz+TL/E1UeyE8CPyZ+yFb+sB8mfshW/rpnnJ3EfWHwpSm+I+sPhSlc/W7s3jgKKKKyKCpfGuOx22lSGkmf2cMY1SP7wP8VHi7YA86S7YdojarHFCA91cNy4EPTJ2Mj/8ABc5Pn0qVNcR8NSVmLyzuYllnyGmlkZSxSNTsoUaNKjurzMkYBzcYibO294BeXy/9ZceixnGLe3w36TSuMSe9Qun40pFwmKKUR2jyktlXcSkCQgeyGjCxxqDqYoAEyqrhm2T4Isl5IWUgkLGe8wLgMAdbSnJYeRgABwcSDOBqeGcEQh2csdynigxGSO6g2VM5wB4bkkkmrbpwTkS+i00eOTNEy94lZY3CKf8AERpC6AAb5ZtTb7k0hF2OlRzIvJjlGWjlj15jde932di8kMmWVkYnGQRjfC8NxDJbLNZCVJ52bkwgQlpDG5UStqQ6IwRqMmRgYGScA1uGcG4jgNNdwB+p0wvJg+5nkA93q0Va+gReE8KivLKUlwZis0giZlMMfNwwVQ4J0bKrSDfIbBBrninEvS7RojCUkAgui+0TLBE/N5ikgfWFUZF0ZGTkkCrc/YWKRmM087I478SMIYWbqXKRAZJ95+Oa+uJdgradcPJc5AI1ekSE4O+O8SMA7gYoujUKMm8UsgiC6nc8lRJvqR9Bc4PMREVHBPdYjcMc6jgMvU1rcxr86vJFJNHE6vDgrHHEGHMRWDMQ6hXJO+WZtyMCm+J9kLp7f0dLqNodWspLExMne16JHWQYXPgijpUeG59FdrbiZMEUhjEZjb6tlUAKslzpV23z1IICDVkHJa5wA9xJXvbiTlIqa4ogsdyvL5wi1tzdLwuXQGULgFWXfpqFTLPgt5wzLwthAN4CWeI7DYTFAAf/AFaRknBGas2STX2HjkIt4JrhorlTrluGCNAOWpGkKAzqWz3ioI65piPh96dWJX1KFyk2pRICDtrDyR74IIC7bZGCMlacAP8AZntfDdjG6SDAZGGlgxyNJU7qcg7Hrg4LYNaKvO7Phkc7ywzLJbzI68lwVMqFwTjKkh00CMkHIPrHBO1/s9xmRZWs7vAnQZRxnTNH4Oud/d1JBGDvgtEor4NM0tFFFZlBUrtZ9hufyZf4mqtSu1n2G5/Jl/iaqPZCeBH5M/ZCt/WA+TP2Qrf10zzk7iPrD4UpTfEfWHwpSufrd2bxwFI8b4qlrC0smSBgKo9Z2Y4VF95Pj4DJOwNPViuK8Pk4hfdyUJBa6lwUDh5W7rkjI2wGTwIw3g28RSb5GxzszPbTRNxA4eTEjNK6aWRUyNEWrdYtIJA8ckncmsbd37uRLJpOpmkJYYBDMwBwATy1VbWJmPqnlsdwQdDYq9tYvbzxcsMxjV8LiSLUFYyaXbS5j1tjYY6dMVBW31xE476hZABqDtLMSqBCrDQzGR3AQgFi+ogg6do0qyWdttxz0OdJWkluY8mMctZW5vOXUFhjldiMPHFuGGou43KHGltOG3088k8sgtopUSMQDLzJEuTnUG0JKxJyQGwMAHO4c7M9mxBiWbDz4IByWEYbqqs27MdtUh3bAAwoVRoqzlNfBpCPCuDwWq6beGOIHGdCgE46aj1Y+809RRUFBRRRSAK4ZQRggEeR3Fc0UARLrgehjNZ6YpScyJ3lhm8xIq+q/lKoyMDOobVjez/FvmqQ28qzGJ9ThXK8yFl2ZiWYJJEwKnmIeoOVUkivTaldpuBR3kBicDUMNG5GTHIu6uP16jxGRWkZfGS14Y/jN7BLdEkMjaQDjS0sUoAw2IXJyVCApkHSr5xsaLK7F+gjlbRcQMqxynVzY5ZFLxl8BcxyKNJ33IXoxBWJDwxufouABPzMspZcledzAsSgB5A/QNuMyPkgEgVLXgkltcQCYKiyd0NEVbDmVSNQCKQxaU97f1OuNhpRUJNj2V4u88brMuieFjHKvUahuGBwMgrg9B1BwMirdea9oT6Fxj0lVcRusEk7KGK4LGFycZC4AVsnG2vx016VWU1TlFphUrtZ9hufyZf4mqtSu1n2G5/Jl/iaUeyB4Efkz9kK39YD5M/ZCt/XTPOTuI+sPhSlN8R9YfClK5+t3ZvHBM7S8U9FtZZurKp0Dc5du6gOMnGojPuzUjsXFHFGI+8tzhxJrYNrkG7ZKMUdlAUHfUABkDNdPbmUyS21qhGppI36FsZbRlkHrLyhcnfYFB7iO3hPF470T2oacT27nEsyIrlkYqsyCMKpAZcYwNtj1NJL8h9Ifal7yGwkS+ltpeYGGdTI+V7+YtMagkAA6DvscM3SqPyd2TurXEygfWScsbnJXMbS94AjbKKvgAx/zqh8okc7WLCAITqQNqLKVyQFkRgdijlWOQcgEVe4daCGGOJdhGiIPgox/wCKbl+QpyMUUVKn4SWBGVBLyt0B2fXgdM/577/AisjSKTy6FXNFTksW1hsJ1kJH/rYN4r4YroPBiUVcquFjQ4GQdKsurBG573+vHyC1CP2RYzRU6OxYMWIQ51d05K94KM5I/wCJHToa+7SxKOGJGAbjby5rhxjb3b0CcY+j2aKk/NTaUGV7oQeG2lw+3d93jQ/CmLM3dGSu3h3eX/x/+X/36UDsh/6K1FSV4UwUr3TlUUZ/4gD7vXYDr+lVVz44z7qCZRSw6mR+UzhzvbJcQjVLauJwvQvGvtEz8AG/9vnUC34rNfJYjCqYp7YlmdjI5UgsSAirpGMMOpbGQu2fTq86t+BW1tezzSMEaHlBEOj61HIktgu2QQUMAUAk8pSN851hLihk0PXskkNzOjJzZJ4mSNdY0AyFtCgzHKg/WFlBPs8qu+kWex0ziE20zh5rUrDIwzhhpDRvv5oRn3g1m34PeXytcukSPIiRrBMkkbxBCWyH1NryzbhlAfSpIXApXsHe6b06iRLPzopwxLMZ4GbSWOo4AjUgDP8AkcU2qoVeT0ypXaz7Dc/ky/xNValdrPsNz+TL/E1nHsingR+TP2Qrf1gPkz9kK39dM85O4j6w+FKU3xH1h8KUrn63dm8cGGeWd+NsYURo0WKKRmJBVQBI7e86ZSqgdSzZ6Gm+OwBr2CS0ljS4DTQSn1xvEZgk0YYE5EYOcg7L5YrnhN4kMvEp5SVSNxqbr3UDPsBv0YDHuqe0UXz0jRlC7FX2bvaWt37wBBwp0jpjJZj3vB/f6EdvLuRdxcOZxLAY47l5X1c0cuTU0YO4Ks4UDO4Ukb4rcVGUD5yY+ItU/wBGVv8A9VZrOTKQUUUVIwooqbBftoidguJSF2zlS2dPU94ZGPDrQVGLeClRUo8XxHC7BcyFcjOMKxC5GeuCy/pk+FfScSYzmLCnEmjG4bRyllMnwDMq494OfCgvZnz/AH/zJToqdaX7SEKNIbEjE4JACOYxgZyScE9dqZsbkuGyMMrMjAdMr4j3EYP60Ey03HIxRRRQQFYPtlEE4vw2XmcrUt0skmB6kIEwQkg4zlxnyJxW8rJdtUVrvhYZc/8AVMfDYrGSOvvwf0q4Z/2J4LkNxPIQyxpHHke01cxlzudIxoONwCSd9wDtWOjl0RwTyLiVOIPFIAB3ebJpOSOoKgNn/litPdcfMcxV4WEQeOMy6lyGkIVX5XrcosQuvz8Mb1G7cQCCwndgMC4E3d2J1uCCxHirt+oQdQSKqOaCZtKldrPsNz+TL/E1WNSe1n2G5/Jl/iaiPZDeBH5M/ZCt/WA+TP2Qrf10zzk7iPrD4UpTfEfWHwpSufrd2bxweU8VvHa5v7OON31XMNzMVBJNsixGRFAOcnDdOvTctVNr+3SGz5Tqjo7yMFYuSyR6GwWLMUIOASdlwNsYC/HBJb8YkeBXkklhin0KoYqIgYiwUuvMXdgY1OcsGGcYr4juhfXeue3aAC3hUSEpGuJsSSPKdeV6oqpue8wPji/hJp7G+L8VIxjNjA5HU5eViB+n/mtPWME0JvEuoyOY9x6KDhgskPL3RGPdcLIhfK5xgjbOK2dZSLQUUE4ozUDCloLBVCgZIT1MnOnwyPfgnc+dMFh51zmgabWBMcNTQY+9pKcvGf8AHfYHwO53rn5tTJbfUXWTVncOqiPUPLuAKR4jPmaa1DzFGoedBV8/RaPh6Lp05BXXhs74c6mHvBO+D7q74YgowvmT7ySckn3k19Zo1DzoE5SeTmiuNQ865zQSFZLtzLy57CXS7COaRmCKXYKIzqIVQSdtv1z4VrazXabiHKurQZ0j63LbbFiigYPXKc3/AFVQyJk7snwpZma+nSEmQySZDJKSC6vFrZcqOWkcQCgnvAt1r67XBvmfSe88ptl75LYM8qkA53IXVjHkK7uDztb3LwTG2CyCS4kkD4aR5nEcIKkKFBUFQBq9Qb+bHbhdS2cWca7y12x1EZMhHu2XP6Vdf0hfDTVK7WfYbn8mX+JqtUntZ9hufyZf4moj2Q3gR+TP2Qrf1gPkz9kK39dM85O4j6w+FKU3xH1h8KUrn63dm8cGW7VSC3u7K5JIUyG2fy+uBEZbbYBtRz0/7Vn+0spS9nYMuA6ErpLbiKI94al3K6l2bZTJkEN3dh2x4OLuymhIySupBnHfTvoMjcZIAz5E1ieAXi3rXOD/ANRNapKVzhlljVYD0OzcyP4jPvpwxUTJFxaIB6TGYzJGThlCsEKEJ3iApGkx83IzlEk2QMBXrnC70TwxygY1qCR4qf8AJT7wcj9KxXZ7gIvEZ5ZnOC8YXJI0klkkGTpw8boSAvVRnJFdXYHjMME5sUulnjbU0LN3ZFkU4khkU75IwwONyH8dqc/0v4BcHoMsYYYPmp/+k5/8UqvDVGMFtjkdPMEjp0JA/wBCnaKwNVJrBNniSMHJbAwx9U9cLjp0JVdv/G1cPDGCVOslRnwBwNPeB28l/XOOm1FkB6gHw3Hh5UGMHqB/oUy1qE1GjAAy+zMw6blQ2ce7rt7q+mhjJcZbJEjE7dD+m+NZwfj76ocseQ/0KDGOuB/oUBuckwiLdsvhtX3cbgS7eW2MfHzNcxCPIALgt3ei5yoAB6bECqPKX7o/0K55YznAz8BSDcFTw5e8MnDacjbHd2GNv/7412wWoQkgnpjc52yT/wCf+1d9FBDnJqlQrzLta8txI90FK2sDw8mXUDzZEflZEZGdAMsw1ZGr6sg4FbDtV2hjtlCFwssgbQNiQOhcA9TkgAeJI8MkZeWGa14V6PLHqAEC85JUaFSGSMA6tL+sN1AIyTg42GsFTkzY92u4FLK1ssKxtKiTFS7EY5TxyIAQpJ7wUY2HX9eiyuRf8XjdoZI/RItYEmxRpV2yudi2ptiNuSD4012lumhXh/1rx5DpIy6S5UQ8wqpcHdnRFzjPe23NUexFgUiaWQ6pJSNTHctpzkk+IMhkI9zCnWkRfTR1K7WfYbn8mX+JqrUrtZ9hufyZf4ms49kU8CPyZ+yFb+sB8mfshW/rpnnJ3EfWHwpSm+I+sPhSlc/W7s3jgKzwEdpe5ZQFuu6j6caZVJcws3k5ZnUH/Lmb7gVoaU4rw6O5heGUZRxg+BBG4ZT4MCAQfAis0xszPHLKS2uUltmVFl15UhsGX1yvdB7rLrYgjAZSQULMT03vFobmBkuIG5wyyckKZDIg5gaBidptI1quSHAOhpACab4Wxnjk4fdErcQhSHXYsin6i6j8iCF+DKRvSHGZWYxROFW8VZkOBhW5cZuoblF8UE0Ke9S7L4knVElfsT2nF7Fh+7MgUsMadaN7O4RTuEcb4O4z5YJ0leSSXCPcSXNsXjUsGTAMZ7yo0hjY576PI4IZCpwFYY0ldbwXtcSCtwrHBH1iquQp6c6JWLKc5GtAyEDUCBsFKH1DTNdRXxBMrqGRgysMhlIIIPiCOtfdZFBRRRQAUUUUAFTuPcZjtIjI+STkIgxqdsZ0rn3Akk7KASdhS3HO00NsCDqkdSgKoMhC+y8x/VQeO5zjJwQK844uJrnMs+SJtaRho3VMetHAmtAMMwXGWyxwSuQqjSEK5JbHbPjDSx3wuER5LhljBR9QQTBYYY9S95ERy5OcZJbGW1KLfEOGzCGK1eSKaKXDMwjdXDFlAkA1MpXmSI/+OnTsCPV6Z+LRTGJLsOiBIlBGYyZwS4KaN2IZItCDYsW2JXZ7hsSwR+lzs7aRGkK90FsZSOJEjARiWfAwACxYju6cWxHX2xeSe+tbKAAAq0k7eMUQdSCPJiyYHvx13rZxRhVCqMKoAAHQAbACpPZzhjR8yafHpE7B5cHIQDaOBT4qi7Z8SWPjVispP4UgqV2s+w3P5Mv8TVWpXaz7Dc/ky/xNEeyB4Efkz9kK39YD5M/ZCt/XTPOTuI+sPhSlN8R9YfClK5+t3ZvHAUUUVkUTeMcNMhSWIqtxFq5bHoQ3rRPjfQ2B8CARuKn2HGUuQ8Uym3uEDowOnUmvu6kY7Ybqp6N7yCBoql8d4FHdAaiUkX1JUxqXPVTnZkPip28djgik/RGHk7LXduo0RrcFAojddGCFIC6o2KlBgLkISDy8acE56uFcLmuA0aRR6Y1ZBzdEfe04JjQIzdxm2ZuhYjfAr44nw28smJaJ5LZmXmPayOg0ZBk1wdQSBjIY6QTg5p7stxANIqWL2qrJFE7HSStvJIGdrZIkdQ2SkjhSwKd7JIIFbVdKkEyz4vc2TyBCIU5jK8c+p442A1PJmJdhpMZyCA2sHBOojbydoJoZlhuLV3ZwzI9seYhVMBtQfSykahtvsevWsrdcGvmuppoGjuJY2Kl2XkxAsFLRxqSx5ihYxq16caQcEOGq3UcrWxvfSZhcxpIrRlYlVTqAlt0TSSpLKAr5Y50nLKcFSoxovrxiYnaxuMeBZrZc/oZcj9RQOMS53sbn4hrUj4+2zWXsJeJOzKLqHEO0n1ybDfJkJsyCdj6rAZU9K6me+jKymfUjARoHndELno6hbbJTOBrfAOfLSamz+B1NBxbtdyACbK8OSBtGmkE7d59ekD39PfU6bjVxcRqyzi1147sVvLdOAc5AlUaNeMeqCB766uLS3gh5dwkrLrH1uLfTgIxVXET6nBl0bctQehyDurwy+hZ8PFbyRnQrZQzSktjuu75Ythi2+chH2XwaiqCqae19BWJULwlY3DfWldYmO+uQP3uack5IzvSHFYIJ5TJFBNNKymPXrmhiCgEnDEjI/KU5/wC4T4jfWYTnw3KqEzlWMjBD00pLHl4GyMYGVO+UOc1xYcbvLpCLaO5HhzpxBEhH3o35ZL7dPqvjSSeR1KMfBoLWMzXTZCjfOSN8gIiAnc5C4GWboeumqNjatNItxOpTQDyIT1jDDBlkA25pGRgeqCQDktXTwbs8UfnXMhnmHq5JKRdR3Af8sEjVgdThVyQb1S2NIKKKKgYVK7WfYbn8mX+JqrUrtZ9hufyZf4mqj2QngR+TP2Qrf1gPkz9kK39dM85O4j6w+FKU3xH1h8KUrn63dm8cBRRRWRQUUUUAFSOJ9mredtZTRLkMJojy5Qwzg6l9bGT62Ruar0U06AZWz4HeWsjvDcLcq43juPqzq1M+sSRKVyS7Z7m+2egrN8Q4Nenvy280spZ3YI1sYO8dQ0d5ZQVwunOfV2w2GHp1FUptE0POuz3E0RJLeZHGhlb0cQNz3O7EFULAp7HDE47rDp05uO0Mk8sD3HDbzEYlJiVCw5mtWiLElQyhUDeWph93NeiUU71WtAoZDiHF7y5iMcHDpFD5VjcPHGAh9buqSTkZFJ2PYeZx/wBTOBnOVUmUjUckB5AFC5/xKEbCt3RSvpgdCHw7slawuHEfMkG6vKeYV/LDd2P/ANgFXa4oqW28gFFFFIYUUUUAFSu1n2G5/Jl/iaq1K7WfYbn8mX+Jqo9kJ4Efkz9kK39YD5M/ZCt/XTPOTuI+sPhSlN8R9YfClK5+t3ZvHBAXtnZmUxcxtSyclmMcojEvTlmQroDZ261aurlIkZ5GVEUZZmICgeZJry3i3DpXuOINone3jureaW3ClUuIwq8wxkjvOjIGwD3gPfWh7T3gvoopLRXuI4J7a5dVHcnjGrUkbHCu6ncoehXHXFDguKBU0nDO0FtcMVhmV2VQ5G4IU7asMBt76o6hjOdvOsjxjjYu4zbwRTJLOphEk1rMqRq4JcsXUDYDp4krUJ7WROH3/DJY2laGJntyiOyvG+HjRCclmjkOPPGPI0rAqelqwPQg/Cuc155wST0S8aSWNYkayRolgidBcFcO+qM7idBgBcZwWJ8h9cLW4sriO6nGVvmxOqCRjE7d+EsuNgq/VE4HgTRYFTf81c4yM+WRn/VcPKq+swHxIH/3ryftHwktPxLTCxdpbZ4cWszO5jVSxhuFGIyW1DV7yasdsVB4lExjGfQ5VdmtJbpMswKpiPqdn3ztk+dOz/IVPQJplQZdgo2GWIA36bmvuvNrKznu+H2tjJbuAItU5m5iAqh0xKJApIckiTT/AIhNJ61a4L2he3s5BeRytLaMkMjIhIlUnSk0ZONQK4JA3B8NxUuAVNTfXawxvI+dCKWbCsxAG5OlQSf0qbw/tLBNoK80K6l0d4ZY42UDVqDuoX1d9z0FM9oDi1n7rN9VKNKqXYkqQAFUZPXwrNdh7kQwQoyXrSmGFZFkjmKRmJDnTrAUb7YXOTp2oSVKjryafh/F7eckQTxSlcFhG6uQD0JCnauuLj1qyO63EJSPAkYSJpQnYBznA/WsZ2N4TKRZfUyQm3kvXkd15ZMczPohHi+cox8Bp88CrfZKxYtfGaBlWS8aaMSKveAVNLgZI2Zcj9KbikJMsWXaC1mbTDcwSNgnSkiMcDqcA9BXzZ9obWYkRXETkKXwrAnQvVx5qPMVmLDgEs3C7qAxciWSS95XM05CzOXXdc4BB0n9etd8qzTy20jWckC2XMkO8bM55ZjEFuEY6lJPU42UD4FqCrLdj2qs5nVIriNmfOgAka8dQpIwxHuog7VWbtpW5iJ1BPWHrE4C56ZztisJwrgdxb2vD57jmtDbyO8tswXMHeYJOmgBiEDZZSTsfdim+zUU0bzM0F3JFLNcSJEFgNsyzuGSUsW1ervvnHhVOEfgqs9IqV2s+w3P5Mv8TVapPaz7Dc/ky/xNZx7Ip4Efkz9kK39YD5M/ZCt/XTPOTuI+sPhSlN8R9YfClK5+t3ZvHBzXxFEqjCqFGScAADJ3J28a+qKyKOaK4ooA+XjBxkA4ORkA4PmPI9d6g9n+KXEt3eRSmLlwOiJoVw51qJFLFnI2U4OB1GdulaCslDwC+jluZIrq3U3Dh2Jt3JUqojXT9bjZQOoO+fhVRpzUTKfG+00VpNBFKJPr20iQAGNDkKOYc5UFmABxjr5Gvu57RxR3a2suqN3UNG7aRE5ORoVgch9jsQM42zUmbsUJ0nF7M07yqkauuuIKkY+r1Ro+h2D5kyR6zHAA2pqPs00qFL50uVaCOB+4ULGNmbmk6jhu8OnQjI64FUiLk7pO1MSiQyJIhScWyr3GaaUgFViCseoIPexgdcYOC77TcqGeWW1uYxAqOwYQksrZyUZZSjacbjVkbbbikk7FgW/KNxKzpOLmKdgDIjqAqas7Sd0YOeoNN8U4NcXFnNby3EZeVdGtYSqqp2bCcwkkjO5br4eFH5Dk7uPdpI7SKOWRJWD7kIoZkUKXeRwD6igd4jOMjrXzxztPFaGAyhuVMSBMuCiHGoF99QUjJ1AEDG9fK9ndcryXL80aBHEqh4hHH/mCVfLFzpyT4KNqV4P2XkhEMbzLLDC85RGjOoRSIUSEsWOQoYjJG42pfkORy57SpGZg8cg5RgVMctue1wSI1iw3iRjvY674GcMWnGNU3IkjeGUpzFVijB1BAbSUY7qSMg+YxkVKHYmMRTRLI4R2heHxNu0JLIIyTuoY5CnoMjp0Z4fwCQXIubq450iI0cYWMRRoHILNp1MSxwN8/pR+Q5L9FFFQUFCjGw2FFFABUrtZ9hufyZf4mqtSu1n2G5/Jl/iaqPZCeBH5M/ZCt/WA+TP2Qrf10zzk7iPrD4UpTfEfWHwpSufrd2bxwFFFFZFBRRRQAUUUUAFFFFABRRRQAUUUUAFFFFABRRRQAUUUUAFSu1n2G5/Jl/iaq1K7WfYbn8mX+Jqo9kJ4Efkz9kK39YD5M/ZCt/XTPOS+NMVXUBkgdKwd12yuFYgWgPv5hH/4V6bJGGGDSTcIjP8AiKzelBurRSk0edfTe4/Bj90/0o+m9x+DH7p/pXonzNF90UfM0X3RS2YeBezzv6b3H4Mfun+lH03uPwY/dP8ASvRPmaL7oo+ZovuijZh4F7PO/pvcfgx+6f6UfTe4/Bj90/0r0T5mi+6KPmaL7oo2YeBezzv6b3H4Mfun+lH03uPwY/dP9K9E+Zovuij5mi+6KNmHgXs87+m9x+DH7p/pR9N7j8GP3T/SvRPmaL7oo+ZovuijZh4F7PO/pvcfgx+6f6UfTe4/Bj90/wBK9E+Zovuij5mi+6KNmHgXs87+m9x+DH7p/pR9N7j8GP3T/SvRPmaL7oo+ZovuijZh4F7PO/pvcfgx+6f6UfTe4/Bj90/0r0T5mi+6KPmaL7oo2YeBezzv6b3H4Mfun+lH03uPwY/dP9K9E+Zovuij5mi+6KNmHgXs87+m9x+DH7p/pS3Eu1NxPDJCbQKJEZNXMJxqGM40DNem/M0X3RQODx/dFPZh4FzMz8ntm0cYDDFbeumC2VOgxXdWhJ//2Q=="/>
          <p:cNvSpPr>
            <a:spLocks noChangeAspect="1" noChangeArrowheads="1"/>
          </p:cNvSpPr>
          <p:nvPr/>
        </p:nvSpPr>
        <p:spPr bwMode="auto">
          <a:xfrm>
            <a:off x="307975" y="-1512888"/>
            <a:ext cx="2562225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pic>
        <p:nvPicPr>
          <p:cNvPr id="25605" name="Picture 9" descr="C:\Users\Michele\Desktop\Downloads\20160107_16392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1325"/>
            <a:ext cx="4021137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C:\Users\Michele\Desktop\Downloads\20160107_163733-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183991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http://www.dec.ufcg.edu.br/biografias/giovpa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3716338"/>
            <a:ext cx="18954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188913"/>
            <a:ext cx="9036050" cy="7056437"/>
          </a:xfrm>
        </p:spPr>
        <p:txBody>
          <a:bodyPr/>
          <a:lstStyle/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800" dirty="0" smtClean="0"/>
              <a:t>Titoli tedeschi </a:t>
            </a:r>
            <a:r>
              <a:rPr lang="it-IT" sz="2800" dirty="0"/>
              <a:t>(1909-1919)</a:t>
            </a:r>
            <a:endParaRPr lang="it-IT" sz="2800" dirty="0" smtClean="0"/>
          </a:p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dirty="0" smtClean="0"/>
              <a:t>in </a:t>
            </a:r>
            <a:r>
              <a:rPr lang="it-IT" sz="2800" cap="small" dirty="0" smtClean="0"/>
              <a:t>Cultura dell’Anima </a:t>
            </a:r>
            <a:r>
              <a:rPr lang="it-IT" sz="2800" dirty="0" smtClean="0"/>
              <a:t>di G. Papini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A. Schopenhauer (Giovanni Papini, Giovanni </a:t>
            </a:r>
            <a:r>
              <a:rPr lang="it-IT" sz="1900" dirty="0" err="1" smtClean="0"/>
              <a:t>Vailati</a:t>
            </a:r>
            <a:r>
              <a:rPr lang="it-IT" sz="1900" dirty="0" smtClean="0"/>
              <a:t>) </a:t>
            </a:r>
            <a:r>
              <a:rPr lang="it-IT" sz="1900" i="1" dirty="0" smtClean="0"/>
              <a:t>La filosofia delle università</a:t>
            </a:r>
            <a:r>
              <a:rPr lang="it-IT" sz="1900" dirty="0" smtClean="0"/>
              <a:t>, 3, 1909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</a:t>
            </a:r>
            <a:r>
              <a:rPr lang="it-IT" sz="1900" dirty="0" err="1" smtClean="0"/>
              <a:t>Hölderlin</a:t>
            </a:r>
            <a:r>
              <a:rPr lang="it-IT" sz="1900" dirty="0" smtClean="0"/>
              <a:t> (Gina </a:t>
            </a:r>
            <a:r>
              <a:rPr lang="it-IT" sz="1900" dirty="0" err="1" smtClean="0"/>
              <a:t>Martegiani</a:t>
            </a:r>
            <a:r>
              <a:rPr lang="it-IT" sz="1900" dirty="0" smtClean="0"/>
              <a:t>) </a:t>
            </a:r>
            <a:r>
              <a:rPr lang="it-IT" sz="1900" i="1" dirty="0" smtClean="0"/>
              <a:t>Iperione: frammenti</a:t>
            </a:r>
            <a:r>
              <a:rPr lang="it-IT" sz="1900" dirty="0" smtClean="0"/>
              <a:t>, 16, 1910 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</a:t>
            </a:r>
            <a:r>
              <a:rPr lang="it-IT" sz="1900" dirty="0" err="1" smtClean="0"/>
              <a:t>Schelling</a:t>
            </a:r>
            <a:r>
              <a:rPr lang="it-IT" sz="1900" dirty="0" smtClean="0"/>
              <a:t> (Michele Losacco) </a:t>
            </a:r>
            <a:r>
              <a:rPr lang="it-IT" sz="1900" i="1" dirty="0" smtClean="0"/>
              <a:t>Ricerche filosofiche su la essenza della libertà umana</a:t>
            </a:r>
            <a:r>
              <a:rPr lang="it-IT" sz="1900" dirty="0" smtClean="0"/>
              <a:t>, 17, 1910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A. </a:t>
            </a:r>
            <a:r>
              <a:rPr lang="it-IT" sz="1900" dirty="0" err="1" smtClean="0"/>
              <a:t>Spir</a:t>
            </a:r>
            <a:r>
              <a:rPr lang="it-IT" sz="1900" dirty="0" smtClean="0"/>
              <a:t> (Odoardo Campa) </a:t>
            </a:r>
            <a:r>
              <a:rPr lang="it-IT" sz="1900" i="1" dirty="0" smtClean="0"/>
              <a:t>Religione</a:t>
            </a:r>
            <a:r>
              <a:rPr lang="it-IT" sz="1900" dirty="0" smtClean="0"/>
              <a:t>, 20, 1911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J.G. </a:t>
            </a:r>
            <a:r>
              <a:rPr lang="it-IT" sz="1900" dirty="0" err="1" smtClean="0"/>
              <a:t>Fichte</a:t>
            </a:r>
            <a:r>
              <a:rPr lang="it-IT" sz="1900" dirty="0" smtClean="0"/>
              <a:t> (Elsa Roncali, Giulio Vitali) </a:t>
            </a:r>
            <a:r>
              <a:rPr lang="it-IT" sz="1900" i="1" dirty="0" smtClean="0"/>
              <a:t>Sulla missione del dotto</a:t>
            </a:r>
            <a:r>
              <a:rPr lang="it-IT" sz="1900" dirty="0" smtClean="0"/>
              <a:t>, 23,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</a:t>
            </a:r>
            <a:r>
              <a:rPr lang="it-IT" sz="1900" dirty="0" err="1" smtClean="0"/>
              <a:t>Hebbel</a:t>
            </a:r>
            <a:r>
              <a:rPr lang="it-IT" sz="1900" dirty="0" smtClean="0"/>
              <a:t> (Scipio </a:t>
            </a:r>
            <a:r>
              <a:rPr lang="it-IT" sz="1900" dirty="0" err="1" smtClean="0"/>
              <a:t>Slataper</a:t>
            </a:r>
            <a:r>
              <a:rPr lang="it-IT" sz="1900" dirty="0" smtClean="0"/>
              <a:t>) </a:t>
            </a:r>
            <a:r>
              <a:rPr lang="it-IT" sz="1900" i="1" dirty="0" smtClean="0"/>
              <a:t>Diario</a:t>
            </a:r>
            <a:r>
              <a:rPr lang="it-IT" sz="1900" dirty="0" smtClean="0"/>
              <a:t>, 24,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err="1" smtClean="0"/>
              <a:t>Novalis</a:t>
            </a:r>
            <a:r>
              <a:rPr lang="it-IT" sz="1900" dirty="0" smtClean="0"/>
              <a:t> (Augusto </a:t>
            </a:r>
            <a:r>
              <a:rPr lang="it-IT" sz="1900" dirty="0" err="1" smtClean="0"/>
              <a:t>Hermet</a:t>
            </a:r>
            <a:r>
              <a:rPr lang="it-IT" sz="1900" dirty="0" smtClean="0"/>
              <a:t>) </a:t>
            </a:r>
            <a:r>
              <a:rPr lang="it-IT" sz="1900" i="1" dirty="0" smtClean="0"/>
              <a:t>Inni alla notte e canti spirituali</a:t>
            </a:r>
            <a:r>
              <a:rPr lang="it-IT" sz="1900" dirty="0" smtClean="0"/>
              <a:t>, 25,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</a:t>
            </a:r>
            <a:r>
              <a:rPr lang="it-IT" sz="1900" dirty="0" err="1" smtClean="0"/>
              <a:t>Brentano</a:t>
            </a:r>
            <a:r>
              <a:rPr lang="it-IT" sz="1900" dirty="0" smtClean="0"/>
              <a:t> (Mario Puglisi) </a:t>
            </a:r>
            <a:r>
              <a:rPr lang="it-IT" sz="1900" i="1" dirty="0" smtClean="0"/>
              <a:t>La classificazione delle attività psichiche</a:t>
            </a:r>
            <a:r>
              <a:rPr lang="it-IT" sz="1900" dirty="0" smtClean="0"/>
              <a:t>, 35, 1913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I. Kant (Aldo </a:t>
            </a:r>
            <a:r>
              <a:rPr lang="it-IT" sz="1900" dirty="0" err="1" smtClean="0"/>
              <a:t>Oberdorfer</a:t>
            </a:r>
            <a:r>
              <a:rPr lang="it-IT" sz="1900" dirty="0" smtClean="0"/>
              <a:t>) </a:t>
            </a:r>
            <a:r>
              <a:rPr lang="it-IT" sz="1900" i="1" dirty="0" smtClean="0"/>
              <a:t>Prolegomeni ad ogni futura metafisica</a:t>
            </a:r>
            <a:r>
              <a:rPr lang="it-IT" sz="1900" dirty="0" smtClean="0"/>
              <a:t>, 40,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err="1" smtClean="0"/>
              <a:t>Novalis</a:t>
            </a:r>
            <a:r>
              <a:rPr lang="it-IT" sz="1900" dirty="0" smtClean="0"/>
              <a:t> (Giuseppe Prezzolini) </a:t>
            </a:r>
            <a:r>
              <a:rPr lang="it-IT" sz="1900" i="1" dirty="0" smtClean="0"/>
              <a:t>Frammenti</a:t>
            </a:r>
            <a:r>
              <a:rPr lang="it-IT" sz="1900" dirty="0" smtClean="0"/>
              <a:t>, 41, 1914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Nietzsche (Valerio </a:t>
            </a:r>
            <a:r>
              <a:rPr lang="it-IT" sz="1900" dirty="0" err="1" smtClean="0"/>
              <a:t>Benuzzi</a:t>
            </a:r>
            <a:r>
              <a:rPr lang="it-IT" sz="1900" dirty="0" smtClean="0"/>
              <a:t>) </a:t>
            </a:r>
            <a:r>
              <a:rPr lang="it-IT" sz="1900" i="1" dirty="0" smtClean="0"/>
              <a:t>Lettere scelte e frammenti epistolari</a:t>
            </a:r>
            <a:r>
              <a:rPr lang="it-IT" sz="1900" dirty="0" smtClean="0"/>
              <a:t>, 42, 1914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A. Schopenhauer (Eva </a:t>
            </a:r>
            <a:r>
              <a:rPr lang="it-IT" sz="1900" dirty="0" err="1" smtClean="0"/>
              <a:t>K</a:t>
            </a:r>
            <a:r>
              <a:rPr lang="it-IT" sz="2000" dirty="0" err="1" smtClean="0"/>
              <a:t>ü</a:t>
            </a:r>
            <a:r>
              <a:rPr lang="it-IT" sz="1900" dirty="0" err="1" smtClean="0"/>
              <a:t>hn</a:t>
            </a:r>
            <a:r>
              <a:rPr lang="it-IT" sz="1900" dirty="0" smtClean="0"/>
              <a:t>-Amendola) </a:t>
            </a:r>
            <a:r>
              <a:rPr lang="it-IT" sz="1900" i="1" dirty="0" smtClean="0"/>
              <a:t>La quadruplice radice </a:t>
            </a:r>
            <a:r>
              <a:rPr lang="it-IT" sz="1900" dirty="0" smtClean="0"/>
              <a:t>[…], 45, 1914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G.C. Lichtenberg (Enrico </a:t>
            </a:r>
            <a:r>
              <a:rPr lang="it-IT" sz="1900" dirty="0" err="1" smtClean="0"/>
              <a:t>Burich</a:t>
            </a:r>
            <a:r>
              <a:rPr lang="it-IT" sz="1900" dirty="0" smtClean="0"/>
              <a:t>) </a:t>
            </a:r>
            <a:r>
              <a:rPr lang="it-IT" sz="1900" i="1" dirty="0" smtClean="0"/>
              <a:t>Osservazioni e massime</a:t>
            </a:r>
            <a:r>
              <a:rPr lang="it-IT" sz="1900" dirty="0" smtClean="0"/>
              <a:t>, 46, 1915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L. </a:t>
            </a:r>
            <a:r>
              <a:rPr lang="it-IT" sz="1900" dirty="0" err="1" smtClean="0"/>
              <a:t>Feuerbach</a:t>
            </a:r>
            <a:r>
              <a:rPr lang="it-IT" sz="1900" dirty="0" smtClean="0"/>
              <a:t> (Baldassarre Galletti) </a:t>
            </a:r>
            <a:r>
              <a:rPr lang="it-IT" sz="1900" i="1" dirty="0" smtClean="0"/>
              <a:t>La morte e l’immortalità</a:t>
            </a:r>
            <a:r>
              <a:rPr lang="it-IT" sz="1900" dirty="0" smtClean="0"/>
              <a:t>, 51, 1916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Kleist (Giancarlo </a:t>
            </a:r>
            <a:r>
              <a:rPr lang="it-IT" sz="1900" dirty="0" err="1" smtClean="0"/>
              <a:t>Stuparich</a:t>
            </a:r>
            <a:r>
              <a:rPr lang="it-IT" sz="1900" dirty="0" smtClean="0"/>
              <a:t>) </a:t>
            </a:r>
            <a:r>
              <a:rPr lang="it-IT" sz="1900" i="1" dirty="0" smtClean="0"/>
              <a:t>Epistolario</a:t>
            </a:r>
            <a:r>
              <a:rPr lang="it-IT" sz="1900" dirty="0" smtClean="0"/>
              <a:t>, 61, 1919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</a:t>
            </a:r>
            <a:r>
              <a:rPr lang="it-IT" sz="1900" dirty="0" err="1" smtClean="0"/>
              <a:t>Heine</a:t>
            </a:r>
            <a:r>
              <a:rPr lang="it-IT" sz="1900" dirty="0" smtClean="0"/>
              <a:t> (Antero </a:t>
            </a:r>
            <a:r>
              <a:rPr lang="it-IT" sz="1900" dirty="0" err="1" smtClean="0"/>
              <a:t>Meozzi</a:t>
            </a:r>
            <a:r>
              <a:rPr lang="it-IT" sz="1900" dirty="0" smtClean="0"/>
              <a:t>) </a:t>
            </a:r>
            <a:r>
              <a:rPr lang="it-IT" sz="1900" i="1" dirty="0" smtClean="0"/>
              <a:t>Pensieri e ghiribizzi</a:t>
            </a:r>
            <a:r>
              <a:rPr lang="it-IT" sz="1900" dirty="0" smtClean="0"/>
              <a:t>, 64, 1919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  <p:sp>
        <p:nvSpPr>
          <p:cNvPr id="26627" name="Rettangolo arrotondato 3"/>
          <p:cNvSpPr>
            <a:spLocks noChangeArrowheads="1"/>
          </p:cNvSpPr>
          <p:nvPr/>
        </p:nvSpPr>
        <p:spPr bwMode="auto">
          <a:xfrm>
            <a:off x="468313" y="1268413"/>
            <a:ext cx="8496300" cy="3603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6628" name="Rettangolo arrotondato 4"/>
          <p:cNvSpPr>
            <a:spLocks noChangeArrowheads="1"/>
          </p:cNvSpPr>
          <p:nvPr/>
        </p:nvSpPr>
        <p:spPr bwMode="auto">
          <a:xfrm>
            <a:off x="468313" y="2852738"/>
            <a:ext cx="4319587" cy="3603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6629" name="Rettangolo arrotondato 5"/>
          <p:cNvSpPr>
            <a:spLocks noChangeArrowheads="1"/>
          </p:cNvSpPr>
          <p:nvPr/>
        </p:nvSpPr>
        <p:spPr bwMode="auto">
          <a:xfrm>
            <a:off x="441325" y="4149725"/>
            <a:ext cx="4994275" cy="3587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503238"/>
            <a:ext cx="3960812" cy="857250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b="1" dirty="0" smtClean="0"/>
              <a:t>Giuseppe Prezzolini</a:t>
            </a:r>
            <a:br>
              <a:rPr lang="it-IT" sz="2800" b="1" dirty="0" smtClean="0"/>
            </a:br>
            <a:r>
              <a:rPr lang="it-IT" sz="2800" b="1" dirty="0" smtClean="0"/>
              <a:t>F.lli Quattrini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cap="small" dirty="0" smtClean="0"/>
              <a:t>Quaderni della «Voce»</a:t>
            </a:r>
            <a:br>
              <a:rPr lang="it-IT" sz="2800" cap="small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1910-1922</a:t>
            </a:r>
            <a:br>
              <a:rPr lang="it-IT" sz="2800" dirty="0" smtClean="0"/>
            </a:br>
            <a:r>
              <a:rPr lang="it-IT" sz="2800" dirty="0" smtClean="0">
                <a:solidFill>
                  <a:schemeClr val="tx1"/>
                </a:solidFill>
              </a:rPr>
              <a:t>57 </a:t>
            </a:r>
            <a:r>
              <a:rPr lang="it-IT" sz="2800" dirty="0" smtClean="0"/>
              <a:t>titoli</a:t>
            </a:r>
          </a:p>
        </p:txBody>
      </p:sp>
      <p:pic>
        <p:nvPicPr>
          <p:cNvPr id="27651" name="Picture 2" descr="http://www.maremagnum.com/uploads/item_image/image/16/studi-capricci-mistici-tedeschi-saggio-sulla-liberta-3d0282f7-ad39-473e-9299-5bd95eac956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6238"/>
            <a:ext cx="4440237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http://images.alinari.it/cariplo/DEA-S-001011-8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38550"/>
            <a:ext cx="20716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http://quitrieste.it/wp-content/uploads/2013/04/Scipio-Slataper-192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38550"/>
            <a:ext cx="1828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337300"/>
          </a:xfrm>
        </p:spPr>
        <p:txBody>
          <a:bodyPr/>
          <a:lstStyle/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800" cap="small" dirty="0" smtClean="0"/>
              <a:t>Quaderni della «Voce» </a:t>
            </a:r>
            <a:r>
              <a:rPr lang="it-IT" sz="2800" dirty="0"/>
              <a:t>(1910-1915)</a:t>
            </a:r>
            <a:endParaRPr lang="it-IT" sz="2800" dirty="0" smtClean="0"/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800" dirty="0" smtClean="0"/>
              <a:t>raccolti da Giuseppe Prezzolini</a:t>
            </a:r>
          </a:p>
          <a:p>
            <a:pPr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1900" dirty="0" smtClean="0"/>
              <a:t> </a:t>
            </a:r>
          </a:p>
          <a:p>
            <a:pPr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100" dirty="0" smtClean="0"/>
              <a:t>Prima serie, edita dalla Casa Editrice Italiana/Quattrini (1910-1912)</a:t>
            </a:r>
          </a:p>
          <a:p>
            <a:pPr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sz="2100" dirty="0" smtClean="0"/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F. </a:t>
            </a:r>
            <a:r>
              <a:rPr lang="it-IT" sz="2100" dirty="0" err="1" smtClean="0"/>
              <a:t>Pasini</a:t>
            </a:r>
            <a:r>
              <a:rPr lang="it-IT" sz="2100" dirty="0" smtClean="0"/>
              <a:t>, </a:t>
            </a:r>
            <a:r>
              <a:rPr lang="it-IT" sz="2100" i="1" dirty="0" smtClean="0"/>
              <a:t>L’università italiana a Trieste</a:t>
            </a:r>
            <a:r>
              <a:rPr lang="it-IT" sz="2100" dirty="0" smtClean="0"/>
              <a:t>, 1-2, 1910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F. </a:t>
            </a:r>
            <a:r>
              <a:rPr lang="it-IT" sz="2100" dirty="0" err="1" smtClean="0"/>
              <a:t>Hebbel</a:t>
            </a:r>
            <a:r>
              <a:rPr lang="it-IT" sz="2100" dirty="0" smtClean="0"/>
              <a:t> (Marcello </a:t>
            </a:r>
            <a:r>
              <a:rPr lang="it-IT" sz="2100" dirty="0" err="1" smtClean="0"/>
              <a:t>Loewy</a:t>
            </a:r>
            <a:r>
              <a:rPr lang="it-IT" sz="2100" dirty="0" smtClean="0"/>
              <a:t>, Scipio </a:t>
            </a:r>
            <a:r>
              <a:rPr lang="it-IT" sz="2100" dirty="0" err="1" smtClean="0"/>
              <a:t>Slataper</a:t>
            </a:r>
            <a:r>
              <a:rPr lang="it-IT" sz="2100" dirty="0" smtClean="0"/>
              <a:t>) </a:t>
            </a:r>
            <a:r>
              <a:rPr lang="it-IT" sz="2100" i="1" dirty="0" smtClean="0"/>
              <a:t>Giuditta</a:t>
            </a:r>
            <a:r>
              <a:rPr lang="it-IT" sz="2100" dirty="0" smtClean="0"/>
              <a:t>, 3, 1910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E. Cecchi, </a:t>
            </a:r>
            <a:r>
              <a:rPr lang="it-IT" sz="2100" i="1" dirty="0" smtClean="0"/>
              <a:t>Rudyard Kipling</a:t>
            </a:r>
            <a:r>
              <a:rPr lang="it-IT" sz="2100" dirty="0" smtClean="0"/>
              <a:t>, 4, 1910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A. </a:t>
            </a:r>
            <a:r>
              <a:rPr lang="it-IT" sz="2100" dirty="0" err="1" smtClean="0"/>
              <a:t>Čechov</a:t>
            </a:r>
            <a:r>
              <a:rPr lang="it-IT" sz="2100" dirty="0" smtClean="0"/>
              <a:t> (</a:t>
            </a:r>
            <a:r>
              <a:rPr lang="it-IT" sz="2100" dirty="0" err="1" smtClean="0"/>
              <a:t>Sergej</a:t>
            </a:r>
            <a:r>
              <a:rPr lang="it-IT" sz="2100" dirty="0" smtClean="0"/>
              <a:t> </a:t>
            </a:r>
            <a:r>
              <a:rPr lang="it-IT" sz="2100" dirty="0" err="1" smtClean="0"/>
              <a:t>Jastrebzof</a:t>
            </a:r>
            <a:r>
              <a:rPr lang="it-IT" sz="2100" dirty="0" smtClean="0"/>
              <a:t>, Ardengo Soffici) </a:t>
            </a:r>
            <a:r>
              <a:rPr lang="it-IT" sz="2100" i="1" dirty="0" smtClean="0"/>
              <a:t>Racconti</a:t>
            </a:r>
            <a:r>
              <a:rPr lang="it-IT" sz="2100" dirty="0" smtClean="0"/>
              <a:t>, 5, 1910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R. Serra, </a:t>
            </a:r>
            <a:r>
              <a:rPr lang="it-IT" sz="2100" i="1" dirty="0" smtClean="0"/>
              <a:t>Scritti critici</a:t>
            </a:r>
            <a:r>
              <a:rPr lang="it-IT" sz="2100" dirty="0" smtClean="0"/>
              <a:t>, 6, 1910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D. </a:t>
            </a:r>
            <a:r>
              <a:rPr lang="it-IT" sz="2100" dirty="0" err="1" smtClean="0"/>
              <a:t>Halévy</a:t>
            </a:r>
            <a:r>
              <a:rPr lang="it-IT" sz="2100" dirty="0" smtClean="0"/>
              <a:t> (Piero </a:t>
            </a:r>
            <a:r>
              <a:rPr lang="it-IT" sz="2100" dirty="0" err="1" smtClean="0"/>
              <a:t>Jahier</a:t>
            </a:r>
            <a:r>
              <a:rPr lang="it-IT" sz="2100" dirty="0" smtClean="0"/>
              <a:t>) </a:t>
            </a:r>
            <a:r>
              <a:rPr lang="it-IT" sz="2100" i="1" dirty="0" smtClean="0"/>
              <a:t>Il castigo della democrazia</a:t>
            </a:r>
            <a:r>
              <a:rPr lang="it-IT" sz="2100" dirty="0" smtClean="0"/>
              <a:t>, 7, 1911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B. Mussolini, </a:t>
            </a:r>
            <a:r>
              <a:rPr lang="it-IT" sz="2100" i="1" dirty="0" smtClean="0"/>
              <a:t>Il Trentino veduto da un socialista</a:t>
            </a:r>
            <a:r>
              <a:rPr lang="it-IT" sz="2100" dirty="0" smtClean="0"/>
              <a:t>, 8, 1911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M. </a:t>
            </a:r>
            <a:r>
              <a:rPr lang="it-IT" sz="2100" dirty="0" err="1" smtClean="0"/>
              <a:t>Vaina</a:t>
            </a:r>
            <a:r>
              <a:rPr lang="it-IT" sz="2100" dirty="0" smtClean="0"/>
              <a:t>, </a:t>
            </a:r>
            <a:r>
              <a:rPr lang="it-IT" sz="2100" i="1" dirty="0" smtClean="0"/>
              <a:t>Popolarismo e </a:t>
            </a:r>
            <a:r>
              <a:rPr lang="it-IT" sz="2100" i="1" dirty="0" err="1" smtClean="0"/>
              <a:t>Nasismo</a:t>
            </a:r>
            <a:r>
              <a:rPr lang="it-IT" sz="2100" i="1" dirty="0" smtClean="0"/>
              <a:t> in Sicilia</a:t>
            </a:r>
            <a:r>
              <a:rPr lang="it-IT" sz="2100" dirty="0" smtClean="0"/>
              <a:t>, 9-10, 1911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G. Papini, </a:t>
            </a:r>
            <a:r>
              <a:rPr lang="it-IT" sz="2100" i="1" dirty="0" smtClean="0"/>
              <a:t>Memorie d’Iddio</a:t>
            </a:r>
            <a:r>
              <a:rPr lang="it-IT" sz="2100" dirty="0" smtClean="0"/>
              <a:t>, 11, 1911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G. Amendola, </a:t>
            </a:r>
            <a:r>
              <a:rPr lang="it-IT" sz="2100" i="1" dirty="0" smtClean="0"/>
              <a:t>Maine de </a:t>
            </a:r>
            <a:r>
              <a:rPr lang="it-IT" sz="2100" i="1" dirty="0" err="1" smtClean="0"/>
              <a:t>Biran</a:t>
            </a:r>
            <a:r>
              <a:rPr lang="it-IT" sz="2100" dirty="0" smtClean="0"/>
              <a:t>, 12, 1911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A. Soffici, </a:t>
            </a:r>
            <a:r>
              <a:rPr lang="it-IT" sz="2100" i="1" dirty="0" smtClean="0"/>
              <a:t>Arthur Rimbaud</a:t>
            </a:r>
            <a:r>
              <a:rPr lang="it-IT" sz="2100" dirty="0" smtClean="0"/>
              <a:t>, 13, 1911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G. Prezzolini, </a:t>
            </a:r>
            <a:r>
              <a:rPr lang="it-IT" sz="2100" i="1" dirty="0" smtClean="0"/>
              <a:t>Studi e capricci sui mistici tedeschi</a:t>
            </a:r>
            <a:r>
              <a:rPr lang="it-IT" sz="2100" dirty="0" smtClean="0"/>
              <a:t>, 14-15, 1912</a:t>
            </a:r>
          </a:p>
          <a:p>
            <a:pPr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1900" dirty="0" smtClean="0"/>
              <a:t> 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  <p:sp>
        <p:nvSpPr>
          <p:cNvPr id="28675" name="Rettangolo arrotondato 3"/>
          <p:cNvSpPr>
            <a:spLocks noChangeArrowheads="1"/>
          </p:cNvSpPr>
          <p:nvPr/>
        </p:nvSpPr>
        <p:spPr bwMode="auto">
          <a:xfrm>
            <a:off x="468313" y="2420938"/>
            <a:ext cx="6767512" cy="3603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264275"/>
          </a:xfrm>
        </p:spPr>
        <p:txBody>
          <a:bodyPr/>
          <a:lstStyle/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800" cap="small" dirty="0" smtClean="0"/>
              <a:t>Quaderni della «Voce» </a:t>
            </a:r>
            <a:r>
              <a:rPr lang="it-IT" sz="2800" dirty="0"/>
              <a:t>(1910-1915)</a:t>
            </a:r>
            <a:endParaRPr lang="it-IT" sz="2800" dirty="0" smtClean="0"/>
          </a:p>
          <a:p>
            <a:pPr algn="ctr"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800" dirty="0" smtClean="0"/>
              <a:t>raccolti da Giuseppe Prezzolini</a:t>
            </a:r>
          </a:p>
          <a:p>
            <a:pPr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 smtClean="0"/>
          </a:p>
          <a:p>
            <a:pPr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100" dirty="0" smtClean="0"/>
              <a:t>Seconda serie, edita dalla Libreria della «Voce» (1912-1915)</a:t>
            </a:r>
          </a:p>
          <a:p>
            <a:pPr eaLnBrk="1" hangingPunct="1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sz="2100" dirty="0" smtClean="0"/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A. Soffici, </a:t>
            </a:r>
            <a:r>
              <a:rPr lang="it-IT" sz="2100" i="1" dirty="0" err="1" smtClean="0"/>
              <a:t>Lemmonio</a:t>
            </a:r>
            <a:r>
              <a:rPr lang="it-IT" sz="2100" i="1" dirty="0" smtClean="0"/>
              <a:t> </a:t>
            </a:r>
            <a:r>
              <a:rPr lang="it-IT" sz="2100" i="1" dirty="0" err="1" smtClean="0"/>
              <a:t>Boreo</a:t>
            </a:r>
            <a:r>
              <a:rPr lang="it-IT" sz="2100" dirty="0" smtClean="0"/>
              <a:t>, 16,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G. Salvemini, </a:t>
            </a:r>
            <a:r>
              <a:rPr lang="it-IT" sz="2100" i="1" dirty="0" smtClean="0"/>
              <a:t>Memorie d’un candidato</a:t>
            </a:r>
            <a:r>
              <a:rPr lang="it-IT" sz="2100" dirty="0" smtClean="0"/>
              <a:t>, 17,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G. Papini, </a:t>
            </a:r>
            <a:r>
              <a:rPr lang="it-IT" sz="2100" i="1" dirty="0" smtClean="0"/>
              <a:t>Un Uomo finito</a:t>
            </a:r>
            <a:r>
              <a:rPr lang="it-IT" sz="2100" dirty="0" smtClean="0"/>
              <a:t>, 18-19,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S. </a:t>
            </a:r>
            <a:r>
              <a:rPr lang="it-IT" sz="2100" dirty="0" err="1" smtClean="0"/>
              <a:t>Slataper</a:t>
            </a:r>
            <a:r>
              <a:rPr lang="it-IT" sz="2100" dirty="0" smtClean="0"/>
              <a:t>, </a:t>
            </a:r>
            <a:r>
              <a:rPr lang="it-IT" sz="2100" i="1" dirty="0" smtClean="0"/>
              <a:t>Il mio Carso</a:t>
            </a:r>
            <a:r>
              <a:rPr lang="it-IT" sz="2100" dirty="0" smtClean="0"/>
              <a:t>, 20,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F. Dostoevskij (Eva </a:t>
            </a:r>
            <a:r>
              <a:rPr lang="it-IT" sz="2100" dirty="0" err="1" smtClean="0"/>
              <a:t>Kühn</a:t>
            </a:r>
            <a:r>
              <a:rPr lang="it-IT" sz="2100" dirty="0" smtClean="0"/>
              <a:t>-Amendola) </a:t>
            </a:r>
            <a:r>
              <a:rPr lang="it-IT" sz="2100" i="1" dirty="0" err="1" smtClean="0"/>
              <a:t>Crotcaia</a:t>
            </a:r>
            <a:r>
              <a:rPr lang="it-IT" sz="2100" i="1" dirty="0" smtClean="0"/>
              <a:t> e altre novelle</a:t>
            </a:r>
            <a:r>
              <a:rPr lang="it-IT" sz="2100" dirty="0" smtClean="0"/>
              <a:t>, 21, 1913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E. </a:t>
            </a:r>
            <a:r>
              <a:rPr lang="it-IT" sz="2100" dirty="0" err="1" smtClean="0"/>
              <a:t>Pea</a:t>
            </a:r>
            <a:r>
              <a:rPr lang="it-IT" sz="2100" dirty="0" smtClean="0"/>
              <a:t>, </a:t>
            </a:r>
            <a:r>
              <a:rPr lang="it-IT" sz="2100" i="1" dirty="0" smtClean="0"/>
              <a:t>Lo spaventacchio</a:t>
            </a:r>
            <a:r>
              <a:rPr lang="it-IT" sz="2100" dirty="0" smtClean="0"/>
              <a:t>, 22, 1914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G. </a:t>
            </a:r>
            <a:r>
              <a:rPr lang="it-IT" sz="2100" dirty="0" err="1" smtClean="0"/>
              <a:t>Boine</a:t>
            </a:r>
            <a:r>
              <a:rPr lang="it-IT" sz="2100" dirty="0" smtClean="0"/>
              <a:t>, </a:t>
            </a:r>
            <a:r>
              <a:rPr lang="it-IT" sz="2100" i="1" dirty="0" smtClean="0"/>
              <a:t>Il peccato ed altre cose</a:t>
            </a:r>
            <a:r>
              <a:rPr lang="it-IT" sz="2100" dirty="0" smtClean="0"/>
              <a:t>, 23, 1914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G. Prezzolini, </a:t>
            </a:r>
            <a:r>
              <a:rPr lang="it-IT" sz="2100" i="1" dirty="0" smtClean="0"/>
              <a:t>Discorso su Giovanni Papini</a:t>
            </a:r>
            <a:r>
              <a:rPr lang="it-IT" sz="2100" dirty="0" smtClean="0"/>
              <a:t>, 24, 1914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P. </a:t>
            </a:r>
            <a:r>
              <a:rPr lang="it-IT" sz="2100" dirty="0" err="1" smtClean="0"/>
              <a:t>Jahier</a:t>
            </a:r>
            <a:r>
              <a:rPr lang="it-IT" sz="2100" dirty="0" smtClean="0"/>
              <a:t>, </a:t>
            </a:r>
            <a:r>
              <a:rPr lang="it-IT" sz="2100" i="1" dirty="0" smtClean="0"/>
              <a:t>Resultanze in merito alla vita e al carattere di Gino Bianchi</a:t>
            </a:r>
            <a:r>
              <a:rPr lang="it-IT" sz="2100" dirty="0" smtClean="0"/>
              <a:t>, 25, 1915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G. Papini, </a:t>
            </a:r>
            <a:r>
              <a:rPr lang="it-IT" sz="2100" i="1" dirty="0" smtClean="0"/>
              <a:t>Maschilità</a:t>
            </a:r>
            <a:r>
              <a:rPr lang="it-IT" sz="2100" dirty="0" smtClean="0"/>
              <a:t>, 26, 1915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 smtClean="0"/>
              <a:t>C. Govoni, </a:t>
            </a:r>
            <a:r>
              <a:rPr lang="it-IT" sz="2100" i="1" dirty="0" smtClean="0"/>
              <a:t>L’inaugurazione della Primavera</a:t>
            </a:r>
            <a:r>
              <a:rPr lang="it-IT" sz="2100" dirty="0" smtClean="0"/>
              <a:t>, 27, 1915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503238"/>
            <a:ext cx="3671887" cy="2709862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b="1" dirty="0" smtClean="0"/>
              <a:t>Giuseppe A. Borgese</a:t>
            </a:r>
            <a:br>
              <a:rPr lang="it-IT" sz="2800" b="1" dirty="0" smtClean="0"/>
            </a:br>
            <a:r>
              <a:rPr lang="it-IT" sz="2800" b="1" dirty="0" smtClean="0"/>
              <a:t>Rocco Carabba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cap="small" dirty="0" smtClean="0"/>
              <a:t>Antichi e Moderni</a:t>
            </a:r>
            <a:br>
              <a:rPr lang="it-IT" sz="2800" cap="small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1912-1935</a:t>
            </a:r>
            <a:br>
              <a:rPr lang="it-IT" sz="2800" dirty="0" smtClean="0"/>
            </a:br>
            <a:r>
              <a:rPr lang="it-IT" sz="2800" dirty="0" smtClean="0"/>
              <a:t>86 titoli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17/12/14</a:t>
            </a:r>
          </a:p>
        </p:txBody>
      </p:sp>
      <p:pic>
        <p:nvPicPr>
          <p:cNvPr id="30724" name="Picture 2" descr="http://i.ebayimg.com/00/s/MTYwMFgxMDc2/$%28KGrHqVHJCEFCbjjYG%28vBQ%29w7gZW7Q%7E%7E60_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5738"/>
            <a:ext cx="4321175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NOVALIS-VON-HARDENBERG-ENRICO-DOFTERDINGEN-VON-OFTERDINGEN-1914-PISANESC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606800"/>
            <a:ext cx="33559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http://www.bibliografiaeinformazione.it/public/zoom_Borge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19500"/>
            <a:ext cx="20335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188913"/>
            <a:ext cx="8928100" cy="6669087"/>
          </a:xfrm>
        </p:spPr>
        <p:txBody>
          <a:bodyPr/>
          <a:lstStyle/>
          <a:p>
            <a:pPr algn="ctr" eaLnBrk="1" hangingPunct="1">
              <a:spcAft>
                <a:spcPts val="400"/>
              </a:spcAft>
              <a:buFont typeface="Times New Roman" pitchFamily="16" charset="0"/>
              <a:buNone/>
              <a:defRPr/>
            </a:pPr>
            <a:r>
              <a:rPr lang="it-IT" sz="2800" dirty="0" smtClean="0"/>
              <a:t>Titoli tedeschi </a:t>
            </a:r>
            <a:r>
              <a:rPr lang="it-IT" sz="2800" dirty="0"/>
              <a:t>(1912-1922)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in </a:t>
            </a:r>
            <a:r>
              <a:rPr lang="it-IT" sz="2800" cap="small" dirty="0" smtClean="0"/>
              <a:t>Antichi e moderni</a:t>
            </a:r>
            <a:r>
              <a:rPr lang="it-IT" sz="2800" dirty="0" smtClean="0"/>
              <a:t> di G. A. Borgese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endParaRPr lang="it-IT" sz="1900" dirty="0" smtClean="0"/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err="1" smtClean="0"/>
              <a:t>Novalis</a:t>
            </a:r>
            <a:r>
              <a:rPr lang="it-IT" sz="1900" dirty="0" smtClean="0"/>
              <a:t> (G. A. Alfero) </a:t>
            </a:r>
            <a:r>
              <a:rPr lang="it-IT" sz="1900" i="1" dirty="0" smtClean="0"/>
              <a:t>I discepoli di </a:t>
            </a:r>
            <a:r>
              <a:rPr lang="it-IT" sz="1900" i="1" dirty="0" err="1" smtClean="0"/>
              <a:t>Sais</a:t>
            </a:r>
            <a:r>
              <a:rPr lang="it-IT" sz="1900" dirty="0" smtClean="0"/>
              <a:t>, 1, 1912 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</a:t>
            </a:r>
            <a:r>
              <a:rPr lang="it-IT" sz="1900" dirty="0" err="1" smtClean="0"/>
              <a:t>Hebbel</a:t>
            </a:r>
            <a:r>
              <a:rPr lang="it-IT" sz="1900" dirty="0" smtClean="0"/>
              <a:t> (Ferdinando </a:t>
            </a:r>
            <a:r>
              <a:rPr lang="it-IT" sz="1900" dirty="0" err="1" smtClean="0"/>
              <a:t>Pasini</a:t>
            </a:r>
            <a:r>
              <a:rPr lang="it-IT" sz="1900" dirty="0" smtClean="0"/>
              <a:t>, G. </a:t>
            </a:r>
            <a:r>
              <a:rPr lang="it-IT" sz="1900" dirty="0" err="1" smtClean="0"/>
              <a:t>Tevini</a:t>
            </a:r>
            <a:r>
              <a:rPr lang="it-IT" sz="1900" dirty="0" smtClean="0"/>
              <a:t>) </a:t>
            </a:r>
            <a:r>
              <a:rPr lang="it-IT" sz="1900" i="1" dirty="0" smtClean="0"/>
              <a:t>Maria Maddalena</a:t>
            </a:r>
            <a:r>
              <a:rPr lang="it-IT" sz="1900" dirty="0" smtClean="0"/>
              <a:t>, 4,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J. G. </a:t>
            </a:r>
            <a:r>
              <a:rPr lang="it-IT" sz="1900" dirty="0" err="1" smtClean="0"/>
              <a:t>Fichte</a:t>
            </a:r>
            <a:r>
              <a:rPr lang="it-IT" sz="1900" dirty="0" smtClean="0"/>
              <a:t> (Nello Quilici) </a:t>
            </a:r>
            <a:r>
              <a:rPr lang="it-IT" sz="1900" i="1" dirty="0" smtClean="0"/>
              <a:t>Introduzione alla vita beata, o Dottrina della religione</a:t>
            </a:r>
            <a:r>
              <a:rPr lang="it-IT" sz="1900" dirty="0" smtClean="0"/>
              <a:t>, 5,</a:t>
            </a:r>
            <a:r>
              <a:rPr lang="it-IT" sz="1900" i="1" dirty="0" smtClean="0"/>
              <a:t> </a:t>
            </a:r>
            <a:r>
              <a:rPr lang="it-IT" sz="1900" dirty="0" smtClean="0"/>
              <a:t>1913 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err="1" smtClean="0"/>
              <a:t>Novalis</a:t>
            </a:r>
            <a:r>
              <a:rPr lang="it-IT" sz="1900" dirty="0" smtClean="0"/>
              <a:t> (Rosina </a:t>
            </a:r>
            <a:r>
              <a:rPr lang="it-IT" sz="1900" dirty="0" err="1" smtClean="0"/>
              <a:t>Pisaneschi</a:t>
            </a:r>
            <a:r>
              <a:rPr lang="it-IT" sz="1900" dirty="0" smtClean="0"/>
              <a:t>) </a:t>
            </a:r>
            <a:r>
              <a:rPr lang="it-IT" sz="1900" i="1" dirty="0" smtClean="0"/>
              <a:t>Enrico d’</a:t>
            </a:r>
            <a:r>
              <a:rPr lang="it-IT" sz="1900" i="1" dirty="0" err="1" smtClean="0"/>
              <a:t>Ofterdingen</a:t>
            </a:r>
            <a:r>
              <a:rPr lang="it-IT" sz="1900" dirty="0" smtClean="0"/>
              <a:t>, 14-15, 1914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R. </a:t>
            </a:r>
            <a:r>
              <a:rPr lang="it-IT" sz="1900" dirty="0" err="1" smtClean="0"/>
              <a:t>Dehmel</a:t>
            </a:r>
            <a:r>
              <a:rPr lang="it-IT" sz="1900" dirty="0" smtClean="0"/>
              <a:t> (Tommaso </a:t>
            </a:r>
            <a:r>
              <a:rPr lang="it-IT" sz="1900" dirty="0" err="1" smtClean="0"/>
              <a:t>Gnoli</a:t>
            </a:r>
            <a:r>
              <a:rPr lang="it-IT" sz="1900" dirty="0" smtClean="0"/>
              <a:t>) </a:t>
            </a:r>
            <a:r>
              <a:rPr lang="it-IT" sz="1900" i="1" dirty="0" smtClean="0"/>
              <a:t>Poesie scelte</a:t>
            </a:r>
            <a:r>
              <a:rPr lang="it-IT" sz="1900" dirty="0" smtClean="0"/>
              <a:t>, 16, 1914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G. E. Lessing (Ubaldo Faldati) </a:t>
            </a:r>
            <a:r>
              <a:rPr lang="it-IT" sz="1900" i="1" dirty="0" smtClean="0"/>
              <a:t>Minna di </a:t>
            </a:r>
            <a:r>
              <a:rPr lang="it-IT" sz="1900" i="1" dirty="0" err="1" smtClean="0"/>
              <a:t>Barnhelm</a:t>
            </a:r>
            <a:r>
              <a:rPr lang="it-IT" sz="1900" dirty="0" smtClean="0"/>
              <a:t>, 18, 1915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G. E. Lessing (Ubaldo Faldati) </a:t>
            </a:r>
            <a:r>
              <a:rPr lang="it-IT" sz="1900" i="1" dirty="0" smtClean="0"/>
              <a:t>Emilia Galotti</a:t>
            </a:r>
            <a:r>
              <a:rPr lang="it-IT" sz="1900" dirty="0" smtClean="0"/>
              <a:t>, 20, 1916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W. H. </a:t>
            </a:r>
            <a:r>
              <a:rPr lang="it-IT" sz="1900" dirty="0" err="1" smtClean="0"/>
              <a:t>Wackenroder</a:t>
            </a:r>
            <a:r>
              <a:rPr lang="it-IT" sz="1900" dirty="0" smtClean="0"/>
              <a:t> (Gina </a:t>
            </a:r>
            <a:r>
              <a:rPr lang="it-IT" sz="1900" dirty="0" err="1" smtClean="0"/>
              <a:t>Martegiani</a:t>
            </a:r>
            <a:r>
              <a:rPr lang="it-IT" sz="1900" dirty="0" smtClean="0"/>
              <a:t>) </a:t>
            </a:r>
            <a:r>
              <a:rPr lang="it-IT" sz="1900" i="1" dirty="0" smtClean="0"/>
              <a:t>Opere e lettere</a:t>
            </a:r>
            <a:r>
              <a:rPr lang="it-IT" sz="1900" dirty="0" smtClean="0"/>
              <a:t>, 21, 1916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</a:t>
            </a:r>
            <a:r>
              <a:rPr lang="it-IT" sz="1900" dirty="0" err="1" smtClean="0"/>
              <a:t>Grillparzer</a:t>
            </a:r>
            <a:r>
              <a:rPr lang="it-IT" sz="1900" dirty="0" smtClean="0"/>
              <a:t> (Vincenzo Errante) </a:t>
            </a:r>
            <a:r>
              <a:rPr lang="it-IT" sz="1900" i="1" dirty="0" smtClean="0"/>
              <a:t>Saffo</a:t>
            </a:r>
            <a:r>
              <a:rPr lang="it-IT" sz="1900" dirty="0" smtClean="0"/>
              <a:t>, 23, 1920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</a:t>
            </a:r>
            <a:r>
              <a:rPr lang="it-IT" sz="1900" dirty="0" err="1" smtClean="0"/>
              <a:t>Grillparzer</a:t>
            </a:r>
            <a:r>
              <a:rPr lang="it-IT" sz="1900" dirty="0" smtClean="0"/>
              <a:t> (Vincenzo Errante) </a:t>
            </a:r>
            <a:r>
              <a:rPr lang="it-IT" sz="1900" i="1" dirty="0" smtClean="0"/>
              <a:t>Il vello d’oro</a:t>
            </a:r>
            <a:r>
              <a:rPr lang="it-IT" sz="1900" dirty="0" smtClean="0"/>
              <a:t>, 25-26, 1920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L. Tieck (Guido Fornelli) </a:t>
            </a:r>
            <a:r>
              <a:rPr lang="it-IT" sz="1900" i="1" dirty="0" smtClean="0"/>
              <a:t>Il cavaliere </a:t>
            </a:r>
            <a:r>
              <a:rPr lang="it-IT" sz="1900" i="1" dirty="0" err="1" smtClean="0"/>
              <a:t>Barbableu</a:t>
            </a:r>
            <a:r>
              <a:rPr lang="it-IT" sz="1900" dirty="0" smtClean="0"/>
              <a:t>, 27, 1920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N. </a:t>
            </a:r>
            <a:r>
              <a:rPr lang="it-IT" sz="1900" dirty="0" err="1" smtClean="0"/>
              <a:t>Lenau</a:t>
            </a:r>
            <a:r>
              <a:rPr lang="it-IT" sz="1900" dirty="0" smtClean="0"/>
              <a:t> (Vincenzo Errante) </a:t>
            </a:r>
            <a:r>
              <a:rPr lang="it-IT" sz="1900" i="1" dirty="0" smtClean="0"/>
              <a:t>Faust</a:t>
            </a:r>
            <a:r>
              <a:rPr lang="it-IT" sz="1900" dirty="0" smtClean="0"/>
              <a:t>, 30, 1920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Jean Paul (Emma Sola) </a:t>
            </a:r>
            <a:r>
              <a:rPr lang="it-IT" sz="1900" i="1" dirty="0" smtClean="0"/>
              <a:t>La vita di Maria </a:t>
            </a:r>
            <a:r>
              <a:rPr lang="it-IT" sz="1900" i="1" dirty="0" err="1" smtClean="0"/>
              <a:t>Wuz</a:t>
            </a:r>
            <a:r>
              <a:rPr lang="it-IT" sz="1900" dirty="0" smtClean="0"/>
              <a:t>, 36, 1922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v. Kleist (Ervino </a:t>
            </a:r>
            <a:r>
              <a:rPr lang="it-IT" sz="1900" dirty="0" err="1" smtClean="0"/>
              <a:t>Pocar</a:t>
            </a:r>
            <a:r>
              <a:rPr lang="it-IT" sz="1900" dirty="0" smtClean="0"/>
              <a:t>) </a:t>
            </a:r>
            <a:r>
              <a:rPr lang="it-IT" sz="1900" i="1" dirty="0" smtClean="0"/>
              <a:t>Racconti</a:t>
            </a:r>
            <a:r>
              <a:rPr lang="it-IT" sz="1900" dirty="0" smtClean="0"/>
              <a:t>, 37-38, 1922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v. </a:t>
            </a:r>
            <a:r>
              <a:rPr lang="it-IT" sz="1900" dirty="0" err="1" smtClean="0"/>
              <a:t>Hofmannsthal</a:t>
            </a:r>
            <a:r>
              <a:rPr lang="it-IT" sz="1900" dirty="0" smtClean="0"/>
              <a:t> (Ervino </a:t>
            </a:r>
            <a:r>
              <a:rPr lang="it-IT" sz="1900" dirty="0" err="1" smtClean="0"/>
              <a:t>Pocar</a:t>
            </a:r>
            <a:r>
              <a:rPr lang="it-IT" sz="1900" dirty="0" smtClean="0"/>
              <a:t>) </a:t>
            </a:r>
            <a:r>
              <a:rPr lang="it-IT" sz="1900" i="1" dirty="0" smtClean="0"/>
              <a:t>Piccoli drammi</a:t>
            </a:r>
            <a:r>
              <a:rPr lang="it-IT" sz="1900" dirty="0" smtClean="0"/>
              <a:t>, 41, 1922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E.T.A. </a:t>
            </a:r>
            <a:r>
              <a:rPr lang="it-IT" sz="1900" dirty="0" err="1" smtClean="0"/>
              <a:t>Hoffmann</a:t>
            </a:r>
            <a:r>
              <a:rPr lang="it-IT" sz="1900" dirty="0" smtClean="0"/>
              <a:t> (Rosina </a:t>
            </a:r>
            <a:r>
              <a:rPr lang="it-IT" sz="1900" dirty="0" err="1" smtClean="0"/>
              <a:t>Pisaneschi</a:t>
            </a:r>
            <a:r>
              <a:rPr lang="it-IT" sz="1900" dirty="0" smtClean="0"/>
              <a:t>) </a:t>
            </a:r>
            <a:r>
              <a:rPr lang="it-IT" sz="1900" i="1" dirty="0" smtClean="0"/>
              <a:t>Biografia [di] Giovanni </a:t>
            </a:r>
            <a:r>
              <a:rPr lang="it-IT" sz="1900" i="1" dirty="0" err="1" smtClean="0"/>
              <a:t>Kreisler</a:t>
            </a:r>
            <a:r>
              <a:rPr lang="it-IT" sz="1900" dirty="0" smtClean="0"/>
              <a:t>, 44-45, 1922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  <p:sp>
        <p:nvSpPr>
          <p:cNvPr id="31747" name="Rettangolo arrotondato 3"/>
          <p:cNvSpPr>
            <a:spLocks noChangeArrowheads="1"/>
          </p:cNvSpPr>
          <p:nvPr/>
        </p:nvSpPr>
        <p:spPr bwMode="auto">
          <a:xfrm>
            <a:off x="444500" y="2349500"/>
            <a:ext cx="5999163" cy="3587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1748" name="Rettangolo arrotondato 4"/>
          <p:cNvSpPr>
            <a:spLocks noChangeArrowheads="1"/>
          </p:cNvSpPr>
          <p:nvPr/>
        </p:nvSpPr>
        <p:spPr bwMode="auto">
          <a:xfrm>
            <a:off x="444500" y="2693988"/>
            <a:ext cx="5064125" cy="3603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metto 1 4"/>
          <p:cNvSpPr>
            <a:spLocks noChangeArrowheads="1"/>
          </p:cNvSpPr>
          <p:nvPr/>
        </p:nvSpPr>
        <p:spPr bwMode="auto">
          <a:xfrm>
            <a:off x="323850" y="333375"/>
            <a:ext cx="2735263" cy="3311525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850" y="330200"/>
            <a:ext cx="2735263" cy="32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atin typeface="+mj-lt"/>
              </a:rPr>
              <a:t>Ragazzi, dobbiamo assolutamente </a:t>
            </a:r>
            <a:r>
              <a:rPr lang="it-IT" sz="2000" i="1" dirty="0">
                <a:latin typeface="+mj-lt"/>
              </a:rPr>
              <a:t>fare</a:t>
            </a:r>
            <a:r>
              <a:rPr lang="it-IT" sz="2000" dirty="0">
                <a:latin typeface="+mj-lt"/>
              </a:rPr>
              <a:t> il libro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del nuovo Presidente del consiglio / del nuovo Papa / del nuovo gruppo di attivisti NO-qualcosa / del nuovo romanzo di denuncia,</a:t>
            </a:r>
          </a:p>
          <a:p>
            <a:pPr algn="ctr">
              <a:defRPr/>
            </a:pPr>
            <a:endParaRPr lang="it-IT" sz="2000" dirty="0">
              <a:latin typeface="+mj-lt"/>
            </a:endParaRPr>
          </a:p>
          <a:p>
            <a:pPr algn="ctr">
              <a:defRPr/>
            </a:pPr>
            <a:r>
              <a:rPr lang="it-IT" sz="2000" i="1" dirty="0">
                <a:latin typeface="+mj-lt"/>
              </a:rPr>
              <a:t>perché noi crediamo nella sua/loro causa</a:t>
            </a:r>
          </a:p>
        </p:txBody>
      </p:sp>
      <p:sp>
        <p:nvSpPr>
          <p:cNvPr id="5124" name="Fumetto 1 6"/>
          <p:cNvSpPr>
            <a:spLocks noChangeArrowheads="1"/>
          </p:cNvSpPr>
          <p:nvPr/>
        </p:nvSpPr>
        <p:spPr bwMode="auto">
          <a:xfrm>
            <a:off x="3203575" y="330200"/>
            <a:ext cx="2736850" cy="3313113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8" name="Fumetto 1 7"/>
          <p:cNvSpPr/>
          <p:nvPr/>
        </p:nvSpPr>
        <p:spPr bwMode="auto">
          <a:xfrm>
            <a:off x="6084888" y="352425"/>
            <a:ext cx="2735262" cy="3292475"/>
          </a:xfrm>
          <a:prstGeom prst="wedgeRect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2000" dirty="0">
                <a:latin typeface="+mj-lt"/>
                <a:ea typeface="Microsoft YaHei" charset="-122"/>
              </a:rPr>
              <a:t>Ragazzi, dobbiamo assolutamente </a:t>
            </a:r>
            <a:r>
              <a:rPr lang="it-IT" sz="2000" i="1" dirty="0">
                <a:latin typeface="+mj-lt"/>
                <a:ea typeface="Microsoft YaHei" charset="-122"/>
              </a:rPr>
              <a:t>fare </a:t>
            </a:r>
            <a:r>
              <a:rPr lang="it-IT" sz="2000" dirty="0">
                <a:latin typeface="+mj-lt"/>
                <a:ea typeface="Microsoft YaHei" charset="-122"/>
              </a:rPr>
              <a:t>il libro della nuova promessa / del classico mai tradotto / del grande scrittore che oggi nessuno conosce ma che domani si studierà a scuola, 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sz="2000" dirty="0"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sz="2000" i="1" dirty="0">
                <a:latin typeface="+mj-lt"/>
                <a:ea typeface="Microsoft YaHei" charset="-122"/>
              </a:rPr>
              <a:t>perché noi crediamo nel valore della sua letteratura</a:t>
            </a:r>
          </a:p>
        </p:txBody>
      </p:sp>
      <p:pic>
        <p:nvPicPr>
          <p:cNvPr id="5126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89413"/>
            <a:ext cx="27352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513" y="4189413"/>
            <a:ext cx="2655887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71950"/>
            <a:ext cx="273526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3203575" y="333375"/>
            <a:ext cx="2736850" cy="32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atin typeface="+mj-lt"/>
              </a:rPr>
              <a:t>Ragazzi, dobbiamo assolutamente </a:t>
            </a:r>
            <a:r>
              <a:rPr lang="it-IT" sz="2000" i="1" dirty="0">
                <a:latin typeface="+mj-lt"/>
              </a:rPr>
              <a:t>fare</a:t>
            </a:r>
            <a:r>
              <a:rPr lang="it-IT" sz="2000" dirty="0">
                <a:latin typeface="+mj-lt"/>
              </a:rPr>
              <a:t> il libro del nuovo VIP / del nuovo Premio Nobel / del vecchio classico adottato a scuola / da cui è stato tratto l’ultimo film di successo, </a:t>
            </a:r>
          </a:p>
          <a:p>
            <a:pPr algn="ctr">
              <a:defRPr/>
            </a:pPr>
            <a:endParaRPr lang="it-IT" sz="2000" i="1" dirty="0">
              <a:latin typeface="+mj-lt"/>
            </a:endParaRPr>
          </a:p>
          <a:p>
            <a:pPr algn="ctr">
              <a:defRPr/>
            </a:pPr>
            <a:r>
              <a:rPr lang="it-IT" sz="2000" i="1" dirty="0">
                <a:latin typeface="+mj-lt"/>
              </a:rPr>
              <a:t>perché noi crediamo che così  la nostra azienda crescerà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503238"/>
            <a:ext cx="3960813" cy="2838450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b="1" dirty="0" smtClean="0"/>
              <a:t>Domenico </a:t>
            </a:r>
            <a:r>
              <a:rPr lang="it-IT" sz="2800" b="1" dirty="0" err="1" smtClean="0"/>
              <a:t>Ciàmpoli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Gino Carabba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cap="small" dirty="0" smtClean="0"/>
              <a:t>Scrittori Italiani </a:t>
            </a:r>
            <a:br>
              <a:rPr lang="it-IT" sz="2800" cap="small" dirty="0" smtClean="0"/>
            </a:br>
            <a:r>
              <a:rPr lang="it-IT" sz="2800" cap="small" dirty="0" smtClean="0"/>
              <a:t>e Stranieri</a:t>
            </a:r>
            <a:br>
              <a:rPr lang="it-IT" sz="2800" cap="small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1912-1943</a:t>
            </a:r>
            <a:br>
              <a:rPr lang="it-IT" sz="2800" dirty="0" smtClean="0"/>
            </a:br>
            <a:r>
              <a:rPr lang="it-IT" sz="2800" dirty="0" smtClean="0"/>
              <a:t>421 titoli</a:t>
            </a:r>
          </a:p>
        </p:txBody>
      </p:sp>
      <p:pic>
        <p:nvPicPr>
          <p:cNvPr id="32771" name="Picture 2" descr="https://editoriaraba.files.wordpress.com/2014/02/gibran-prof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5242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 descr="https://www.kestenbaum.net/images/thumbs/066_291_th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933825"/>
            <a:ext cx="1768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3200"/>
            <a:ext cx="415290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6" descr="C:\Users\Michele\Desktop\Lm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04813"/>
            <a:ext cx="3676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7" descr="C:\Users\Michele\Desktop\Carabb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084763"/>
            <a:ext cx="36766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1" descr="C:\Users\Michele\Desktop\Md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04813"/>
            <a:ext cx="36766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264275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dirty="0" smtClean="0"/>
              <a:t>Titoli tedeschi </a:t>
            </a:r>
            <a:r>
              <a:rPr lang="it-IT" sz="2800" dirty="0"/>
              <a:t>(1912-1931)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cap="small" dirty="0" smtClean="0"/>
              <a:t>Scrittori Italiani e Stranieri </a:t>
            </a:r>
            <a:r>
              <a:rPr lang="it-IT" sz="2800" dirty="0" smtClean="0"/>
              <a:t>di Domenico </a:t>
            </a:r>
            <a:r>
              <a:rPr lang="it-IT" sz="2800" dirty="0" err="1" smtClean="0"/>
              <a:t>Ciàmpoli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dirty="0" smtClean="0"/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von </a:t>
            </a:r>
            <a:r>
              <a:rPr lang="it-IT" sz="1900" dirty="0" err="1" smtClean="0"/>
              <a:t>Bondenstedt</a:t>
            </a:r>
            <a:r>
              <a:rPr lang="it-IT" sz="1900" dirty="0" smtClean="0"/>
              <a:t> (C. Sapienza, D. </a:t>
            </a:r>
            <a:r>
              <a:rPr lang="it-IT" sz="1900" dirty="0" err="1" smtClean="0"/>
              <a:t>Ciampoli</a:t>
            </a:r>
            <a:r>
              <a:rPr lang="it-IT" sz="1900" dirty="0" smtClean="0"/>
              <a:t>)</a:t>
            </a:r>
            <a:r>
              <a:rPr lang="it-IT" sz="1900" i="1" dirty="0" smtClean="0"/>
              <a:t> Il canzoniere di </a:t>
            </a:r>
            <a:r>
              <a:rPr lang="it-IT" sz="1900" i="1" dirty="0" err="1" smtClean="0"/>
              <a:t>Mirza</a:t>
            </a:r>
            <a:r>
              <a:rPr lang="it-IT" sz="1900" i="1" dirty="0" smtClean="0"/>
              <a:t> </a:t>
            </a:r>
            <a:r>
              <a:rPr lang="it-IT" sz="1900" i="1" dirty="0" err="1" smtClean="0"/>
              <a:t>Sciaffè</a:t>
            </a:r>
            <a:r>
              <a:rPr lang="it-IT" sz="1900" dirty="0" smtClean="0"/>
              <a:t>, 1912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W. Goethe (G. Berchet, D. </a:t>
            </a:r>
            <a:r>
              <a:rPr lang="it-IT" sz="1900" dirty="0" err="1" smtClean="0"/>
              <a:t>Ciampoli</a:t>
            </a:r>
            <a:r>
              <a:rPr lang="it-IT" sz="1900" dirty="0" smtClean="0"/>
              <a:t>) </a:t>
            </a:r>
            <a:r>
              <a:rPr lang="it-IT" sz="1900" i="1" dirty="0" smtClean="0"/>
              <a:t>Gli anni di noviziato di Guglielmo </a:t>
            </a:r>
            <a:r>
              <a:rPr lang="it-IT" sz="1900" i="1" dirty="0" err="1" smtClean="0"/>
              <a:t>Meister</a:t>
            </a:r>
            <a:r>
              <a:rPr lang="it-IT" sz="1900" dirty="0" smtClean="0"/>
              <a:t>, 1913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</a:t>
            </a:r>
            <a:r>
              <a:rPr lang="it-IT" sz="1900" dirty="0" err="1" smtClean="0"/>
              <a:t>Schiller</a:t>
            </a:r>
            <a:r>
              <a:rPr lang="it-IT" sz="1900" dirty="0" smtClean="0"/>
              <a:t> (A. Maffei, D. </a:t>
            </a:r>
            <a:r>
              <a:rPr lang="it-IT" sz="1900" dirty="0" err="1" smtClean="0"/>
              <a:t>Ciampoli</a:t>
            </a:r>
            <a:r>
              <a:rPr lang="it-IT" sz="1900" dirty="0" smtClean="0"/>
              <a:t>) </a:t>
            </a:r>
            <a:r>
              <a:rPr lang="it-IT" sz="1900" i="1" dirty="0" smtClean="0"/>
              <a:t>La vergine d’Orleans</a:t>
            </a:r>
            <a:r>
              <a:rPr lang="it-IT" sz="1900" dirty="0" smtClean="0"/>
              <a:t>, 1913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</a:t>
            </a:r>
            <a:r>
              <a:rPr lang="it-IT" sz="1900" dirty="0" err="1" smtClean="0"/>
              <a:t>Heine</a:t>
            </a:r>
            <a:r>
              <a:rPr lang="it-IT" sz="1900" dirty="0" smtClean="0"/>
              <a:t> (G. Perticone) </a:t>
            </a:r>
            <a:r>
              <a:rPr lang="it-IT" sz="1900" i="1" dirty="0" smtClean="0"/>
              <a:t>Germania</a:t>
            </a:r>
            <a:r>
              <a:rPr lang="it-IT" sz="1900" dirty="0" smtClean="0"/>
              <a:t>, I e II 1915, III 1923, IV 1925 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I. Kant (E. P. Lamanna) </a:t>
            </a:r>
            <a:r>
              <a:rPr lang="it-IT" sz="1900" i="1" dirty="0" err="1" smtClean="0"/>
              <a:t>Scitti</a:t>
            </a:r>
            <a:r>
              <a:rPr lang="it-IT" sz="1900" i="1" dirty="0" smtClean="0"/>
              <a:t> politici</a:t>
            </a:r>
            <a:r>
              <a:rPr lang="it-IT" sz="1900" dirty="0" smtClean="0"/>
              <a:t>, 1917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err="1" smtClean="0"/>
              <a:t>Th</a:t>
            </a:r>
            <a:r>
              <a:rPr lang="it-IT" sz="1900" dirty="0" smtClean="0"/>
              <a:t>. Herzl (G. </a:t>
            </a:r>
            <a:r>
              <a:rPr lang="it-IT" sz="1900" dirty="0" err="1" smtClean="0"/>
              <a:t>Servadio</a:t>
            </a:r>
            <a:r>
              <a:rPr lang="it-IT" sz="1900" dirty="0" smtClean="0"/>
              <a:t>) </a:t>
            </a:r>
            <a:r>
              <a:rPr lang="it-IT" sz="1900" i="1" dirty="0" smtClean="0"/>
              <a:t>Lo stato ebraico</a:t>
            </a:r>
            <a:r>
              <a:rPr lang="it-IT" sz="1900" dirty="0" smtClean="0"/>
              <a:t>, 1918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G. </a:t>
            </a:r>
            <a:r>
              <a:rPr lang="it-IT" sz="1900" dirty="0" err="1" smtClean="0"/>
              <a:t>Meyrink</a:t>
            </a:r>
            <a:r>
              <a:rPr lang="it-IT" sz="1900" dirty="0" smtClean="0"/>
              <a:t> (A. Silvestri Giorgi) </a:t>
            </a:r>
            <a:r>
              <a:rPr lang="it-IT" sz="1900" i="1" dirty="0" smtClean="0"/>
              <a:t>Il baraccone delle figure di cera</a:t>
            </a:r>
            <a:r>
              <a:rPr lang="it-IT" sz="1900" dirty="0" smtClean="0"/>
              <a:t>, 1920 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G. </a:t>
            </a:r>
            <a:r>
              <a:rPr lang="it-IT" sz="1900" dirty="0" err="1" smtClean="0"/>
              <a:t>Simmel</a:t>
            </a:r>
            <a:r>
              <a:rPr lang="it-IT" sz="1900" dirty="0" smtClean="0"/>
              <a:t> (G. Perticone) </a:t>
            </a:r>
            <a:r>
              <a:rPr lang="it-IT" sz="1900" i="1" dirty="0" smtClean="0"/>
              <a:t>Il relativismo</a:t>
            </a:r>
            <a:r>
              <a:rPr lang="it-IT" sz="1900" dirty="0" smtClean="0"/>
              <a:t>, 1922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</a:t>
            </a:r>
            <a:r>
              <a:rPr lang="it-IT" sz="1900" dirty="0" err="1" smtClean="0"/>
              <a:t>Heine</a:t>
            </a:r>
            <a:r>
              <a:rPr lang="it-IT" sz="1900" dirty="0" smtClean="0"/>
              <a:t> (G. Perticone) </a:t>
            </a:r>
            <a:r>
              <a:rPr lang="it-IT" sz="1900" i="1" dirty="0" smtClean="0"/>
              <a:t>Confessioni</a:t>
            </a:r>
            <a:r>
              <a:rPr lang="it-IT" sz="1900" dirty="0" smtClean="0"/>
              <a:t>, 1923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H. </a:t>
            </a:r>
            <a:r>
              <a:rPr lang="it-IT" sz="1900" dirty="0" err="1" smtClean="0"/>
              <a:t>Herz</a:t>
            </a:r>
            <a:r>
              <a:rPr lang="it-IT" sz="1900" dirty="0" smtClean="0"/>
              <a:t> (D. </a:t>
            </a:r>
            <a:r>
              <a:rPr lang="it-IT" sz="1900" dirty="0" err="1" smtClean="0"/>
              <a:t>Ciampoli</a:t>
            </a:r>
            <a:r>
              <a:rPr lang="it-IT" sz="1900" dirty="0" smtClean="0"/>
              <a:t>) </a:t>
            </a:r>
            <a:r>
              <a:rPr lang="it-IT" sz="1900" i="1" dirty="0" smtClean="0"/>
              <a:t>La figlia del re Renato</a:t>
            </a:r>
            <a:r>
              <a:rPr lang="it-IT" sz="1900" dirty="0" smtClean="0"/>
              <a:t>, 1923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R. Wagner (G. Petrucci) </a:t>
            </a:r>
            <a:r>
              <a:rPr lang="it-IT" sz="1900" i="1" dirty="0" smtClean="0"/>
              <a:t>L’opera d’arte dell’avvenire</a:t>
            </a:r>
            <a:r>
              <a:rPr lang="it-IT" sz="1900" dirty="0" smtClean="0"/>
              <a:t>, 1928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F. W. Nietzsche (D. </a:t>
            </a:r>
            <a:r>
              <a:rPr lang="it-IT" sz="1900" dirty="0" err="1" smtClean="0"/>
              <a:t>Ciampoli</a:t>
            </a:r>
            <a:r>
              <a:rPr lang="it-IT" sz="1900" dirty="0" smtClean="0"/>
              <a:t>) </a:t>
            </a:r>
            <a:r>
              <a:rPr lang="it-IT" sz="1900" i="1" dirty="0" smtClean="0"/>
              <a:t>Pensieri</a:t>
            </a:r>
            <a:r>
              <a:rPr lang="it-IT" sz="1900" dirty="0" smtClean="0"/>
              <a:t>, 1928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G. </a:t>
            </a:r>
            <a:r>
              <a:rPr lang="it-IT" sz="1900" dirty="0" err="1" smtClean="0"/>
              <a:t>Büchner</a:t>
            </a:r>
            <a:r>
              <a:rPr lang="it-IT" sz="1900" dirty="0" smtClean="0"/>
              <a:t> (R. </a:t>
            </a:r>
            <a:r>
              <a:rPr lang="it-IT" sz="1900" dirty="0" err="1" smtClean="0"/>
              <a:t>Pisaneschi</a:t>
            </a:r>
            <a:r>
              <a:rPr lang="it-IT" sz="1900" dirty="0" smtClean="0"/>
              <a:t>, A. </a:t>
            </a:r>
            <a:r>
              <a:rPr lang="it-IT" sz="1900" dirty="0" err="1" smtClean="0"/>
              <a:t>Spaini</a:t>
            </a:r>
            <a:r>
              <a:rPr lang="it-IT" sz="1900" dirty="0" smtClean="0"/>
              <a:t>) </a:t>
            </a:r>
            <a:r>
              <a:rPr lang="it-IT" sz="1900" i="1" dirty="0" smtClean="0"/>
              <a:t>Lena e </a:t>
            </a:r>
            <a:r>
              <a:rPr lang="it-IT" sz="1900" i="1" dirty="0" err="1" smtClean="0"/>
              <a:t>Leonce</a:t>
            </a:r>
            <a:r>
              <a:rPr lang="it-IT" sz="1900" dirty="0" smtClean="0"/>
              <a:t>, 1928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G. </a:t>
            </a:r>
            <a:r>
              <a:rPr lang="it-IT" sz="1900" dirty="0" err="1" smtClean="0"/>
              <a:t>Büchner</a:t>
            </a:r>
            <a:r>
              <a:rPr lang="it-IT" sz="1900" dirty="0" smtClean="0"/>
              <a:t> (R. </a:t>
            </a:r>
            <a:r>
              <a:rPr lang="it-IT" sz="1900" dirty="0" err="1" smtClean="0"/>
              <a:t>Pisaneschi</a:t>
            </a:r>
            <a:r>
              <a:rPr lang="it-IT" sz="1900" dirty="0" smtClean="0"/>
              <a:t>, A. </a:t>
            </a:r>
            <a:r>
              <a:rPr lang="it-IT" sz="1900" dirty="0" err="1" smtClean="0"/>
              <a:t>Spaini</a:t>
            </a:r>
            <a:r>
              <a:rPr lang="it-IT" sz="1900" dirty="0" smtClean="0"/>
              <a:t>) </a:t>
            </a:r>
            <a:r>
              <a:rPr lang="it-IT" sz="1900" i="1" dirty="0" smtClean="0"/>
              <a:t>La morte di </a:t>
            </a:r>
            <a:r>
              <a:rPr lang="it-IT" sz="1900" i="1" dirty="0" err="1" smtClean="0"/>
              <a:t>Danton</a:t>
            </a:r>
            <a:r>
              <a:rPr lang="it-IT" sz="1900" dirty="0" smtClean="0"/>
              <a:t>, 1929</a:t>
            </a:r>
          </a:p>
          <a:p>
            <a:pPr eaLnBrk="1" hangingPunct="1">
              <a:spcAft>
                <a:spcPts val="425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/>
              <a:t>G. </a:t>
            </a:r>
            <a:r>
              <a:rPr lang="it-IT" sz="1900" dirty="0" err="1" smtClean="0"/>
              <a:t>Büchner</a:t>
            </a:r>
            <a:r>
              <a:rPr lang="it-IT" sz="1900" dirty="0" smtClean="0"/>
              <a:t> (R. </a:t>
            </a:r>
            <a:r>
              <a:rPr lang="it-IT" sz="1900" dirty="0" err="1" smtClean="0"/>
              <a:t>Pisaneschi</a:t>
            </a:r>
            <a:r>
              <a:rPr lang="it-IT" sz="1900" dirty="0" smtClean="0"/>
              <a:t>, A. </a:t>
            </a:r>
            <a:r>
              <a:rPr lang="it-IT" sz="1900" dirty="0" err="1" smtClean="0"/>
              <a:t>Spaini</a:t>
            </a:r>
            <a:r>
              <a:rPr lang="it-IT" sz="1900" dirty="0" smtClean="0"/>
              <a:t>) </a:t>
            </a:r>
            <a:r>
              <a:rPr lang="it-IT" sz="1900" i="1" dirty="0" smtClean="0"/>
              <a:t>Wozzeck, </a:t>
            </a:r>
            <a:r>
              <a:rPr lang="it-IT" sz="1900" i="1" dirty="0" err="1" smtClean="0"/>
              <a:t>Lenz</a:t>
            </a:r>
            <a:r>
              <a:rPr lang="it-IT" sz="1900" dirty="0" smtClean="0"/>
              <a:t>, 1931</a:t>
            </a:r>
          </a:p>
          <a:p>
            <a:pPr marL="457200" indent="-457200" eaLnBrk="1" hangingPunct="1">
              <a:buFont typeface="Times New Roman" pitchFamily="16" charset="0"/>
              <a:buAutoNum type="arabicPlain" startAt="237"/>
              <a:defRPr/>
            </a:pPr>
            <a:endParaRPr lang="it-IT" dirty="0" smtClean="0"/>
          </a:p>
          <a:p>
            <a:pPr marL="457200" indent="-457200" eaLnBrk="1" hangingPunct="1">
              <a:buFont typeface="Times New Roman" pitchFamily="16" charset="0"/>
              <a:buAutoNum type="arabicPlain" startAt="192"/>
              <a:defRPr/>
            </a:pPr>
            <a:endParaRPr lang="it-IT" dirty="0" smtClean="0"/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  <p:sp>
        <p:nvSpPr>
          <p:cNvPr id="33795" name="Rettangolo arrotondato 3"/>
          <p:cNvSpPr>
            <a:spLocks noChangeArrowheads="1"/>
          </p:cNvSpPr>
          <p:nvPr/>
        </p:nvSpPr>
        <p:spPr bwMode="auto">
          <a:xfrm>
            <a:off x="323850" y="5516563"/>
            <a:ext cx="6192838" cy="10080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503238"/>
            <a:ext cx="3960813" cy="2838450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Guido Manacorda</a:t>
            </a:r>
            <a:br>
              <a:rPr lang="it-IT" sz="2800" b="1" dirty="0" smtClean="0"/>
            </a:br>
            <a:r>
              <a:rPr lang="it-IT" sz="2800" b="1" dirty="0" smtClean="0"/>
              <a:t>Benedetto Croce</a:t>
            </a:r>
            <a:br>
              <a:rPr lang="it-IT" sz="2800" b="1" dirty="0" smtClean="0"/>
            </a:br>
            <a:r>
              <a:rPr lang="it-IT" sz="2800" b="1" dirty="0" smtClean="0"/>
              <a:t>Giovanni Laterza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cap="small" dirty="0" smtClean="0"/>
              <a:t>Scrittori Stranieri</a:t>
            </a:r>
            <a:br>
              <a:rPr lang="it-IT" sz="2800" cap="small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1912-1915</a:t>
            </a:r>
            <a:br>
              <a:rPr lang="it-IT" sz="2800" dirty="0" smtClean="0"/>
            </a:br>
            <a:r>
              <a:rPr lang="it-IT" sz="2800" dirty="0" smtClean="0"/>
              <a:t>9 titoli</a:t>
            </a:r>
          </a:p>
        </p:txBody>
      </p:sp>
      <p:pic>
        <p:nvPicPr>
          <p:cNvPr id="34819" name="Picture 3" descr="C:\Users\Michele\Pictures\Picasa\Esportazioni\Desktop\Colloqui col Goet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3892550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404813"/>
            <a:ext cx="8642350" cy="4933950"/>
          </a:xfrm>
        </p:spPr>
        <p:txBody>
          <a:bodyPr/>
          <a:lstStyle/>
          <a:p>
            <a:pPr marL="0" indent="0" algn="ctr">
              <a:spcAft>
                <a:spcPts val="95"/>
              </a:spcAft>
              <a:buFont typeface="Times New Roman" pitchFamily="16" charset="0"/>
              <a:buNone/>
              <a:defRPr/>
            </a:pPr>
            <a:r>
              <a:rPr lang="it-IT" sz="2800" cap="small" dirty="0" smtClean="0"/>
              <a:t>Scrittori Stranieri </a:t>
            </a:r>
            <a:r>
              <a:rPr lang="it-IT" sz="2800" dirty="0" smtClean="0"/>
              <a:t>(1912-1915)</a:t>
            </a:r>
            <a:r>
              <a:rPr lang="it-IT" sz="2800" cap="small" dirty="0" smtClean="0"/>
              <a:t> </a:t>
            </a:r>
          </a:p>
          <a:p>
            <a:pPr marL="0" indent="0" algn="ctr">
              <a:spcAft>
                <a:spcPts val="95"/>
              </a:spcAft>
              <a:buFont typeface="Times New Roman" pitchFamily="16" charset="0"/>
              <a:buNone/>
              <a:defRPr/>
            </a:pPr>
            <a:r>
              <a:rPr lang="it-IT" sz="2800" dirty="0" smtClean="0"/>
              <a:t>di Guido Manacorda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endParaRPr lang="it-IT" sz="1800" dirty="0" smtClean="0"/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endParaRPr lang="it-IT" sz="1800" dirty="0" smtClean="0"/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endParaRPr lang="it-IT" sz="1800" dirty="0" smtClean="0"/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M</a:t>
            </a:r>
            <a:r>
              <a:rPr lang="it-IT" sz="2000" dirty="0"/>
              <a:t>. Cervantes (Alfredo Giannini) </a:t>
            </a:r>
            <a:r>
              <a:rPr lang="it-IT" sz="2000" i="1" dirty="0"/>
              <a:t>Novelle</a:t>
            </a:r>
            <a:r>
              <a:rPr lang="it-IT" sz="2000" dirty="0"/>
              <a:t>, </a:t>
            </a:r>
            <a:r>
              <a:rPr lang="it-IT" sz="2000" dirty="0" smtClean="0"/>
              <a:t>1912</a:t>
            </a:r>
            <a:endParaRPr lang="it-IT" sz="2000" dirty="0"/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D</a:t>
            </a:r>
            <a:r>
              <a:rPr lang="it-IT" sz="2000" dirty="0"/>
              <a:t>. </a:t>
            </a:r>
            <a:r>
              <a:rPr lang="it-IT" sz="2000" dirty="0" err="1"/>
              <a:t>Paparrigopulos</a:t>
            </a:r>
            <a:r>
              <a:rPr lang="it-IT" sz="2000" dirty="0"/>
              <a:t> (Camillo Cessi) </a:t>
            </a:r>
            <a:r>
              <a:rPr lang="it-IT" sz="2000" i="1" dirty="0"/>
              <a:t>Opere scelte</a:t>
            </a:r>
            <a:r>
              <a:rPr lang="it-IT" sz="2000" dirty="0"/>
              <a:t>, 1912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(Giulio Bertoni) </a:t>
            </a:r>
            <a:r>
              <a:rPr lang="it-IT" sz="2000" i="1" dirty="0"/>
              <a:t>Cantar de mio </a:t>
            </a:r>
            <a:r>
              <a:rPr lang="it-IT" sz="2000" i="1" dirty="0" err="1"/>
              <a:t>Cid</a:t>
            </a:r>
            <a:r>
              <a:rPr lang="it-IT" sz="2000" i="1" dirty="0"/>
              <a:t>, </a:t>
            </a:r>
            <a:r>
              <a:rPr lang="it-IT" sz="2000" dirty="0"/>
              <a:t>1912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G. P. </a:t>
            </a:r>
            <a:r>
              <a:rPr lang="it-IT" sz="2000" dirty="0" err="1"/>
              <a:t>Eckermann</a:t>
            </a:r>
            <a:r>
              <a:rPr lang="it-IT" sz="2000" dirty="0"/>
              <a:t> (Eugenio Donadoni) </a:t>
            </a:r>
            <a:r>
              <a:rPr lang="it-IT" sz="2000" i="1" dirty="0"/>
              <a:t>Colloqui col </a:t>
            </a:r>
            <a:r>
              <a:rPr lang="it-IT" sz="2000" i="1" dirty="0" smtClean="0"/>
              <a:t>Goethe</a:t>
            </a:r>
            <a:r>
              <a:rPr lang="it-IT" sz="2000" dirty="0" smtClean="0"/>
              <a:t>, </a:t>
            </a:r>
            <a:r>
              <a:rPr lang="it-IT" sz="2000" dirty="0"/>
              <a:t>I, 1912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E. A. Poe (Federico Olivero) </a:t>
            </a:r>
            <a:r>
              <a:rPr lang="it-IT" sz="2000" i="1" dirty="0"/>
              <a:t>Le poesie</a:t>
            </a:r>
            <a:r>
              <a:rPr lang="it-IT" sz="2000" dirty="0"/>
              <a:t>, 1912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G. P. </a:t>
            </a:r>
            <a:r>
              <a:rPr lang="it-IT" sz="2000" dirty="0" err="1"/>
              <a:t>Eckermann</a:t>
            </a:r>
            <a:r>
              <a:rPr lang="it-IT" sz="2000" dirty="0"/>
              <a:t> (Eugenio Donadoni) </a:t>
            </a:r>
            <a:r>
              <a:rPr lang="it-IT" sz="2000" i="1" dirty="0"/>
              <a:t>Colloqui col </a:t>
            </a:r>
            <a:r>
              <a:rPr lang="it-IT" sz="2000" i="1" dirty="0" smtClean="0"/>
              <a:t>Goethe</a:t>
            </a:r>
            <a:r>
              <a:rPr lang="it-IT" sz="2000" dirty="0" smtClean="0"/>
              <a:t>, </a:t>
            </a:r>
            <a:r>
              <a:rPr lang="it-IT" sz="2000" dirty="0"/>
              <a:t>II, 1914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J. W. Goethe (</a:t>
            </a:r>
            <a:r>
              <a:rPr lang="it-IT" sz="2000" dirty="0" smtClean="0"/>
              <a:t>R. </a:t>
            </a:r>
            <a:r>
              <a:rPr lang="it-IT" sz="2000" dirty="0" err="1"/>
              <a:t>Pisaneschi</a:t>
            </a:r>
            <a:r>
              <a:rPr lang="it-IT" sz="2000" dirty="0"/>
              <a:t>, </a:t>
            </a:r>
            <a:r>
              <a:rPr lang="it-IT" sz="2000" dirty="0" smtClean="0"/>
              <a:t>A. </a:t>
            </a:r>
            <a:r>
              <a:rPr lang="it-IT" sz="2000" dirty="0" err="1"/>
              <a:t>Spaini</a:t>
            </a:r>
            <a:r>
              <a:rPr lang="it-IT" sz="2000" dirty="0"/>
              <a:t>) </a:t>
            </a:r>
            <a:r>
              <a:rPr lang="it-IT" sz="2000" i="1" dirty="0"/>
              <a:t>Le esperienze di Wilhelm </a:t>
            </a:r>
            <a:r>
              <a:rPr lang="it-IT" sz="2000" i="1" dirty="0" err="1"/>
              <a:t>Meister</a:t>
            </a:r>
            <a:r>
              <a:rPr lang="it-IT" sz="2000" dirty="0"/>
              <a:t>, I, 1913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Erasmo da Rotterdam (Benedetto Croce) </a:t>
            </a:r>
            <a:r>
              <a:rPr lang="it-IT" sz="2000" i="1" dirty="0"/>
              <a:t>Elogio della pazzia e Dialoghi</a:t>
            </a:r>
            <a:r>
              <a:rPr lang="it-IT" sz="2000" dirty="0"/>
              <a:t>, 1914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(Raffaello Piccoli) </a:t>
            </a:r>
            <a:r>
              <a:rPr lang="it-IT" sz="2000" i="1" dirty="0"/>
              <a:t>Drammi elisabettiani</a:t>
            </a:r>
            <a:r>
              <a:rPr lang="it-IT" sz="2000" dirty="0"/>
              <a:t>, I, 1914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L. De </a:t>
            </a:r>
            <a:r>
              <a:rPr lang="it-IT" sz="2000" dirty="0" err="1"/>
              <a:t>Camões</a:t>
            </a:r>
            <a:r>
              <a:rPr lang="it-IT" sz="2000" dirty="0"/>
              <a:t> (Tommaso Cannizzaro) </a:t>
            </a:r>
            <a:r>
              <a:rPr lang="it-IT" sz="2000" i="1" dirty="0"/>
              <a:t>I sonetti</a:t>
            </a:r>
            <a:r>
              <a:rPr lang="it-IT" sz="2000" dirty="0"/>
              <a:t>, 1913</a:t>
            </a:r>
          </a:p>
          <a:p>
            <a:pPr>
              <a:spcAft>
                <a:spcPts val="95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J. W. Goethe (</a:t>
            </a:r>
            <a:r>
              <a:rPr lang="it-IT" sz="2000" dirty="0" smtClean="0"/>
              <a:t>R. </a:t>
            </a:r>
            <a:r>
              <a:rPr lang="it-IT" sz="2000" dirty="0" err="1"/>
              <a:t>Pisaneschi</a:t>
            </a:r>
            <a:r>
              <a:rPr lang="it-IT" sz="2000" dirty="0"/>
              <a:t>, </a:t>
            </a:r>
            <a:r>
              <a:rPr lang="it-IT" sz="2000" dirty="0" smtClean="0"/>
              <a:t>A. </a:t>
            </a:r>
            <a:r>
              <a:rPr lang="it-IT" sz="2000" dirty="0" err="1"/>
              <a:t>Spaini</a:t>
            </a:r>
            <a:r>
              <a:rPr lang="it-IT" sz="2000" dirty="0"/>
              <a:t>) </a:t>
            </a:r>
            <a:r>
              <a:rPr lang="it-IT" sz="2000" i="1" dirty="0"/>
              <a:t>Le esperienze di Wilhelm </a:t>
            </a:r>
            <a:r>
              <a:rPr lang="it-IT" sz="2000" i="1" dirty="0" err="1"/>
              <a:t>Meister</a:t>
            </a:r>
            <a:r>
              <a:rPr lang="it-IT" sz="2000" dirty="0"/>
              <a:t>, II, 1915</a:t>
            </a:r>
          </a:p>
          <a:p>
            <a:pPr>
              <a:buFont typeface="Times New Roman" pitchFamily="16" charset="0"/>
              <a:buNone/>
              <a:defRPr/>
            </a:pPr>
            <a:endParaRPr lang="it-IT" dirty="0"/>
          </a:p>
        </p:txBody>
      </p:sp>
      <p:sp>
        <p:nvSpPr>
          <p:cNvPr id="35843" name="Rettangolo arrotondato 3"/>
          <p:cNvSpPr>
            <a:spLocks noChangeArrowheads="1"/>
          </p:cNvSpPr>
          <p:nvPr/>
        </p:nvSpPr>
        <p:spPr bwMode="auto">
          <a:xfrm>
            <a:off x="611188" y="3933825"/>
            <a:ext cx="7921625" cy="3587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503238"/>
            <a:ext cx="3889375" cy="857250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b="1" dirty="0" smtClean="0"/>
              <a:t>Arturo Farinelli</a:t>
            </a:r>
            <a:br>
              <a:rPr lang="it-IT" sz="2800" b="1" dirty="0" smtClean="0"/>
            </a:br>
            <a:r>
              <a:rPr lang="it-IT" sz="2800" b="1" dirty="0" smtClean="0"/>
              <a:t>Giuseppe Bocca jr.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cap="small" dirty="0" smtClean="0"/>
              <a:t/>
            </a:r>
            <a:br>
              <a:rPr lang="it-IT" sz="2800" cap="small" dirty="0" smtClean="0"/>
            </a:br>
            <a:r>
              <a:rPr lang="it-IT" sz="2800" cap="small" dirty="0" smtClean="0"/>
              <a:t>Letterature moderne</a:t>
            </a: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1916-1924</a:t>
            </a:r>
            <a:br>
              <a:rPr lang="it-IT" sz="2800" dirty="0" smtClean="0"/>
            </a:br>
            <a:r>
              <a:rPr lang="it-IT" sz="2800" dirty="0" smtClean="0"/>
              <a:t>9 titoli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pic>
        <p:nvPicPr>
          <p:cNvPr id="36867" name="Picture 5" descr="C:\Users\Michele\Pictures\Picasa\Esportazioni\Desktop\ibse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3944937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333375"/>
            <a:ext cx="8785225" cy="6048375"/>
          </a:xfrm>
        </p:spPr>
        <p:txBody>
          <a:bodyPr/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2800" cap="small" dirty="0" smtClean="0"/>
              <a:t>Letterature moderne</a:t>
            </a:r>
            <a:r>
              <a:rPr lang="it-IT" sz="2800" dirty="0" smtClean="0"/>
              <a:t> </a:t>
            </a:r>
            <a:r>
              <a:rPr lang="it-IT" sz="2800" dirty="0"/>
              <a:t>(1916-1924)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di Arturo Farinelli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dirty="0" smtClean="0"/>
              <a:t> 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dirty="0" smtClean="0"/>
              <a:t>Arturo Farinelli, </a:t>
            </a:r>
            <a:r>
              <a:rPr lang="it-IT" sz="2200" i="1" dirty="0" smtClean="0"/>
              <a:t>Italia e Spagna</a:t>
            </a:r>
            <a:r>
              <a:rPr lang="it-IT" sz="2200" dirty="0" smtClean="0"/>
              <a:t>, 1-2, 1916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dirty="0" smtClean="0"/>
              <a:t>Giuseppe Gabetti, </a:t>
            </a:r>
            <a:r>
              <a:rPr lang="it-IT" sz="2200" i="1" dirty="0" smtClean="0"/>
              <a:t>Il dramma di </a:t>
            </a:r>
            <a:r>
              <a:rPr lang="it-IT" sz="2200" i="1" dirty="0" err="1" smtClean="0"/>
              <a:t>Zacharias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Werner</a:t>
            </a:r>
            <a:r>
              <a:rPr lang="it-IT" sz="2200" dirty="0" smtClean="0"/>
              <a:t>, 3, 1916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dirty="0" smtClean="0"/>
              <a:t>Giovanni Angelo Alfero, </a:t>
            </a:r>
            <a:r>
              <a:rPr lang="it-IT" sz="2200" i="1" dirty="0" err="1" smtClean="0"/>
              <a:t>Novalis</a:t>
            </a:r>
            <a:r>
              <a:rPr lang="it-IT" sz="2200" i="1" dirty="0" smtClean="0"/>
              <a:t> e il suo Heinrich von </a:t>
            </a:r>
            <a:r>
              <a:rPr lang="it-IT" sz="2200" i="1" dirty="0" err="1" smtClean="0"/>
              <a:t>Ofterdingen</a:t>
            </a:r>
            <a:r>
              <a:rPr lang="it-IT" sz="2200" dirty="0" smtClean="0"/>
              <a:t>, 4, 1916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dirty="0" smtClean="0"/>
              <a:t>Scipio </a:t>
            </a:r>
            <a:r>
              <a:rPr lang="it-IT" sz="2200" dirty="0" err="1" smtClean="0"/>
              <a:t>Slataper</a:t>
            </a:r>
            <a:r>
              <a:rPr lang="it-IT" sz="2200" dirty="0" smtClean="0"/>
              <a:t>, </a:t>
            </a:r>
            <a:r>
              <a:rPr lang="it-IT" sz="2200" i="1" dirty="0" smtClean="0"/>
              <a:t>Ibsen</a:t>
            </a:r>
            <a:r>
              <a:rPr lang="it-IT" sz="2200" dirty="0" smtClean="0"/>
              <a:t>, 5, 1916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dirty="0" smtClean="0"/>
              <a:t>Arturo Farinelli, </a:t>
            </a:r>
            <a:r>
              <a:rPr lang="it-IT" sz="2200" i="1" dirty="0" smtClean="0"/>
              <a:t>Guillaume de </a:t>
            </a:r>
            <a:r>
              <a:rPr lang="it-IT" sz="2200" i="1" dirty="0" err="1" smtClean="0"/>
              <a:t>Humboldt</a:t>
            </a:r>
            <a:r>
              <a:rPr lang="it-IT" sz="2200" i="1" dirty="0" smtClean="0"/>
              <a:t> et l’</a:t>
            </a:r>
            <a:r>
              <a:rPr lang="it-IT" sz="2200" i="1" dirty="0" err="1" smtClean="0"/>
              <a:t>Espagne</a:t>
            </a:r>
            <a:r>
              <a:rPr lang="it-IT" sz="2200" dirty="0" smtClean="0"/>
              <a:t>, 6, 1924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dirty="0" smtClean="0"/>
              <a:t>Gino </a:t>
            </a:r>
            <a:r>
              <a:rPr lang="it-IT" sz="2200" dirty="0" err="1" smtClean="0"/>
              <a:t>Gori</a:t>
            </a:r>
            <a:r>
              <a:rPr lang="it-IT" sz="2200" dirty="0" smtClean="0"/>
              <a:t>, </a:t>
            </a:r>
            <a:r>
              <a:rPr lang="it-IT" sz="2200" i="1" dirty="0" smtClean="0"/>
              <a:t>Il teatro contemporaneo […] nelle varie nazioni</a:t>
            </a:r>
            <a:r>
              <a:rPr lang="it-IT" sz="2200" dirty="0" smtClean="0"/>
              <a:t>, 7, 1924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dirty="0" smtClean="0"/>
              <a:t>Manlio Castiglioni, </a:t>
            </a:r>
            <a:r>
              <a:rPr lang="it-IT" sz="2200" i="1" dirty="0" smtClean="0"/>
              <a:t>Il poema eroico di Federico Nietzsche</a:t>
            </a:r>
            <a:r>
              <a:rPr lang="it-IT" sz="2200" dirty="0" smtClean="0"/>
              <a:t>, 8, 1924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dirty="0" smtClean="0"/>
              <a:t>Giovanni Angelo Alfero, </a:t>
            </a:r>
            <a:r>
              <a:rPr lang="it-IT" sz="2200" i="1" dirty="0" err="1" smtClean="0"/>
              <a:t>Adalbert</a:t>
            </a:r>
            <a:r>
              <a:rPr lang="it-IT" sz="2200" i="1" dirty="0" smtClean="0"/>
              <a:t> von </a:t>
            </a:r>
            <a:r>
              <a:rPr lang="it-IT" sz="2200" i="1" dirty="0" err="1" smtClean="0"/>
              <a:t>Chamisso</a:t>
            </a:r>
            <a:r>
              <a:rPr lang="it-IT" sz="2200" dirty="0" smtClean="0"/>
              <a:t>, 9, 1924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contenuto 2"/>
          <p:cNvSpPr>
            <a:spLocks noGrp="1"/>
          </p:cNvSpPr>
          <p:nvPr>
            <p:ph idx="1"/>
          </p:nvPr>
        </p:nvSpPr>
        <p:spPr>
          <a:xfrm>
            <a:off x="179388" y="115888"/>
            <a:ext cx="8713787" cy="576262"/>
          </a:xfrm>
        </p:spPr>
        <p:txBody>
          <a:bodyPr/>
          <a:lstStyle/>
          <a:p>
            <a:pPr algn="ctr" eaLnBrk="1" hangingPunct="1"/>
            <a:r>
              <a:rPr lang="it-IT" altLang="it-IT" sz="2800" b="1" smtClean="0"/>
              <a:t>I tedeschi dei nuovi entranti 1909-1919</a:t>
            </a:r>
          </a:p>
          <a:p>
            <a:pPr eaLnBrk="1" hangingPunct="1"/>
            <a:endParaRPr lang="it-IT" altLang="it-IT" b="1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524250" y="733425"/>
            <a:ext cx="2697163" cy="3079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400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Papini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Cultura dell’Anima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00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Novalis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(Prezzolini)</a:t>
            </a:r>
          </a:p>
          <a:p>
            <a:pPr algn="ctr">
              <a:spcAft>
                <a:spcPts val="400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Hebbel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Slataper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00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+mj-lt"/>
                <a:ea typeface="Microsoft YaHei" charset="-122"/>
              </a:rPr>
              <a:t>Nietzsche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Benuzzi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00"/>
              </a:spcAft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Hölderlin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Martegiani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00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Schopenhauer (Papini)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Microsoft YaHei" charset="-122"/>
              </a:rPr>
              <a:t> </a:t>
            </a:r>
          </a:p>
          <a:p>
            <a:pPr algn="ctr">
              <a:spcAft>
                <a:spcPts val="400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Lichtenberg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Burich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 </a:t>
            </a:r>
          </a:p>
          <a:p>
            <a:pPr algn="ctr">
              <a:spcAft>
                <a:spcPts val="400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Kleist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Stuparich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 </a:t>
            </a:r>
          </a:p>
          <a:p>
            <a:pPr algn="ctr">
              <a:spcAft>
                <a:spcPts val="400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Heine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Meozzi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35350" y="4327525"/>
            <a:ext cx="2592388" cy="1893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Prezzolini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Quaderni della «Voce»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Novalis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(Prezzolini)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Hebbel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Slataper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mistici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(Prezzolini)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Hoffmann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Pisaneschi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119813" y="733425"/>
            <a:ext cx="2916237" cy="359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Borgese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Antichi e Moderni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Novalis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(Alfero,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Pisaneschi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Hebbel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Pasini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 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Dehmel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Gnoli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 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Lessing (Faldati) 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Wackenroder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Martegiani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1920-1922: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Grillparzer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Tieck, Jean Paul, Kleist,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Hofmmansthal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Hoffmann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Platen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Freytag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Storm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9075" y="3860800"/>
            <a:ext cx="3024188" cy="2820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Manacorda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Scrittori Stranieri</a:t>
            </a:r>
            <a:endParaRPr lang="it-IT" sz="1100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+mj-lt"/>
                <a:ea typeface="Microsoft YaHei" charset="-122"/>
              </a:rPr>
              <a:t>Goethe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Spaini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Pisaneschi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[H. Sachs (Manacorda)]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[F.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Schlegel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(Manacorda)]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[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Wackenroder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Martegiani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)]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[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Herder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Graziadei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)]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Microsoft YaHei" charset="-122"/>
              </a:rPr>
              <a:t> 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[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Wieland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Marinig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)]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950" y="733425"/>
            <a:ext cx="3527425" cy="2513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Croce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di Cultura Moderna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Hegel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(Croce)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+mj-lt"/>
                <a:ea typeface="Microsoft YaHei" charset="-122"/>
              </a:rPr>
              <a:t>Goethe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(Imbriani, Croce)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+mj-lt"/>
                <a:ea typeface="Microsoft YaHei" charset="-122"/>
              </a:rPr>
              <a:t>Nietzsche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(Ruta)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Hebbel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(Farinelli)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C00000"/>
                </a:solidFill>
                <a:latin typeface="+mj-lt"/>
                <a:ea typeface="Microsoft YaHei" charset="-122"/>
              </a:rPr>
              <a:t>romantici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(Farinelli)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C.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Schlegel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Allason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119813" y="4324350"/>
            <a:ext cx="3024187" cy="1893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 tedeschi di Farinelli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Letterature Moderne</a:t>
            </a:r>
            <a:endParaRPr lang="it-IT" sz="1100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Hebbel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(Farinelli)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Novalis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b="1" dirty="0">
                <a:solidFill>
                  <a:srgbClr val="C00000"/>
                </a:solidFill>
                <a:latin typeface="+mj-lt"/>
                <a:ea typeface="Microsoft YaHei" charset="-122"/>
              </a:rPr>
              <a:t>Nietzsche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Werner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Chamisso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Ibsen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Slataper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</p:txBody>
      </p:sp>
      <p:sp>
        <p:nvSpPr>
          <p:cNvPr id="38921" name="Rettangolo arrotondato 8"/>
          <p:cNvSpPr>
            <a:spLocks noChangeArrowheads="1"/>
          </p:cNvSpPr>
          <p:nvPr/>
        </p:nvSpPr>
        <p:spPr bwMode="auto">
          <a:xfrm>
            <a:off x="107950" y="758825"/>
            <a:ext cx="3527425" cy="26701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8922" name="Rettangolo arrotondato 12"/>
          <p:cNvSpPr>
            <a:spLocks noChangeArrowheads="1"/>
          </p:cNvSpPr>
          <p:nvPr/>
        </p:nvSpPr>
        <p:spPr bwMode="auto">
          <a:xfrm>
            <a:off x="395288" y="3832225"/>
            <a:ext cx="2663825" cy="26701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8923" name="Rettangolo arrotondato 13"/>
          <p:cNvSpPr>
            <a:spLocks noChangeArrowheads="1"/>
          </p:cNvSpPr>
          <p:nvPr/>
        </p:nvSpPr>
        <p:spPr bwMode="auto">
          <a:xfrm>
            <a:off x="3435350" y="4187825"/>
            <a:ext cx="2592388" cy="21209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8924" name="Rettangolo arrotondato 14"/>
          <p:cNvSpPr>
            <a:spLocks noChangeArrowheads="1"/>
          </p:cNvSpPr>
          <p:nvPr/>
        </p:nvSpPr>
        <p:spPr bwMode="auto">
          <a:xfrm>
            <a:off x="3721100" y="733425"/>
            <a:ext cx="2305050" cy="3098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8925" name="Rettangolo arrotondato 15"/>
          <p:cNvSpPr>
            <a:spLocks noChangeArrowheads="1"/>
          </p:cNvSpPr>
          <p:nvPr/>
        </p:nvSpPr>
        <p:spPr bwMode="auto">
          <a:xfrm>
            <a:off x="6119813" y="733425"/>
            <a:ext cx="2916237" cy="32718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8926" name="Rettangolo arrotondato 16"/>
          <p:cNvSpPr>
            <a:spLocks noChangeArrowheads="1"/>
          </p:cNvSpPr>
          <p:nvPr/>
        </p:nvSpPr>
        <p:spPr bwMode="auto">
          <a:xfrm>
            <a:off x="6372225" y="4324350"/>
            <a:ext cx="2519363" cy="19970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contenuto 2"/>
          <p:cNvSpPr>
            <a:spLocks noGrp="1"/>
          </p:cNvSpPr>
          <p:nvPr>
            <p:ph idx="1"/>
          </p:nvPr>
        </p:nvSpPr>
        <p:spPr>
          <a:xfrm>
            <a:off x="179388" y="115888"/>
            <a:ext cx="8713787" cy="576262"/>
          </a:xfrm>
        </p:spPr>
        <p:txBody>
          <a:bodyPr/>
          <a:lstStyle/>
          <a:p>
            <a:pPr algn="ctr" eaLnBrk="1" hangingPunct="1"/>
            <a:r>
              <a:rPr lang="it-IT" altLang="it-IT" sz="2800" smtClean="0"/>
              <a:t>Ristrutturazione del campo editoriale 1905-1914</a:t>
            </a:r>
          </a:p>
          <a:p>
            <a:pPr eaLnBrk="1" hangingPunct="1"/>
            <a:endParaRPr lang="it-IT" altLang="it-IT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90488" y="2039938"/>
            <a:ext cx="3333750" cy="3698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Bocca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 err="1">
                <a:solidFill>
                  <a:srgbClr val="000000"/>
                </a:solidFill>
                <a:latin typeface="+mn-lt"/>
                <a:ea typeface="+mn-ea"/>
              </a:rPr>
              <a:t>Bibl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. di Scienze Moderne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Sonzogno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Universale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Treves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Amena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15013" y="2044700"/>
            <a:ext cx="3503612" cy="1379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Carabba (Papini)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Cultura dell’Anima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«La Voce» (Prezzolini)</a:t>
            </a:r>
            <a:b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Quaderni della «Voce»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8013" y="6176963"/>
            <a:ext cx="2305050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area  dannunziana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it-IT" dirty="0">
              <a:latin typeface="Arial" charset="0"/>
              <a:ea typeface="Microsoft YaHei" charset="-122"/>
            </a:endParaRPr>
          </a:p>
        </p:txBody>
      </p:sp>
      <p:sp>
        <p:nvSpPr>
          <p:cNvPr id="39942" name="Ovale 10"/>
          <p:cNvSpPr>
            <a:spLocks noChangeArrowheads="1"/>
          </p:cNvSpPr>
          <p:nvPr/>
        </p:nvSpPr>
        <p:spPr bwMode="auto">
          <a:xfrm>
            <a:off x="379413" y="5540375"/>
            <a:ext cx="2663825" cy="712788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9943" name="Ovale 11"/>
          <p:cNvSpPr>
            <a:spLocks noChangeArrowheads="1"/>
          </p:cNvSpPr>
          <p:nvPr/>
        </p:nvSpPr>
        <p:spPr bwMode="auto">
          <a:xfrm>
            <a:off x="446088" y="6024563"/>
            <a:ext cx="2663825" cy="714375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079500" y="723900"/>
            <a:ext cx="1368425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arte sociale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95350" y="1131888"/>
            <a:ext cx="1655763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arte borghese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39946" name="Rettangolo arrotondato 14"/>
          <p:cNvSpPr>
            <a:spLocks noChangeArrowheads="1"/>
          </p:cNvSpPr>
          <p:nvPr/>
        </p:nvSpPr>
        <p:spPr bwMode="auto">
          <a:xfrm>
            <a:off x="895350" y="730250"/>
            <a:ext cx="1738313" cy="37941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9947" name="Rettangolo arrotondato 15"/>
          <p:cNvSpPr>
            <a:spLocks noChangeArrowheads="1"/>
          </p:cNvSpPr>
          <p:nvPr/>
        </p:nvSpPr>
        <p:spPr bwMode="auto">
          <a:xfrm>
            <a:off x="895350" y="1111250"/>
            <a:ext cx="1730375" cy="37941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9948" name="Freccia bidirezionale orizzontale 16"/>
          <p:cNvSpPr>
            <a:spLocks noChangeArrowheads="1"/>
          </p:cNvSpPr>
          <p:nvPr/>
        </p:nvSpPr>
        <p:spPr bwMode="auto">
          <a:xfrm>
            <a:off x="2979738" y="1031875"/>
            <a:ext cx="3392487" cy="393700"/>
          </a:xfrm>
          <a:prstGeom prst="leftRightArrow">
            <a:avLst>
              <a:gd name="adj1" fmla="val 50000"/>
              <a:gd name="adj2" fmla="val 4998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981825" y="952500"/>
            <a:ext cx="13684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arte pura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39950" name="Rettangolo arrotondato 18"/>
          <p:cNvSpPr>
            <a:spLocks noChangeArrowheads="1"/>
          </p:cNvSpPr>
          <p:nvPr/>
        </p:nvSpPr>
        <p:spPr bwMode="auto">
          <a:xfrm>
            <a:off x="6743700" y="952500"/>
            <a:ext cx="1646238" cy="37941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60388" y="5721350"/>
            <a:ext cx="2303462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area  carducciana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it-IT" dirty="0">
              <a:latin typeface="Arial" charset="0"/>
              <a:ea typeface="Microsoft YaHei" charset="-122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87700" y="2039938"/>
            <a:ext cx="3306763" cy="447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Laterza (Croce)</a:t>
            </a:r>
            <a:b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 err="1">
                <a:solidFill>
                  <a:srgbClr val="000000"/>
                </a:solidFill>
                <a:latin typeface="+mn-lt"/>
                <a:ea typeface="+mn-ea"/>
              </a:rPr>
              <a:t>Bibl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. di Cultura Moderna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Bocca (Farinelli)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Letterature Moderne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R. Carabba (Borgese)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Antichi e Moderni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G. Carabba (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Ciàmpoli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Scrittori Italiani e Stranieri 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Laterza (Manacorda)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Scrittori Stranieri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39953" name="Ovale 1"/>
          <p:cNvSpPr>
            <a:spLocks noChangeArrowheads="1"/>
          </p:cNvSpPr>
          <p:nvPr/>
        </p:nvSpPr>
        <p:spPr bwMode="auto">
          <a:xfrm>
            <a:off x="3424238" y="5721350"/>
            <a:ext cx="2728912" cy="1065213"/>
          </a:xfrm>
          <a:prstGeom prst="ellips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779838" y="5745163"/>
            <a:ext cx="2016125" cy="865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area crociana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+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Borgese e Farinelli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624638" y="5451475"/>
            <a:ext cx="2232025" cy="865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avanguardie fiorentine</a:t>
            </a:r>
            <a:b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Papini e Prezzolini</a:t>
            </a:r>
          </a:p>
        </p:txBody>
      </p:sp>
      <p:sp>
        <p:nvSpPr>
          <p:cNvPr id="39956" name="Ovale 21"/>
          <p:cNvSpPr>
            <a:spLocks noChangeArrowheads="1"/>
          </p:cNvSpPr>
          <p:nvPr/>
        </p:nvSpPr>
        <p:spPr bwMode="auto">
          <a:xfrm>
            <a:off x="6551613" y="5429250"/>
            <a:ext cx="2305050" cy="108743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349250" y="1512888"/>
            <a:ext cx="3078163" cy="349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0070C0"/>
                </a:solidFill>
                <a:latin typeface="+mj-lt"/>
                <a:ea typeface="Microsoft YaHei" charset="-122"/>
              </a:rPr>
              <a:t>campo di produzione di massa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940425" y="1490663"/>
            <a:ext cx="2962275" cy="349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C00000"/>
                </a:solidFill>
                <a:latin typeface="+mj-lt"/>
                <a:ea typeface="Microsoft YaHei" charset="-122"/>
              </a:rPr>
              <a:t>campo di produzione ristretta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476375" y="2665413"/>
            <a:ext cx="2590800" cy="350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0070C0"/>
                </a:solidFill>
                <a:latin typeface="+mj-lt"/>
                <a:ea typeface="Microsoft YaHei" charset="-122"/>
              </a:rPr>
              <a:t>positivismo vs. idealismo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062163" y="4868863"/>
            <a:ext cx="1962150" cy="350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0070C0"/>
                </a:solidFill>
                <a:latin typeface="+mj-lt"/>
                <a:ea typeface="Microsoft YaHei" charset="-122"/>
              </a:rPr>
              <a:t>romanzo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885950" y="3357563"/>
            <a:ext cx="2482850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0070C0"/>
                </a:solidFill>
                <a:latin typeface="+mj-lt"/>
                <a:ea typeface="Microsoft YaHei" charset="-122"/>
              </a:rPr>
              <a:t>romanzo, teatro, lirica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084888" y="3532188"/>
            <a:ext cx="2951162" cy="112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C00000"/>
                </a:solidFill>
                <a:latin typeface="+mj-lt"/>
                <a:ea typeface="Microsoft YaHei" charset="-122"/>
              </a:rPr>
              <a:t>pregiudiziale </a:t>
            </a:r>
            <a:r>
              <a:rPr lang="it-IT" b="1" i="1" dirty="0" err="1">
                <a:solidFill>
                  <a:srgbClr val="C00000"/>
                </a:solidFill>
                <a:latin typeface="+mj-lt"/>
                <a:ea typeface="Microsoft YaHei" charset="-122"/>
              </a:rPr>
              <a:t>antiromanzesca</a:t>
            </a:r>
            <a:endParaRPr lang="it-IT" b="1" i="1" dirty="0">
              <a:solidFill>
                <a:srgbClr val="C00000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C00000"/>
                </a:solidFill>
                <a:latin typeface="+mj-lt"/>
                <a:ea typeface="Microsoft YaHei" charset="-122"/>
              </a:rPr>
              <a:t>superamento dei generi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C00000"/>
                </a:solidFill>
                <a:latin typeface="+mj-lt"/>
                <a:ea typeface="Microsoft YaHei" charset="-122"/>
              </a:rPr>
              <a:t>letteratura + filosofia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C00000"/>
                </a:solidFill>
                <a:latin typeface="+mj-lt"/>
                <a:ea typeface="Microsoft YaHei" charset="-122"/>
              </a:rPr>
              <a:t>critica e editoria militante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931988" y="3019425"/>
            <a:ext cx="1962150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0070C0"/>
                </a:solidFill>
                <a:latin typeface="+mj-lt"/>
                <a:ea typeface="Microsoft YaHei" charset="-122"/>
              </a:rPr>
              <a:t>romanticismo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contenuto 2"/>
          <p:cNvSpPr>
            <a:spLocks noGrp="1"/>
          </p:cNvSpPr>
          <p:nvPr>
            <p:ph idx="1"/>
          </p:nvPr>
        </p:nvSpPr>
        <p:spPr>
          <a:xfrm>
            <a:off x="107950" y="115888"/>
            <a:ext cx="9036050" cy="576262"/>
          </a:xfrm>
        </p:spPr>
        <p:txBody>
          <a:bodyPr/>
          <a:lstStyle/>
          <a:p>
            <a:pPr algn="ctr" eaLnBrk="1" hangingPunct="1"/>
            <a:r>
              <a:rPr lang="it-IT" altLang="it-IT" sz="2800" smtClean="0"/>
              <a:t>Trasformazione del repertorio della letteratura tedesca in Italia </a:t>
            </a:r>
            <a:r>
              <a:rPr lang="it-IT" altLang="it-IT" sz="2000" smtClean="0"/>
              <a:t>(intorno al 1920)</a:t>
            </a:r>
            <a:endParaRPr lang="it-IT" altLang="it-IT" sz="2800" smtClean="0"/>
          </a:p>
          <a:p>
            <a:pPr eaLnBrk="1" hangingPunct="1"/>
            <a:endParaRPr lang="it-IT" altLang="it-IT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4211638" y="915988"/>
            <a:ext cx="4681537" cy="655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000" b="1" i="1" dirty="0">
                <a:solidFill>
                  <a:srgbClr val="C00000"/>
                </a:solidFill>
                <a:latin typeface="+mj-lt"/>
                <a:ea typeface="Microsoft YaHei" charset="-122"/>
              </a:rPr>
              <a:t>Campo di produzione ristretta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Nietzsche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(Croce, Papini)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Goethe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(Prezzolini,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Spaini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Croce, Borgese)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Novalis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(Prezzolini, Alfero,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Pisaneschi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Hebbel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Slataper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Farinelli, Borgese, Martini)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Hölderlin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(Papini,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Martegiani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Schopenhauer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(Papini, E. Amendola)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Kleist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(Papini, Borgese,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Stuparich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Pocar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Hoffmann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(Borgese, Prezzolini,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Pisaneschi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Dehmel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(Borgese,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Gnoli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Meyrink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(G. Carabba)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Wackenroder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Grillparzer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Tieck, 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Lenau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Heine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Jean Paul, Lichtenberg,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Hofmmansthal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Platen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Freytag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Storm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Chamisso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Büchner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F. e C.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Schlegel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>
              <a:latin typeface="Arial" charset="0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dirty="0">
              <a:latin typeface="Arial" charset="0"/>
              <a:ea typeface="Microsoft YaHei" charset="-122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950" y="908050"/>
            <a:ext cx="4103688" cy="4967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000" b="1" i="1" dirty="0">
                <a:solidFill>
                  <a:srgbClr val="0070C0"/>
                </a:solidFill>
                <a:latin typeface="+mj-lt"/>
                <a:ea typeface="Microsoft YaHei" charset="-122"/>
              </a:rPr>
              <a:t>Campo di produzione di massa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Treves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E.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Werner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E.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Eckstein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C.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Viebig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ecc.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Hauptmann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Sudermann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Hofmannsthal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dopo il 1910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: nessun tedesco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1921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: 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B.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Auerbach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Sonzogno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Goethe, Lessing,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Schiller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Schopenhauer, Wagner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Jean Paul, Grimm,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Heyse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dopo il 1910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: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Hebbel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in guerra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: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Bilse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,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Heine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,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Goethe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1919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: 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H. 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Il suddito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 poveri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71550" y="5732463"/>
            <a:ext cx="4572000" cy="996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Microsoft YaHei" charset="-122"/>
              </a:rPr>
              <a:t>Bocca</a:t>
            </a: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Nietzsche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Schopenhauer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Stirner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spcAft>
                <a:spcPts val="425"/>
              </a:spcAft>
              <a:buFont typeface="Times New Roman" pitchFamily="16" charset="0"/>
              <a:buNone/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1912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: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Weininger</a:t>
            </a:r>
            <a:endParaRPr lang="it-IT" b="1" i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40966" name="Rettangolo arrotondato 11"/>
          <p:cNvSpPr>
            <a:spLocks noChangeArrowheads="1"/>
          </p:cNvSpPr>
          <p:nvPr/>
        </p:nvSpPr>
        <p:spPr bwMode="auto">
          <a:xfrm>
            <a:off x="4427538" y="1509713"/>
            <a:ext cx="4321175" cy="34321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0967" name="Rettangolo arrotondato 2"/>
          <p:cNvSpPr>
            <a:spLocks noChangeArrowheads="1"/>
          </p:cNvSpPr>
          <p:nvPr/>
        </p:nvSpPr>
        <p:spPr bwMode="auto">
          <a:xfrm>
            <a:off x="107950" y="1844675"/>
            <a:ext cx="4103688" cy="122396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0968" name="Rettangolo arrotondato 5"/>
          <p:cNvSpPr>
            <a:spLocks noChangeArrowheads="1"/>
          </p:cNvSpPr>
          <p:nvPr/>
        </p:nvSpPr>
        <p:spPr bwMode="auto">
          <a:xfrm>
            <a:off x="468313" y="3716338"/>
            <a:ext cx="3311525" cy="18002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0969" name="Rettangolo arrotondato 6"/>
          <p:cNvSpPr>
            <a:spLocks noChangeArrowheads="1"/>
          </p:cNvSpPr>
          <p:nvPr/>
        </p:nvSpPr>
        <p:spPr bwMode="auto">
          <a:xfrm>
            <a:off x="1636713" y="6037263"/>
            <a:ext cx="3241675" cy="6921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750" y="188913"/>
            <a:ext cx="7993063" cy="779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2400" b="1" dirty="0">
                <a:solidFill>
                  <a:schemeClr val="tx1"/>
                </a:solidFill>
                <a:latin typeface="+mj-lt"/>
                <a:ea typeface="Microsoft YaHei" charset="-122"/>
              </a:rPr>
              <a:t>Il campo letterario italiano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  <a:ea typeface="Microsoft YaHei" charset="-122"/>
              </a:rPr>
              <a:t>Lo spazio simbolico si polarizza rapidamente (1902-1914)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16488" y="1196975"/>
            <a:ext cx="3887787" cy="387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C00000"/>
                </a:solidFill>
                <a:latin typeface="+mj-lt"/>
                <a:ea typeface="Microsoft YaHei" charset="-122"/>
              </a:rPr>
              <a:t>Campo di produzione ristretta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si instaura la logica pura dell’arte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 la denegazione della logica economica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Nuovi entranti / nomoteti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«La Critica» di B. Croce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«Leonardo» di G. Papini, G. Prezzolini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«Hermes» di G. A Borgese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«La Voce» di G. Prezzolini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Lacerba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» di G. Papini, A. Soffici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ecc.</a:t>
            </a:r>
          </a:p>
          <a:p>
            <a:pPr>
              <a:buFont typeface="Times New Roman" pitchFamily="16" charset="0"/>
              <a:buNone/>
              <a:defRPr/>
            </a:pPr>
            <a:endParaRPr lang="it-IT" sz="1600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sz="1600" dirty="0">
                <a:solidFill>
                  <a:schemeClr val="tx1"/>
                </a:solidFill>
                <a:latin typeface="+mj-lt"/>
                <a:ea typeface="Microsoft YaHei" charset="-122"/>
              </a:rPr>
              <a:t>Strutture autonome del campo in riviste, editoria, formazione fuori dall’università, ecc.</a:t>
            </a:r>
            <a:endParaRPr lang="it-IT" sz="1600" dirty="0">
              <a:latin typeface="Arial" charset="0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0825" y="1196975"/>
            <a:ext cx="3744913" cy="575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i="1" dirty="0">
                <a:solidFill>
                  <a:srgbClr val="0070C0"/>
                </a:solidFill>
                <a:latin typeface="+mj-lt"/>
                <a:ea typeface="Microsoft YaHei" charset="-122"/>
              </a:rPr>
              <a:t>Campo di produzione di massa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logica economica, politica, religiosa</a:t>
            </a:r>
            <a:b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interessi particolari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Letteratura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logica economica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 poetiche dominanti invecchiate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logica economica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Teatri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logica economica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Università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logica accademica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 positivismo scientifico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Giornalismo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logiche politiche e di mercato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it-IT" dirty="0">
              <a:latin typeface="Arial" charset="0"/>
              <a:ea typeface="Microsoft YaHei" charset="-122"/>
            </a:endParaRPr>
          </a:p>
        </p:txBody>
      </p:sp>
      <p:sp>
        <p:nvSpPr>
          <p:cNvPr id="41989" name="Rettangolo arrotondato 8"/>
          <p:cNvSpPr>
            <a:spLocks noChangeArrowheads="1"/>
          </p:cNvSpPr>
          <p:nvPr/>
        </p:nvSpPr>
        <p:spPr bwMode="auto">
          <a:xfrm>
            <a:off x="250825" y="1125538"/>
            <a:ext cx="3744913" cy="53990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1990" name="Rettangolo arrotondato 9"/>
          <p:cNvSpPr>
            <a:spLocks noChangeArrowheads="1"/>
          </p:cNvSpPr>
          <p:nvPr/>
        </p:nvSpPr>
        <p:spPr bwMode="auto">
          <a:xfrm>
            <a:off x="4932363" y="1125538"/>
            <a:ext cx="3887787" cy="41767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1991" name="Freccia bidirezionale orizzontale 10"/>
          <p:cNvSpPr>
            <a:spLocks noChangeArrowheads="1"/>
          </p:cNvSpPr>
          <p:nvPr/>
        </p:nvSpPr>
        <p:spPr bwMode="auto">
          <a:xfrm>
            <a:off x="4062413" y="3716338"/>
            <a:ext cx="796925" cy="504825"/>
          </a:xfrm>
          <a:prstGeom prst="leftRightArrow">
            <a:avLst>
              <a:gd name="adj1" fmla="val 50000"/>
              <a:gd name="adj2" fmla="val 4983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219700" y="6021388"/>
            <a:ext cx="3313113" cy="43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  <a:ea typeface="Microsoft YaHei" charset="-122"/>
              </a:rPr>
              <a:t>canale d’accesso </a:t>
            </a:r>
            <a:r>
              <a:rPr lang="it-IT" sz="2400" i="1" dirty="0">
                <a:solidFill>
                  <a:schemeClr val="tx1"/>
                </a:solidFill>
                <a:latin typeface="+mj-lt"/>
                <a:ea typeface="Microsoft YaHei" charset="-122"/>
              </a:rPr>
              <a:t>specifico</a:t>
            </a:r>
            <a:endParaRPr lang="it-IT" i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41993" name="Rettangolo arrotondato 12"/>
          <p:cNvSpPr>
            <a:spLocks noChangeArrowheads="1"/>
          </p:cNvSpPr>
          <p:nvPr/>
        </p:nvSpPr>
        <p:spPr bwMode="auto">
          <a:xfrm>
            <a:off x="5076825" y="6021388"/>
            <a:ext cx="3727450" cy="4349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1994" name="Freccia in su 13"/>
          <p:cNvSpPr>
            <a:spLocks noChangeArrowheads="1"/>
          </p:cNvSpPr>
          <p:nvPr/>
        </p:nvSpPr>
        <p:spPr bwMode="auto">
          <a:xfrm>
            <a:off x="6759575" y="5445125"/>
            <a:ext cx="260350" cy="431800"/>
          </a:xfrm>
          <a:prstGeom prst="upArrow">
            <a:avLst>
              <a:gd name="adj1" fmla="val 50000"/>
              <a:gd name="adj2" fmla="val 49933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metto 1 4"/>
          <p:cNvSpPr>
            <a:spLocks noChangeArrowheads="1"/>
          </p:cNvSpPr>
          <p:nvPr/>
        </p:nvSpPr>
        <p:spPr bwMode="auto">
          <a:xfrm>
            <a:off x="323850" y="333375"/>
            <a:ext cx="2735263" cy="3311525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850" y="330200"/>
            <a:ext cx="2735263" cy="2668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atin typeface="+mj-lt"/>
              </a:rPr>
              <a:t>Avremo così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il riconoscimento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dei nostri sodali, dei nostri compagni di lotta politica / delle istituzioni!</a:t>
            </a:r>
          </a:p>
          <a:p>
            <a:pPr algn="ctr">
              <a:defRPr/>
            </a:pPr>
            <a:endParaRPr lang="it-IT" sz="2000" dirty="0">
              <a:latin typeface="+mj-lt"/>
            </a:endParaRPr>
          </a:p>
          <a:p>
            <a:pPr algn="ctr">
              <a:defRPr/>
            </a:pPr>
            <a:r>
              <a:rPr lang="it-IT" sz="2000" dirty="0">
                <a:latin typeface="+mj-lt"/>
              </a:rPr>
              <a:t>Accumulazione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di capitale politico</a:t>
            </a:r>
          </a:p>
        </p:txBody>
      </p:sp>
      <p:sp>
        <p:nvSpPr>
          <p:cNvPr id="6148" name="Fumetto 1 6"/>
          <p:cNvSpPr>
            <a:spLocks noChangeArrowheads="1"/>
          </p:cNvSpPr>
          <p:nvPr/>
        </p:nvSpPr>
        <p:spPr bwMode="auto">
          <a:xfrm>
            <a:off x="3203575" y="330200"/>
            <a:ext cx="2736850" cy="3313113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8" name="Fumetto 1 7"/>
          <p:cNvSpPr/>
          <p:nvPr/>
        </p:nvSpPr>
        <p:spPr bwMode="auto">
          <a:xfrm>
            <a:off x="6084888" y="352425"/>
            <a:ext cx="2735262" cy="3292475"/>
          </a:xfrm>
          <a:prstGeom prst="wedgeRect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2000" dirty="0">
                <a:latin typeface="+mj-lt"/>
                <a:ea typeface="Microsoft YaHei" charset="-122"/>
              </a:rPr>
              <a:t>Avremo così </a:t>
            </a:r>
            <a:br>
              <a:rPr lang="it-IT" sz="2000" dirty="0">
                <a:latin typeface="+mj-lt"/>
                <a:ea typeface="Microsoft YaHei" charset="-122"/>
              </a:rPr>
            </a:br>
            <a:r>
              <a:rPr lang="it-IT" sz="2000" dirty="0">
                <a:latin typeface="+mj-lt"/>
                <a:ea typeface="Microsoft YaHei" charset="-122"/>
              </a:rPr>
              <a:t>il riconoscimento </a:t>
            </a:r>
            <a:br>
              <a:rPr lang="it-IT" sz="2000" dirty="0">
                <a:latin typeface="+mj-lt"/>
                <a:ea typeface="Microsoft YaHei" charset="-122"/>
              </a:rPr>
            </a:br>
            <a:r>
              <a:rPr lang="it-IT" sz="2000" dirty="0">
                <a:latin typeface="+mj-lt"/>
                <a:ea typeface="Microsoft YaHei" charset="-122"/>
              </a:rPr>
              <a:t>dei nostri pari, ovvero di coloro che sono in grado di distinguere la buona letteratura dalla cattiva!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sz="2000" dirty="0"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sz="2000" dirty="0">
                <a:latin typeface="+mj-lt"/>
                <a:ea typeface="Microsoft YaHei" charset="-122"/>
              </a:rPr>
              <a:t>Accumulazione </a:t>
            </a:r>
            <a:br>
              <a:rPr lang="it-IT" sz="2000" dirty="0">
                <a:latin typeface="+mj-lt"/>
                <a:ea typeface="Microsoft YaHei" charset="-122"/>
              </a:rPr>
            </a:br>
            <a:r>
              <a:rPr lang="it-IT" sz="2000" dirty="0">
                <a:latin typeface="+mj-lt"/>
                <a:ea typeface="Microsoft YaHei" charset="-122"/>
              </a:rPr>
              <a:t>di capitale specifico</a:t>
            </a:r>
            <a:br>
              <a:rPr lang="it-IT" sz="2000" dirty="0">
                <a:latin typeface="+mj-lt"/>
                <a:ea typeface="Microsoft YaHei" charset="-122"/>
              </a:rPr>
            </a:br>
            <a:r>
              <a:rPr lang="it-IT" sz="2000" dirty="0">
                <a:latin typeface="+mj-lt"/>
                <a:ea typeface="Microsoft YaHei" charset="-122"/>
              </a:rPr>
              <a:t>(letterario)</a:t>
            </a:r>
          </a:p>
        </p:txBody>
      </p:sp>
      <p:pic>
        <p:nvPicPr>
          <p:cNvPr id="6150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89413"/>
            <a:ext cx="27352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513" y="4189413"/>
            <a:ext cx="2655887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71950"/>
            <a:ext cx="273526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3203575" y="333375"/>
            <a:ext cx="2736850" cy="2667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atin typeface="+mj-lt"/>
              </a:rPr>
              <a:t>Avremo così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il riconoscimento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dei nostri azionisti, la gratitudine dei nostri lavoratori e faremo crescere l’economia!</a:t>
            </a:r>
          </a:p>
          <a:p>
            <a:pPr algn="ctr">
              <a:defRPr/>
            </a:pPr>
            <a:endParaRPr lang="it-IT" sz="2000" dirty="0">
              <a:latin typeface="+mj-lt"/>
            </a:endParaRPr>
          </a:p>
          <a:p>
            <a:pPr algn="ctr">
              <a:defRPr/>
            </a:pPr>
            <a:r>
              <a:rPr lang="it-IT" sz="2000" dirty="0">
                <a:latin typeface="+mj-lt"/>
              </a:rPr>
              <a:t>Accumulazione</a:t>
            </a:r>
          </a:p>
          <a:p>
            <a:pPr algn="ctr">
              <a:defRPr/>
            </a:pPr>
            <a:r>
              <a:rPr lang="it-IT" sz="2000" dirty="0">
                <a:latin typeface="+mj-lt"/>
              </a:rPr>
              <a:t>di capitale economico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787900" y="995363"/>
            <a:ext cx="4248150" cy="5761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+mj-lt"/>
                <a:ea typeface="Microsoft YaHei" charset="-122"/>
              </a:rPr>
              <a:t>Circuiti di produzione ristretta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(interesse a interessarsi all’universale)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Stampa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Riviste letterarie, culturali, politiche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«La Critica», «La Voce», «Il Baretti», «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Solaria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»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Università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Cattedre di letteratura tedesca (e alleanze)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Friedmann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Farinelli, Borgese, Manacorda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Teatro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Teatri d’eccezione, di regia, stabili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D’Amico, Pirandello, Bragaglia, Grassi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Teatro degli Indipendenti &gt; Piccolo Teatro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Collane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specifiche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Quaderni della «Voce»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Biblioteca Romantica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Mondadori</a:t>
            </a:r>
            <a:endParaRPr lang="it-IT" cap="small" dirty="0">
              <a:solidFill>
                <a:srgbClr val="000000"/>
              </a:solidFill>
              <a:latin typeface="+mj-lt"/>
              <a:ea typeface="+mn-ea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Scrittori Italiani e Stranieri 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Carabba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Teatro e Teatro Moderno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Rosa e Ballo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58888" y="115888"/>
            <a:ext cx="4068762" cy="779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2400" b="1" dirty="0">
                <a:solidFill>
                  <a:schemeClr val="tx1"/>
                </a:solidFill>
                <a:latin typeface="+mj-lt"/>
                <a:ea typeface="Microsoft YaHei" charset="-122"/>
              </a:rPr>
              <a:t>Schema della progressiva genesi di poli relativamente autonomi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992188"/>
            <a:ext cx="4140200" cy="575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0070C0"/>
                </a:solidFill>
                <a:latin typeface="+mj-lt"/>
                <a:ea typeface="Microsoft YaHei" charset="-122"/>
              </a:rPr>
              <a:t>Circuiti di produzione di massa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(interesse politico, economico, religioso…)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Stampa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Quotidiani e riviste a grande diffusione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Marzocco, Corriere della Sera, ecc.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Università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Cattedre di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lett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. italiana e comparata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positivisti, Guido Mazzoni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Teatro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Teatro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borghese e di cassetta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Sem Benelli,  Roberto Bracco, varietà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Teatro Nazionale di Firenze, ecc.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Collane di grande diffusione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Amena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Treves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/>
            </a:r>
            <a:b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Romantica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Sonzogno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chemeClr val="tx1"/>
                </a:solidFill>
                <a:latin typeface="+mj-lt"/>
                <a:ea typeface="+mn-ea"/>
              </a:rPr>
              <a:t>I Romanzi della Palma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Mondadori</a:t>
            </a:r>
            <a:r>
              <a:rPr lang="it-IT" cap="small" dirty="0">
                <a:solidFill>
                  <a:schemeClr val="tx1"/>
                </a:solidFill>
                <a:latin typeface="+mj-lt"/>
                <a:ea typeface="+mn-ea"/>
              </a:rPr>
              <a:t> 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/>
            </a:r>
            <a:b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Collezione Teatrale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Mondadori</a:t>
            </a:r>
          </a:p>
        </p:txBody>
      </p:sp>
      <p:sp>
        <p:nvSpPr>
          <p:cNvPr id="43013" name="Freccia bidirezionale orizzontale 8"/>
          <p:cNvSpPr>
            <a:spLocks noChangeArrowheads="1"/>
          </p:cNvSpPr>
          <p:nvPr/>
        </p:nvSpPr>
        <p:spPr bwMode="auto">
          <a:xfrm>
            <a:off x="4130675" y="2046288"/>
            <a:ext cx="647700" cy="360362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43014" name="Freccia bidirezionale orizzontale 9"/>
          <p:cNvSpPr>
            <a:spLocks noChangeArrowheads="1"/>
          </p:cNvSpPr>
          <p:nvPr/>
        </p:nvSpPr>
        <p:spPr bwMode="auto">
          <a:xfrm>
            <a:off x="4140200" y="3038475"/>
            <a:ext cx="647700" cy="360363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43015" name="Freccia bidirezionale orizzontale 10"/>
          <p:cNvSpPr>
            <a:spLocks noChangeArrowheads="1"/>
          </p:cNvSpPr>
          <p:nvPr/>
        </p:nvSpPr>
        <p:spPr bwMode="auto">
          <a:xfrm>
            <a:off x="4130675" y="4065588"/>
            <a:ext cx="647700" cy="360362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43016" name="Freccia bidirezionale orizzontale 11"/>
          <p:cNvSpPr>
            <a:spLocks noChangeArrowheads="1"/>
          </p:cNvSpPr>
          <p:nvPr/>
        </p:nvSpPr>
        <p:spPr bwMode="auto">
          <a:xfrm>
            <a:off x="4108450" y="5249863"/>
            <a:ext cx="647700" cy="358775"/>
          </a:xfrm>
          <a:prstGeom prst="leftRightArrow">
            <a:avLst>
              <a:gd name="adj1" fmla="val 50000"/>
              <a:gd name="adj2" fmla="val 5014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804025" y="115888"/>
            <a:ext cx="2016125" cy="86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Büchner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Arial" charset="0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Hebbel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Wedekind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Kaiser, Brecht…</a:t>
            </a:r>
          </a:p>
        </p:txBody>
      </p:sp>
      <p:sp>
        <p:nvSpPr>
          <p:cNvPr id="43018" name="Rettangolo arrotondato 13"/>
          <p:cNvSpPr>
            <a:spLocks noChangeArrowheads="1"/>
          </p:cNvSpPr>
          <p:nvPr/>
        </p:nvSpPr>
        <p:spPr bwMode="auto">
          <a:xfrm>
            <a:off x="6804025" y="115888"/>
            <a:ext cx="2016125" cy="866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6" name="Freccia angolare in su 15"/>
          <p:cNvSpPr/>
          <p:nvPr/>
        </p:nvSpPr>
        <p:spPr bwMode="auto">
          <a:xfrm rot="10800000">
            <a:off x="5940425" y="188913"/>
            <a:ext cx="863600" cy="706437"/>
          </a:xfrm>
          <a:prstGeom prst="bent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3020" name="Rettangolo arrotondato 16"/>
          <p:cNvSpPr>
            <a:spLocks noChangeArrowheads="1"/>
          </p:cNvSpPr>
          <p:nvPr/>
        </p:nvSpPr>
        <p:spPr bwMode="auto">
          <a:xfrm>
            <a:off x="4787900" y="6381750"/>
            <a:ext cx="4176713" cy="2873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140200" y="995363"/>
            <a:ext cx="4895850" cy="4987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+mj-lt"/>
                <a:ea typeface="Microsoft YaHei" charset="-122"/>
              </a:rPr>
              <a:t>Circuiti di produzione ristretta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(interesse a interessarsi all’universale)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Stampa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Riviste letterarie, culturali, politiche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«Il Convegno», «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Solaria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»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Collane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specifiche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Europea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Frassinelli (Antonicelli)</a:t>
            </a:r>
          </a:p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1933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Il processo</a:t>
            </a:r>
          </a:p>
          <a:p>
            <a:pPr algn="ctr"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[Fuori collana]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Vallecchi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(Paoli, «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Solaria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»)</a:t>
            </a:r>
          </a:p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1934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La metamorfosi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cap="small" dirty="0">
              <a:solidFill>
                <a:srgbClr val="000000"/>
              </a:solidFill>
              <a:latin typeface="+mn-lt"/>
              <a:ea typeface="+mn-ea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Narratori Stranieri Tradotti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Einaudi (Pavese)</a:t>
            </a:r>
          </a:p>
          <a:p>
            <a:pPr algn="ctr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1945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America</a:t>
            </a:r>
            <a:endParaRPr lang="it-IT" i="1" cap="small" dirty="0">
              <a:solidFill>
                <a:srgbClr val="000000"/>
              </a:solidFill>
              <a:latin typeface="+mj-lt"/>
              <a:ea typeface="+mn-ea"/>
            </a:endParaRPr>
          </a:p>
          <a:p>
            <a:pPr algn="ctr"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Medusa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Mondadori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Mazzucchetti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</a:p>
          <a:p>
            <a:pPr algn="ctr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</a:rPr>
              <a:t>1947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America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-252536" y="188640"/>
            <a:ext cx="5651500" cy="5502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3200" b="1" dirty="0">
                <a:solidFill>
                  <a:schemeClr val="tx1"/>
                </a:solidFill>
                <a:latin typeface="+mj-lt"/>
                <a:ea typeface="Microsoft YaHei" charset="-122"/>
              </a:rPr>
              <a:t>Chi ha interesse a </a:t>
            </a:r>
            <a:r>
              <a:rPr lang="it-IT" sz="3200" b="1" i="1" dirty="0">
                <a:solidFill>
                  <a:schemeClr val="tx1"/>
                </a:solidFill>
                <a:latin typeface="+mj-lt"/>
                <a:ea typeface="Microsoft YaHei" charset="-122"/>
              </a:rPr>
              <a:t>fare</a:t>
            </a:r>
            <a:r>
              <a:rPr lang="it-IT" sz="3200" b="1" dirty="0">
                <a:solidFill>
                  <a:schemeClr val="tx1"/>
                </a:solidFill>
                <a:latin typeface="+mj-lt"/>
                <a:ea typeface="Microsoft YaHei" charset="-122"/>
              </a:rPr>
              <a:t> Kafka?</a:t>
            </a:r>
            <a:endParaRPr lang="it-IT" sz="2400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992188"/>
            <a:ext cx="4140200" cy="3698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0070C0"/>
                </a:solidFill>
                <a:latin typeface="+mj-lt"/>
                <a:ea typeface="Microsoft YaHei" charset="-122"/>
              </a:rPr>
              <a:t>Circuiti di produzione di massa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(interesse politico, economico, religioso…)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Stampa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Quotidiani e riviste a grande diffusione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Corriere della Sera, ecc.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Collane di grande diffusione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Amena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Treves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/>
            </a:r>
            <a:b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Romantica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Sonzogno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chemeClr val="tx1"/>
                </a:solidFill>
                <a:latin typeface="+mj-lt"/>
                <a:ea typeface="+mn-ea"/>
              </a:rPr>
              <a:t>I Romanzi della Palma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Mondadori</a:t>
            </a:r>
            <a:r>
              <a:rPr lang="it-IT" cap="small" dirty="0">
                <a:solidFill>
                  <a:schemeClr val="tx1"/>
                </a:solidFill>
                <a:latin typeface="+mj-lt"/>
                <a:ea typeface="+mn-ea"/>
              </a:rPr>
              <a:t> 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/>
            </a:r>
            <a:b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ecc.</a:t>
            </a:r>
          </a:p>
        </p:txBody>
      </p:sp>
      <p:sp>
        <p:nvSpPr>
          <p:cNvPr id="44037" name="Freccia bidirezionale orizzontale 8"/>
          <p:cNvSpPr>
            <a:spLocks noChangeArrowheads="1"/>
          </p:cNvSpPr>
          <p:nvPr/>
        </p:nvSpPr>
        <p:spPr bwMode="auto">
          <a:xfrm>
            <a:off x="4130675" y="2046288"/>
            <a:ext cx="647700" cy="360362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44038" name="Freccia bidirezionale orizzontale 9"/>
          <p:cNvSpPr>
            <a:spLocks noChangeArrowheads="1"/>
          </p:cNvSpPr>
          <p:nvPr/>
        </p:nvSpPr>
        <p:spPr bwMode="auto">
          <a:xfrm>
            <a:off x="4140200" y="3038475"/>
            <a:ext cx="647700" cy="360363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804025" y="115888"/>
            <a:ext cx="2016125" cy="779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4800" b="1" dirty="0">
                <a:solidFill>
                  <a:schemeClr val="tx1"/>
                </a:solidFill>
                <a:latin typeface="+mj-lt"/>
                <a:ea typeface="Microsoft YaHei" charset="-122"/>
              </a:rPr>
              <a:t>Kafka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44040" name="Rettangolo arrotondato 13"/>
          <p:cNvSpPr>
            <a:spLocks noChangeArrowheads="1"/>
          </p:cNvSpPr>
          <p:nvPr/>
        </p:nvSpPr>
        <p:spPr bwMode="auto">
          <a:xfrm>
            <a:off x="6804025" y="115888"/>
            <a:ext cx="2016125" cy="866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6" name="Freccia angolare in su 15"/>
          <p:cNvSpPr/>
          <p:nvPr/>
        </p:nvSpPr>
        <p:spPr bwMode="auto">
          <a:xfrm rot="10800000">
            <a:off x="5940425" y="188913"/>
            <a:ext cx="863600" cy="706437"/>
          </a:xfrm>
          <a:prstGeom prst="bent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388" y="6092825"/>
            <a:ext cx="8785225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NB. Continuità degli attori e delle pratiche nel campo di produzione ristretta: </a:t>
            </a:r>
          </a:p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«La Voce» &gt; Gobetti &gt; 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Slavia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 &gt; Frassinelli &gt; Einaudi &gt; Adelphi, Bollati, Donzelli, ecc.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07904" y="908720"/>
            <a:ext cx="5436096" cy="490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  <a:latin typeface="+mj-lt"/>
              </a:rPr>
              <a:t>Alberto </a:t>
            </a:r>
            <a:r>
              <a:rPr lang="it-IT" sz="2800" b="1" dirty="0" err="1">
                <a:solidFill>
                  <a:schemeClr val="tx1"/>
                </a:solidFill>
                <a:latin typeface="+mj-lt"/>
              </a:rPr>
              <a:t>Spaini</a:t>
            </a:r>
            <a:r>
              <a:rPr lang="it-IT" sz="28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  <a:latin typeface="+mj-lt"/>
              </a:rPr>
              <a:t>(1892-1975) </a:t>
            </a:r>
          </a:p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  <a:latin typeface="+mj-lt"/>
              </a:rPr>
              <a:t>campione di prime traduzioni </a:t>
            </a:r>
          </a:p>
          <a:p>
            <a:pPr>
              <a:defRPr/>
            </a:pP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  <a:latin typeface="+mj-lt"/>
              </a:rPr>
              <a:t>Goethe, </a:t>
            </a:r>
            <a:r>
              <a:rPr lang="it-IT" sz="2800" i="1" dirty="0">
                <a:solidFill>
                  <a:schemeClr val="tx1"/>
                </a:solidFill>
                <a:latin typeface="+mj-lt"/>
              </a:rPr>
              <a:t>Wilhelm </a:t>
            </a:r>
            <a:r>
              <a:rPr lang="it-IT" sz="2800" i="1" dirty="0" err="1">
                <a:solidFill>
                  <a:schemeClr val="tx1"/>
                </a:solidFill>
                <a:latin typeface="+mj-lt"/>
              </a:rPr>
              <a:t>Meister</a:t>
            </a:r>
            <a:r>
              <a:rPr lang="it-IT" sz="28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1913-15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800" dirty="0" err="1">
                <a:solidFill>
                  <a:schemeClr val="tx1"/>
                </a:solidFill>
                <a:latin typeface="+mj-lt"/>
              </a:rPr>
              <a:t>Wedekind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2800" i="1" dirty="0">
                <a:solidFill>
                  <a:schemeClr val="tx1"/>
                </a:solidFill>
                <a:latin typeface="+mj-lt"/>
              </a:rPr>
              <a:t>Fuochi d’artificio 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1921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800" dirty="0" err="1">
                <a:solidFill>
                  <a:schemeClr val="tx1"/>
                </a:solidFill>
                <a:latin typeface="+mj-lt"/>
              </a:rPr>
              <a:t>Th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Mann, </a:t>
            </a:r>
            <a:r>
              <a:rPr lang="it-IT" sz="2800" i="1" dirty="0">
                <a:solidFill>
                  <a:schemeClr val="tx1"/>
                </a:solidFill>
                <a:latin typeface="+mj-lt"/>
              </a:rPr>
              <a:t>Ora greve 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1926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800" dirty="0" err="1">
                <a:solidFill>
                  <a:schemeClr val="tx1"/>
                </a:solidFill>
                <a:latin typeface="+mj-lt"/>
              </a:rPr>
              <a:t>Büchner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2800" i="1" dirty="0">
                <a:solidFill>
                  <a:schemeClr val="tx1"/>
                </a:solidFill>
                <a:latin typeface="+mj-lt"/>
              </a:rPr>
              <a:t>Opere 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1928-31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  <a:latin typeface="+mj-lt"/>
              </a:rPr>
              <a:t>Brecht, </a:t>
            </a:r>
            <a:r>
              <a:rPr lang="it-IT" sz="2800" i="1" dirty="0">
                <a:solidFill>
                  <a:schemeClr val="tx1"/>
                </a:solidFill>
                <a:latin typeface="+mj-lt"/>
              </a:rPr>
              <a:t>Veglia dei lestofanti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, 1930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800" dirty="0" err="1">
                <a:solidFill>
                  <a:schemeClr val="tx1"/>
                </a:solidFill>
                <a:latin typeface="+mj-lt"/>
              </a:rPr>
              <a:t>Döblin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2800" i="1" dirty="0" err="1">
                <a:solidFill>
                  <a:schemeClr val="tx1"/>
                </a:solidFill>
                <a:latin typeface="+mj-lt"/>
              </a:rPr>
              <a:t>Berlin</a:t>
            </a:r>
            <a:r>
              <a:rPr lang="it-IT" sz="2800" i="1" dirty="0">
                <a:solidFill>
                  <a:schemeClr val="tx1"/>
                </a:solidFill>
                <a:latin typeface="+mj-lt"/>
              </a:rPr>
              <a:t>, Alexanderplatz 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1932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  <a:latin typeface="+mj-lt"/>
              </a:rPr>
              <a:t>Kafka, </a:t>
            </a:r>
            <a:r>
              <a:rPr lang="it-IT" sz="2800" i="1" dirty="0">
                <a:solidFill>
                  <a:schemeClr val="tx1"/>
                </a:solidFill>
                <a:latin typeface="+mj-lt"/>
              </a:rPr>
              <a:t>Il processo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 1933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  <a:latin typeface="+mj-lt"/>
              </a:rPr>
              <a:t>Kafka, </a:t>
            </a:r>
            <a:r>
              <a:rPr lang="it-IT" sz="2800" i="1" dirty="0">
                <a:solidFill>
                  <a:schemeClr val="tx1"/>
                </a:solidFill>
                <a:latin typeface="+mj-lt"/>
              </a:rPr>
              <a:t>America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 1938-45</a:t>
            </a:r>
          </a:p>
        </p:txBody>
      </p:sp>
      <p:pic>
        <p:nvPicPr>
          <p:cNvPr id="45059" name="Picture 3" descr="C:\Users\Michele\Google Drive\Archivio Corrente dal 01.07.2013\09-Letteratura &amp; Schede libri letti\03_Archivi\Spaini (Foto dell'archivio)\Varie\Spa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341694" cy="48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ヒラギノ角ゴ Pro W3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1800"/>
            <a:ext cx="7739707" cy="515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5903913"/>
            <a:ext cx="76533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it-IT" sz="2400" dirty="0" smtClean="0">
                <a:latin typeface="Goudy Old Style" charset="0"/>
              </a:rPr>
              <a:t>            </a:t>
            </a:r>
            <a:r>
              <a:rPr lang="it-IT" sz="2400" dirty="0" err="1" smtClean="0">
                <a:latin typeface="Goudy Old Style" charset="0"/>
              </a:rPr>
              <a:t>Slataper</a:t>
            </a:r>
            <a:r>
              <a:rPr lang="it-IT" sz="2400" dirty="0" smtClean="0">
                <a:latin typeface="Goudy Old Style" charset="0"/>
              </a:rPr>
              <a:t>, </a:t>
            </a:r>
            <a:r>
              <a:rPr lang="it-IT" sz="2400" dirty="0" err="1" smtClean="0">
                <a:latin typeface="Goudy Old Style" charset="0"/>
              </a:rPr>
              <a:t>Spaini</a:t>
            </a:r>
            <a:r>
              <a:rPr lang="it-IT" sz="2400" dirty="0" smtClean="0">
                <a:latin typeface="Goudy Old Style" charset="0"/>
              </a:rPr>
              <a:t> e </a:t>
            </a:r>
            <a:r>
              <a:rPr lang="it-IT" sz="2400" dirty="0" err="1" smtClean="0">
                <a:latin typeface="Goudy Old Style" charset="0"/>
              </a:rPr>
              <a:t>Pisaneschi</a:t>
            </a:r>
            <a:r>
              <a:rPr lang="it-IT" sz="2400" dirty="0" smtClean="0">
                <a:latin typeface="Goudy Old Style" charset="0"/>
              </a:rPr>
              <a:t> sul </a:t>
            </a:r>
            <a:r>
              <a:rPr lang="it-IT" sz="2400" dirty="0" err="1" smtClean="0">
                <a:latin typeface="Goudy Old Style" charset="0"/>
              </a:rPr>
              <a:t>Secchieta</a:t>
            </a:r>
            <a:r>
              <a:rPr lang="it-IT" sz="2400" dirty="0" smtClean="0">
                <a:latin typeface="Goudy Old Style" charset="0"/>
              </a:rPr>
              <a:t>, 1910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C:\Users\Michele\Google Drive\Firb\12_Giornate di ricerca\2015_12_21_Giornata di ricerca Firb-Marie Curie_IISG-21 dicembre 2015\Michele\Pisanesc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16113"/>
            <a:ext cx="25971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300788" y="5978525"/>
            <a:ext cx="2587625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FFC000"/>
                </a:solidFill>
                <a:latin typeface="+mj-lt"/>
                <a:ea typeface="Microsoft YaHei" charset="-122"/>
              </a:rPr>
              <a:t>Rosina </a:t>
            </a:r>
            <a:r>
              <a:rPr lang="it-IT" b="1" dirty="0" err="1">
                <a:solidFill>
                  <a:srgbClr val="FFC000"/>
                </a:solidFill>
                <a:latin typeface="+mj-lt"/>
                <a:ea typeface="Microsoft YaHei" charset="-122"/>
              </a:rPr>
              <a:t>Pisaneschi</a:t>
            </a:r>
            <a:r>
              <a:rPr lang="it-IT" b="1" dirty="0">
                <a:solidFill>
                  <a:srgbClr val="FFC000"/>
                </a:solidFill>
                <a:latin typeface="+mj-lt"/>
                <a:ea typeface="Microsoft YaHei" charset="-122"/>
              </a:rPr>
              <a:t> (Siena)</a:t>
            </a:r>
            <a:br>
              <a:rPr lang="it-IT" b="1" dirty="0">
                <a:solidFill>
                  <a:srgbClr val="FFC000"/>
                </a:solidFill>
                <a:latin typeface="+mj-lt"/>
                <a:ea typeface="Microsoft YaHei" charset="-122"/>
              </a:rPr>
            </a:br>
            <a:r>
              <a:rPr lang="it-IT" b="1" dirty="0">
                <a:solidFill>
                  <a:srgbClr val="FFC000"/>
                </a:solidFill>
                <a:latin typeface="+mj-lt"/>
                <a:ea typeface="Microsoft YaHei" charset="-122"/>
              </a:rPr>
              <a:t>1890-1960</a:t>
            </a:r>
          </a:p>
        </p:txBody>
      </p:sp>
      <p:pic>
        <p:nvPicPr>
          <p:cNvPr id="47109" name="Picture 3" descr="C:\Users\Michele\Google Drive\Archivio Corrente dal 01.07.2013\09-Letteratura &amp; Schede libri letti\03_Archivi\Spaini (Foto dell'archivio)\Varie\Spai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38"/>
            <a:ext cx="2700337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-57150" y="3355975"/>
            <a:ext cx="3173413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FFC000"/>
                </a:solidFill>
                <a:latin typeface="+mj-lt"/>
                <a:ea typeface="Microsoft YaHei" charset="-122"/>
              </a:rPr>
              <a:t>Alberto </a:t>
            </a:r>
            <a:r>
              <a:rPr lang="it-IT" b="1" dirty="0" err="1">
                <a:solidFill>
                  <a:srgbClr val="FFC000"/>
                </a:solidFill>
                <a:latin typeface="+mj-lt"/>
                <a:ea typeface="Microsoft YaHei" charset="-122"/>
              </a:rPr>
              <a:t>Spaini</a:t>
            </a:r>
            <a:r>
              <a:rPr lang="it-IT" b="1" dirty="0">
                <a:solidFill>
                  <a:srgbClr val="FFC000"/>
                </a:solidFill>
                <a:latin typeface="+mj-lt"/>
                <a:ea typeface="Microsoft YaHei" charset="-122"/>
              </a:rPr>
              <a:t> (Trieste)</a:t>
            </a:r>
            <a:br>
              <a:rPr lang="it-IT" b="1" dirty="0">
                <a:solidFill>
                  <a:srgbClr val="FFC000"/>
                </a:solidFill>
                <a:latin typeface="+mj-lt"/>
                <a:ea typeface="Microsoft YaHei" charset="-122"/>
              </a:rPr>
            </a:br>
            <a:r>
              <a:rPr lang="it-IT" b="1" dirty="0">
                <a:solidFill>
                  <a:srgbClr val="FFC000"/>
                </a:solidFill>
                <a:latin typeface="+mj-lt"/>
                <a:ea typeface="Microsoft YaHei" charset="-122"/>
              </a:rPr>
              <a:t>1892-1975</a:t>
            </a:r>
          </a:p>
        </p:txBody>
      </p:sp>
      <p:pic>
        <p:nvPicPr>
          <p:cNvPr id="47111" name="Picture 6" descr="http://previews.123rf.com/images/gors4730/gors47301204/gors4730120400003/13160731-GERMANY-CIRCA-1913-a-postcard-printed-by-GERMANY-shows-sepia-toned-photograph-of-Friedrichstrasse-Ra-Stock-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30700"/>
            <a:ext cx="346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070225" y="6291263"/>
            <a:ext cx="19431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sz="1600" b="1" dirty="0">
                <a:solidFill>
                  <a:srgbClr val="B08600"/>
                </a:solidFill>
                <a:latin typeface="+mj-lt"/>
                <a:ea typeface="Microsoft YaHei" charset="-122"/>
              </a:rPr>
              <a:t>Berlino 1912-13</a:t>
            </a:r>
            <a:endParaRPr lang="it-IT" b="1" dirty="0">
              <a:solidFill>
                <a:srgbClr val="B08600"/>
              </a:solidFill>
              <a:latin typeface="+mj-lt"/>
              <a:ea typeface="Microsoft YaHei" charset="-122"/>
            </a:endParaRPr>
          </a:p>
        </p:txBody>
      </p:sp>
      <p:sp>
        <p:nvSpPr>
          <p:cNvPr id="47113" name="AutoShape 8" descr="data:image/jpeg;base64,/9j/4AAQSkZJRgABAQAAAQABAAD/2wCEAAkGBxQTEhQUEhQVFBQXFRcWFxgXFxoYFxwYHBgXGBgYFxgaHCggHBolHBUYITEiJSkrLi4uFyAzODMsNygtLisBCgoKBQUFDgUFDisZExkrKysrKysrKysrKysrKysrKysrKysrKysrKysrKysrKysrKysrKysrKysrKysrKysrK//AABEIAMQBAgMBIgACEQEDEQH/xAAcAAAABwEBAAAAAAAAAAAAAAAAAQIDBAUGBwj/xABMEAACAQIEAwQGBQcICQUBAAABAgMAEQQSITEFBkETIlFhBzJxgZGhFCNCsdFSVGKSwdLwFRYzU3KTosIkQ0SCg7LT4fEXY3OUs6P/xAAUAQEAAAAAAAAAAAAAAAAAAAAA/8QAFBEBAAAAAAAAAAAAAAAAAAAAAP/aAAwDAQACEQMRAD8A6YxpsnzNPEU2RQMsKAWnbUi1Am1GFoUqgaYa0q1AUdAnLRFaXahagbyUoLSgtHloEZKSUFOWostAjsxQ7MUsLR5aBsx0WSnQKMLQN5aLs6ey0ZWgjZKIpT5WkFKCOyU2yU+6U2o1oGxHSslPUnLQM2ostP5aIigZtRGnctJK0DdqM0eWjC0ABoUu1CgtqI0ZahQItRZaXahQNlKIrTwNA0DIWhanQtKAoGbUYWnLUVqAZaIrS6I0DE2gv7PvApWSixnqH3feKl9gb0EbLQyVaYfBjrrSp8GOmhoKnJSglSo8OTRvDloI3Z0kpVhBY08IRQU+WiK1NxUQB0pnsjQRGFNtHU14TTLLQRrUVqkFaGSgj2pJFP5Kkw4bTWgr7UkLerRsOKYjhsaARYfSl9nYEW3qXGtAoKCv7EUKm9kKFAy+49/3GlCuc4P0u4NyvaJNF4nKHXYjQqb/ACqXj/SbhVmgETLLA+btnUNnj07n1drm53tQbo0V6psFzbgpSAmKhzHZWbI3syvY3qXBxaF5ZIUcNJGFLqL6BtjfbqPjQTgKWBSFpaigApapc0qOMm/t/YKkxQ60AGF0ppoPjViFostBBfBG171T8ax3YKGOUAmxLGwHhrY/dWqtVdxjCh4yCgfqAbb2OuvtoOdY3j0j5sgaWytcItltbe7BiTpt3Qb/AAr+DekZ1srOrbf0ncOvidR+qAP2XsrCMSXkEYyMUtZiRY3W1jptc2FZ/CokkqDJHKmcKospBsb6aWAt4eFB1zgmN7aFJfyxfTa1za3uqcRUXhqKsUYRQqhFAUbAWFhpTrE0DgUUxilvpTokqJxPHCKMyEFrWFgGJ1IH2QT18KBjg0wljWRQyhr6MCp0JGoYAjap5qs4HxoTtImUoyBSRZtmvbUqBup0q3tQRJIbmhkqWVpBWgiMtRMRFVmVqJiRQQMlLEd6XlpyOI70CFw9SUSnEXSjIoG2SmGjqUaQwoGkoyKMkVnuZeMSwmIQqGDZ85yMxFsuW1jYak7+FBbnHxjTMPn+FCsfHxbHWGkmw2WED3Are1Cg8+nDHwpHZmt5wjl2N4UOZgTc9CNzWf4lwiRJJVRrqh3IHVQ+x9vyoKYSMOpt8qlYHi80JBidoyOqEofGxykXF+hq8XlyQxq2QG6g6EX1F9daoREcwUoRc28etvvFBqeG+k7HRWvKJRfaVFYW8LqFb35q0/IvpLihidMbJPI7Sl1cqXAUquhsSR3gxsBbvVzHFYLJqT5Ux2NwSDe29B6En9JOGvCMK8c5knRXDMYykZyBnysAbi5+BrX8V5ggwwjMr2EriNMoLXY/2QbDzryX2Jp/D4mWO2RmW2osSPuoPYeehmrzJw30l8RhI+vMg8JQJAfaT3vnWs4V6bJNBiMMjeJjcp/hYN99B2/tKgcXkHZNdC/6INrn23GlZjl30j4HFssYZ4pWOVY3Uksf0SmYH5HyrR8eS0D6kXFtASddOgJoOccDxsyyYwA3IGb63vd5r3CBSLL3dri1hodapeCoJMXKz52ylbxqR2ZBZVBS5FiCb9Ou96tcPCQ+IJUMWXRbgmwDXzLqw0bqPG9VPBIAJmdb2bIb2BNxIptZb62AoO4cOUCKMAEDItgdTaw3PU1ItUbANmijPiinz2HlUjLQJYVQ8wcZgjvFI9iyMWABJChSSbjRff5VC575q+iIEjsZnBt+iPyj5+FcpnxTdjLI5LPNKI7km+VQJJL+1jF8DQdG5X5lgubuQSzFyw/KkbIdNh3hcnQE+dbtJAdtRXnHA40RSK2+puD6rKQcytfdSLj31sOX+bmwUnZOWkwxAaMnVgjDMlifaAR43oOwZqQTVPgOYoZIo5e+udQ2UqS636PkuAR7aocPz0IzIMacNFZvq8s6XI1vnXMzKdtgb32oNqaacCua4v0twqCA6ySXOkUMjAjoAZGQX8/lTHCPTBC3dxCFGBIP2DodNGJX4uDfpQdNsL06apeH8xYeZQySrra2Y5bk9ATox9hNWma1A6BTUz2pXa1hvSHNxVFL8P7IxBbsAt8QCNyua6sLdAL+RoNiZKzvHud8JhVYtKsjiw7OJlaTU22vYeOpG1eeOJcfxWI1mmlkB6M5K6+C3sPcKre8etB2XjHpcjyj6PC5YjUyELbyAUtf5Vl+K+kl5gMwyFduzJF7m5zZreA2rAPEQLnbp4fxrVjDwOVrdw2NzqQNt9zQXB5sY6979c0dVy8De26frj8aFBp+Xu1khvh5lCqcuWWLUG191YX33qq4piHSR802GLObOoLWBCNHrvl0OtzuB4VoeTwiQFgNWZr+wGwHhpb5ms3xPhQmnmcsVs3Qf+2z/wCW3voNFh+JyLGgOHkYBQMyMjg2Fr+sNKqcPiAhj7RZECuGJaNgLB5WNjbXSRfga0XLUATCKM1wVLAeF7mw+PxrCRYSbtBKHNywUEsS5uzqASdxdDuaDW8Y4jhpkC9pGxMkVwSA2XOubQ66C/uqtwXDIjDMQgNliIOpHqqW2/Svf2dKuubFZMOrokfaFlHqBxc6aBtN/Ee6svwaEuk3axrmCZ1YJlYXIPeygCxB006UC8XwAMsJRiC0ZJF7WsyLv/v1YRcrMcKJA6k9ln1BvtfzvUfFPFBHAZHnGdCwKMGC2bYKzaDQbVdYEyNhC8eIvCFYWkhF1UDUWjsdvbQZXA8vzOWBQGw6W8SOp8jUHEYBllMbIwIYD46j5GtpwLFOWIgfD4hiNQJCjZQSb2sTu33U7aYTlzAx+sViEZXIIXKRqR7aDcegjAquEmfIO0+kMhe3eKqiWFzrluzG3ma3HMYjaGRHcL3S51UHKNyQwPdFxc2rhkXPT4UywEyxxvK8pCIBNmNlylmkyhSAbjKTcD3UeO50kkKtkkaWwSSR5mHaRjaJkjCEIdL94k231oNwnE8AlzKTKhzKFAaXvWNtDdQNNwLDr0vUYFczxiKOZwHjuDJ9m/fPezpmGmml71neFcVxDyytHBh1zIAyiKyLlNgQScyHvEkhrm3W1XGETiE0cTw/R0jkbIrRolwQcpDmUM4sRt7N70Hc8FxWKMRRFiSIQ19CdMoykIPX717AdDVBxznUozqUWGLTs5JZEjZmDKfUdlIQqG3sdNtaxknJGJdymJ4hMTa9wxCWt+TcAbEVX8D5P4eqk4iVXcuVIDgGwAIsB3r30oInM3Gopp5JnxcXeZrLGJJSBsozBQug6Bt+vjXtxbDPkjQYycgsUULHCmZrXJuXY7KOmw2rVcDwGCgDnsXkPaAAtGT3L+qC4UWOUbmnY+KQQvO0cMcedT68kaHTwCF7b7Cgx0fEXZ0ii4cgle+VZjI7NoTcBsinQHpbQ1dYyDi8a507OFSRcQpGjXOlrgZtDpvRca5ljkxeHxJlijfDhgqhWkBzjKbk5L2Fz0pjiHPQdcpllIDXsqIgJvffKx+BoJY5HmkyHG4qSXtApADs1r67uTc+6o3PnJkGBw4khYs90GV9b3JBOljfUbaabVVSc2ZwvckcrsHkdxYCw7oYC2t7WqFLxXEMbrAkZ01yAXINwSWF/nQdDEfDYsP9SI5JQAcyL20l9ySyAkaXrBcW4VFNiiTKIA9ye0RoxfQgXawJIINQv5QxjkgSWFtcrAr7NCfDbeqnEYydGILnfrqp2+yRba3Sgt15ZxMcsgw7Gyqrl0bKCrXIv47ajWr/ANH3MeNjxKxkxpEWYTPKpSNQo7zPlZVzjJluRfxrG4bjjIb5MpO5iZoidSe9l0O/UdBU5+Ye1iMDSuqsxbvxqxzEgmzJlJu1zqDvQegYOb8I8Ek4lGWMOWUle07gJNkvc3tp41ZDGo8JljYOhRiCpzXsDcDLfW4IsOory8vBZWtqttwTcH3AqNfKlcE45i8M6CGaWNSwBQMchDEX7h7ut97UGmwvBoQpJjCKFQl5SwHXbNYknwAvSuGYCJlIw0kTPuUKsrAXAJ76DQXGtazj3DkliKn1R2ZHt7wB+dZzlHCoO20+wLX3AJF7UEDieMjjcK/aTOCA+WyKpsLhWynMRtsB51IXDI6iVA5XIxEb2DMwJsMwvYE9dP2VJ5pwqE5soOijbpl+/TerPCxARqMtu4u+nj40GR/lGTpBDbzvf39+hWoAj8UHlcUKDO8PdjHeCa4BtlaOOwJOt+6G8T501jGkic55IkLkkhgFJGRlDEZ7i4YgbUrleLs85DaaXFt2tcH3XrP8eT/SHsPWYHruQPPzoNZhOIzRxqojRlygCzuNMt/ySOlqhQxyLlvE1sysLEX0Z5Ld7L/WfKpvK8RSIg2tmOU9Qep+OorG5naZu83aXN3Ld7TS+beg3nEuJtKgBhmGV0b1VIOVg2mVzrYVCweLVUlBzrmijUXjk3QWP2bezWpPGcQ8WDEkfckOXMctyB1y30BJtrbrVNy9jZZCwdmdCjWuLnMLa33t099BNfFxFYAWQ5VZSGIuPrYzYg7aKd/OtDw51+hMgsSY3uAQdSG3tvWV4pjhDFHljQlw3fZmIFnOgQWHQG5J9lT+FYaGbDvNJGt01ZVCkkAXBXPtfzPTrQTeUcHGk+ZVtZDsTuWI+7p51F4nwlXxzSXIYzINAPBLn23qHwGeOeUxIrxZrlD2ngOuTLY6dAacx2IjinydrP2gNmazEK3TV2LN7QPZQW0/B45sTiHkIsokUBiANACCL9dfnVciYWODDs8iGRJHYqrLnsJbrm1B1UH5eFTMPw3Pipo5LSERuc7IjNmBFiCVt9q9rb70BA5wuF+sKM8jI+UiK6lyveCZRa1vh50CRiWft58Gjr2gyEHJcZS19DqbX3X9lRcJxSWNezlcKFOcMXkjS500VLWIygEezqdaWfh00TzQxsXyM1ihIzC2bMAL+IFvHSo0mNkU5JkykKpOYG7D9LxFuvlQXUvGcRIS4SD/AOTuudLa5n73WjjxmMlFlnsLkjswwvprbKtjYW2vv51Z8HwQw2HvbtCis19BfMDbW50tbbe1S+Az3gdwImMeZgBcW0AIKWzKNN7m9/Kgy+FwbzH+mlPeC7WBY6gevvbqRSsNwYM7qUclNWu9zuBp3f0gd9q1fLEmftLALqGymN75tbENmKka7aHSonA8Q8kzZwVYgZsqx5T6vrg2ZNFFrE/toKpeXSJVTLHlOU375axt0LWvqPLWpM3ADkRkKxsWy2CIddLWOW99R16Gn5RKMUR9YyllW4kZGyj1crroo8ip/bQ5rgsFkHqKveJ7+1r90gjzva+/hQKPA8ugJN0DHxza3LG+ut/Ze1DiPCcGz2BjHdvaPvbgg6Jf/wA671bcOwoWOMZEUsLnICqnQEX1OuxOw8hWc5ogP9JZ8udYwuRU9Y+ttaxuGB65htQXfCYMPL2YDBijEr3WAta3UAb++s1zNgIBi7NmClrHIvdGYkLmPS5DEW8Nq2vBxKuVXMj5UBDs9+qWULvex0NuhHtzXOOGklxMQDNlzO2ViSoZSmuXoTcAkWOm+1BQScvKZWAlXQHS4JuNbEA32FtqixcElRixOQq5CkaEEa3FXmNgZsYrWXs1UuLKqm7B73t6zXA1Nza1VsSFfpJK9kikKoS5UZSQSMxJPjc3ub0F/jJCeyubnJcnzuOg0FUUvD2uXV7s8g9bU5Fv3Q24HcA0tpptpS4XdnXNK5FjYhiumngAR06VHjxwUkCSXulAA6o2Z2Nm21VQCbG5J9+gaqfiswjZpXWJAE2jzEnXKACx1Fj1qu4Zj0ZZOzneN1W5DIiKQCAO8jEbkDUjUimfoEhxmId0PZkNkJNxfOhFhfT1TTvEOA5YZYomZyyowLkXH1guLgbdy9AzxDiYVgPrZzp3u1bJc9EsrXHvqdFg0dVlEbWKsezaxYuLgDMddSNDp7KRgOBK6RxzrfJENiRZjLGtx491jVvw5GCRXU6KLkqdL36++gy30qXpBFbp3R+/RVc/QG8D8KFBR4DGBLgNEb2/1q+HTSoXEYDJNnUoActwHVtgB5eFUCpc0m1B0LhuMKJlyMdSbgr7fGs9Hw9+0Y5Wsc3TXW58aoEi39lGPD9tB0Hi03aYZkCSAkLa66aEHpfoDUDgpES2OYXQrbIx71kLbKRa4NZJXYDRmGp+0fxpaYqTpJIPY5/Gg0fMqhoIRf7Um+h38D761HCJl+jyLmTXPsy29XxB9lYKHikwFjO4AJsGIf22zXtt0q0gxmLVSVksraf0ceU6f2cu1BJ5CQLJcgaMT000Fv21I4rgw/EJWy3H1dh45kJuPZkOtVWAx097xmIkdVhU9DuFXwPhQxGPld7skDOwB/oyCdNDZbdKDVzhziJ1UIFaNsrMilla2mU722uDcaeNM/SMQiYVu1ysJcj5VUAguFGYAZTbbUa38d43CMdlLmWO0ja2iQrcWAzHN1v4eFPY7iSPEAscqhj3ZEdEF+huNQLjXXXWgkYVimIxRYymObVQVYqSGuv2dMoJA2Fr+VM4jBRNiGeS1ssQXS17GQMGv7VN9NwBsb0w4S7juY4O1ukjG5AvYWJ+fiKp4+KTKdMTMpHhK4t5aGg6XwPDApIAFyZnA2y2OZtrDQFtvC3tqXgexiXLnjW97gyC/qr4n21iODx4yRTKGaUaj60dtpYEZRI1tb6GnMPPxCRS0GcoCRpFGlmBysALkk3XXrpQbnBz4dAcrIASL21172pt1qPFLAspZQ1zHdysUhJ+suLjL4EW8qxuEPEpw2WSYZWKsc+TvA6jcXOtCDhvEXcqZJgRa5eVrfeb0G2EozAhJWBy6iMjbT7Vtv2dah8VUPCydjM2YOp0XfKU6sDub/desfNy9jC4Vibn7XaaeWu9TsRybIii2WRut5HUX8vjQao4lAFuMpUAfWSxKLgAX7rNptrWe4jOhQoZcN/SLJ38Urm4OgsEGgsPba1J/mP9WbstyNAc1lNr6d436an4VmONcvvArMRnVLZyp7qk2sLnUnUHbS4oNonHIlkEnaYbN2WQ9+QgAMLAKLA7XvceFVOL46hmz58O1mO7vHo9iT3gdBkX40fLvKQdQzasSB2fZh2F1zC17gggg6dKq+PcsMs4WO1mJ3XJYjfQe740E1+LgNcCF1MeyTrcHvC3eA3BoPiQySWje5IO8bDW5Aur6npWQ4nw0xzGO+a1rEDe4BFh77U9w7gbyK72Cql7k3vdbXFt/wDxQaR0KlLqwsrfZI1uNLm1RRHcv3JBkKtol9bCxF9DvbrUVOGJnAy3061Fm4SFYlL2EsYt5HJfXxzN8qC0n5qX8iY6a3lKjz0WwqNHzKBf6uQ3t60zHb9m/wATWgj5fw6yRM4ZEDHM2+mVrXDG29qM8IwgBVcxbtQ4BtlyZA1yd+vs6UFauMJAVou8q3IbESk201YFdtKkpiWZSww+GKgb3d9NfEgeNXsOOh7AxOgMgmMnq30CX3trpp57U1xzGpPNI8QsGUWB7pJC62BsegHuoM/9IY6/R4f7l/8AqUK6P/PSL+rl/Vb92hQczwnLM+FmdcXF2b/R3dASrbnLmBUkflCsbp512rnbmTCYwx9hKjyhZYxa4urKGPrC1wYx1+0a4rIhBIYEEbg+NBoeF4K2FxLkalIst9wCzX+OUfCtAvoj4he9of73T/lqugw7tgXK9Y4guupKlybDruK6xF6RcDEqiaY5rXBjUyAr0OZLjyt+NByqTlWaUYbDwJmmKTO4LKh0cZtWIFxcC3lUjC8gYvDywti4gsRkA9dHuQCwUhSbA5Tv+2rri3MsA4jh8dhGZ4kdjKMpRu+LSAK1r5gWN9r+ytlxLnrAYiEr2iqTYrmeO4YbaBj7NPGg4gYJBNmVgoPaEaZtFJzAix1028xV1w3CyYhlhiAcyNYJcLmIFz6xFgbHceXhVVjowspVydQ5BVgRq3kdLga6eFazlcpFJh5c6rleM5ifs5Rc7bXNBP4L6PMbBo0G5Nmzxk6ra2jeVNfzDxy3d8L3bZmOeMsOpa4YnzsBet+/pWwGzuQb9ElOo8Pq9vxpU/pW4eoHfYgj+rkv0/Q8+tByDmLijQSIUVSSlrm56gkWBHlVZDzJL6oVQrabEnvm+hvrvUvnvERTz9rhv6GzEA6EXYaWIGxNtOgpjlngnaSK0wtEtm9dASRay7/xagl4VQGQucu5101G1tN9B50wOENJ38mm18pv4iwy3It1At53rY8bngOW0aHUj10tbI3d0Pn8qiwY2HTMsKX8ZV/a9BM5cmaPDuwUtl3GgIATXQ+FjpSuXuKAQSGGNiiMzt3hfMxLtYdd6iYfjUS9oueFVeN1P16EZsjZSFzmx6e8eFSOWxg4MPio0xKOSJCouLkLGNQBvQP8s8U7XtRDEdzI2Z13YnawOunXSi4Tx8yzmJI+/wB4Nd0+zYHYk7+VNcmYPDYUTus4YdmrOdLKEaQfZvc2sf8AeFSOXeGQri3kWZSSJiQCD9tSdjfTN4dKCn5g4yy4pY3BBVo+6GXLrYqbizWsflVniuPiAkz9oQ5LRlUzxlSF0U3Uiw01F+vW9J41wOJ8cJTKobtYVCaarbDgHUg/61un2fbV3xzhcMskCyEBAJToQBcCMW1HhegPgmME0YcKwS/dzCxbxI1OnT41a4PkySeFe2mH1neZRGSPs272e+w01G9VfBZoIIcOmYZWACgkG5Nmy39rUvjfpYEQkjSCVZMjCJ+zXsybEIwvILpmHT8k0DM2HEeIkjjlzpFaI3WwzBbkAg/ZuB43DCoEUMU2MEDz9jI6kx90MGOmZdWBVrWI8bVWejzE54ZAxLSh3eTQs3eY3Zvffes/z5iAZkeM3y5hmGhDBlsQR1BB22oOny8hK02cYixGluyuclwe6c9tx4feKhfzJYQzNHKJJCmbIEyZmsCLPnI7wAymwHs1AyfBvSRi2McQjM8lgAbgMzBTc6L4A0v/ANWJmYfVWO1w1zr4DLr7KCmgiZmFwy6eq5JIPUNZRr0t0tWq5H4VgsYs0bvKMTAWawmYK8d7qyqbiwJCsB4C/rVX8SxfbOJnGRjHmYEWa2mrAbMLgH/tWREs2HxXbx547EENlIUggKwvsQb29poOwcqcnxyo8smYAkKuXKu18xuF1FyB/umrh+RsORYmYjw7U2+VReDYlzBHkmdVyggDJa2+l1ND+UpiXAxEndbKdIt8iv8A1fgwoH25Hw+2bEW8BiJB9zCknkPC3ufpBPicTPf/APSmcNxCZtfpEpFiQbRW0I69n5023FHuf9KkIyhtOx2IJB0j2NqCb/MTCeE//wBnEf8AUoUkTTf18vwj/wCnQoOG4vlbEYbK8/ZxAsFXM4FzcdD0G58qtsB6NsRilE8ckSxyAOubNmsehCra4Omh6VO5r5rGNMCzQjLFKsjEd4lbqGU3AsCpJ03yitZydznhYsHBDKzo0cYU9wnUdQVvvvQQcB6OJFhRGdCwvcgsBrtoU1rMce9G8mCgfESTxsqWuuRhckhQLg66kfCur4XnLBOdJgv9sFR/iFSX4rgp/qmmw8wYjuEq4JGo7pJ1vQc2wvommOW2IGRlLZlTT7JW6mQXuCalx+hpgw/0m63BPcsdNrWJG9dZgUKAoFlAsAAAAOlvKnvZQca4t6Nh9OwsRclZI5C5zZWtEEBy9w2Jzg9b67VecN5Kw0rT4XOHEIjU2a7i4N7kAWOZSPcan8Slk/l7BqVVY/o02Vgbl7glgR0IZRprp7dNkvDwGzglWsRe99CbncEUGJi9D+CBveT2Z2/Guc8Y4Lh8O0hCjOkhygljoC5BIz2OyfGvQnYsftkjzC/uimZOHk/kn2qf2NQeeYp4zrKkcgz5gCToLKCNM3d7oNql8K46oQiNI9NPVBOgsLkRW6V3B+XY2GsOHPjeL8TXNuO+jVsRxOQQtFh4yiMcoPrWAZUXQXsAx8L676hj+LcZ7SMdyM62uoHUMLXMYG9uvT4Q+HY8CO5ijuoINlQG4uLkmMgbXvc9ausX6OHSaaMMJGjkVQRcaNHnDMLNbXu7WJFV+N5NmUk9tCEBsTK5QX3NgyAWNyfA2Op6g5Nj/wAkpYbHLGL/AAA++hA7kuUW5cZWYIzHLqLdxz0+4VqPR1wQQzr9dhpJHHeZX7RgCYzkC5gLZSWva4K26Wrr6cLHV/gif5lNBxLg6uoYDDzqzKVLJC4Vgd1KiIhRtrethwfBQTwyBYimJK2bOrRZ0YkvLGcmucLlLKNQq6jQ10JeHqOrfJf+UCq4cDDYkTyBLrB2CZWfMFDXBDaWvrceQ10oMnzJwzCwcPTFNhkjmj+jhSyiRxkkSylgQSCFtvs3Srbl/h2Gx+BwsuIjjmZolZrgECQDLJYdDmVh7qsuJR4IvFg541dpVZ0R0aQER2JJYggEX6mrTAYCKFBHCiRRreyoAqi5ubAabkmgwHKfK2DnbHpq8cWPkVFBKCMqEJVQLWAe4FtDkBpnjvI0kUiNhRLJEk2HZYlky93NJ24Ys65rLltc/bYdTV5yDwwwS44lJF7edpxmVwAGklAS7aFgFViRr9YN7abGgxfEPR9D2eJaFpBNMmpzDV1KumpUkDMi6A7E+NZnlr0eRviJ48YuZYcpTW2fPfvORa5AW1j118L9Z0ptEA1sMx3IABNtr0GTwPo8w0MweLMihWIAbaQ93OLi+bIzL5Xp/A+jvARKoEEbFQAGfvMbdSfGtQHFZXgvO0U+PxGEV1PZ/wBHlVhfJpMCxNms21gNPGgXxrkjDzq4NlLRGK9gbAsHB8dGANr209tVvEvRxFMiK0r9zr0IzZgCpOXQ21AvYWvW5ze2gLedBiIuUsTGoSPGARgZQpw6Gw6a3FRTyZilEmTFR5pGLsxgucxRY7raSwFkGmutdAa3gaSbeBoOR8c5cxmEhkxEmPbIiEMOzkZe+QpKx9rlvdtDbSw8Kq8TwHEOMHLFiIJEdYkDJG1ljTuXcFzpmmVWtY97YWNdl4jh45IykkedDa6lSwNiCLqNxcCvNeN4bjMK8zxiSOIZiXQ5VMbSvGjeQZojbS+gO1qDs38mcS/Kwn91L/1KFccON4gNDJiwRobvJe/W+tCgro8AcxOWQg77fO+9XnDeCwMR2mMaG3Q4d3t/vK2tMK5v4Uq9BrMFyzw3MCcc0mt7MwiB1vYqyA28s3jW74BwkqxKtEY8+ZQgUqEy2Cg6nex93nauNgfx/wBqdiOUgqbN4jT50HokAUecAb6da4XhOZMTH6uIlt5uSPg1x8qtML6QcWv2o3/tIP8ALag13MrqeL8JF/WXGbEj/VKV26XFbawFcGx/Ochx+AldEtAZSqqSujrZhrew8Ph0q9476YTEwEOGU3W95HO9yNlGo260HXg1ASV5x476T8dK6mKdoF7NQyxDKuf7Z1zG1zYXOwrcei/neeZCmJkWYiQAnaVUfKqubaMudrG4BF9zoCHVy16grw0ZmZmcktn0dl72UJpY6d1QPdUxV8qXcUFd/ImHJu0KOddXBc6m51e51JvSsHwTDRX7LDwx3NzkjVbnxNhvU+3lRaUARQNgB7KGIxKRi7sqLcC7EKLnQC5O5NE59tcX9MXNRacYFoyIEMTykizvrmPZsdAuW4zWNzfwoO2l6QTTanQZR3bC1trdLUGHtoMbwzHTS8UxLLkaPDqYcjNlYFirEgZT0UEdGDbgqRWZ5p9J74aSaCLO0iOYyJo0BXuk51kjcq2U27pTUHferLljBTDjOMmeGdUftFDlGWNgGRUNyApGVCRYn1qmc2cvRSSSSfQHlkYKMyrF3yCGzElwwuAEJ9a19xQVnJ3pXheMLj2MUtz3xGREV6G4LEHe9wBW64FzFBjA5w75wjZSeh8xfcedcRxfKRZ7JhMfGchJvCGGceqFOewXe+t9rXvW59FXLRwolM2HdZC90d0UZUy2spDEgm5uNOm9B0pjTd6bv7KDGgTisQqKXc2VQWJJtYDU76CuVeiiJ34hxDEPZL/YurEdrIzrYg7KEttrm8q0/pRxJXh8oByl2jQa/pqSPgprNeheNCuIkyMspfJm72QoArZb+oWBN/GzeFB1UTUZxQG9h018elRSemvwvXK/SzxiEYnD4WdHMaZJ2eNgri5dbBba7EnUHaxHUOvjFE9KM4jyqswkwZFZTmVlBUi5uCLg3PlUlG8v49l6BWJxDEd0hT5jMPeLg/OsTx7h2KMGIjSOKQSLGiiMlHVI5DIFCsLMO+9hmWwIF62ZA/jSmpPdQcjjw+KsM2DxBawzHsId+v2vGhXXAfZ8RQoPOhl1pRam+0J6fC9OA+IoBnPhTqHy+JtTamlBxQBv4FIfE5Rc6UkuT10pieIHf5UFNj5S7E3J8L9B4ffUp3R1S+a6LltfcadbVK+hL4fG9D6KB1t7hQUki28bey1S+G4sR3JF9R1toDcj3kD+LVIx4XszsTpb4il8Dw6spJAvfT2UGm4TzPI3qSSoRb7bWv5a67VqMHz3i1t9dnHgyqfmBc1h44lQ2UKL72FO3FB02D0kSi2eKN/YSv41b4T0hwEfWRyJ/ZIYfsrjqN5t7rU72nhf4ig7hh+d8E/+uyn9NGHztauW+mjDx4nEwy4eVJCcNKXs4tlh7+ltms7adbVTrigNAbddL/hVHxovIyWBtZgxGpscvzsKD0vwCYyYeCTQFoo2IBvYlATqfbVjnrzlhuJMlsjMlrAZSR91X2B5zxcXqylh4Sd/5nX50Hb1e+9Bmrk2F9Jk49eOJ/ip+8/dV3g/SXEw+siZf7LBvvy0G4Zvb8KIk+FZ/Dc74Nv9YUP6akfMXFWkHGcPJ6k0TeQcX+F6CSz++ie1LUjw0pJW/Q0GR9JmMEfD5EuA0xWBcxsAXOrbdFDGqbkKaHCu+EEoeJyMRhHLWDggJKgOnfVge7vZga2vFOEQ4gBZolkCm6hhextuPDSiXhEAYOsMauBYOI1DAG17G1xsPhQTpFFcP9OPD2XFxTHKEkjCLYm90JLZhb/3Btfau3dmRp+yuN+k/imbGvHJE9oMLKI7WYNJMthIRb1be+60HTuVcI6YPDI5GZIY0OoZTlUAFSN1IFx5GrpE0/j5CqTlAL9DwyxsjqsMaBgQQcqAHUdbiryO/l8aCPNGwGmvtv8Aspr23qXMhOoI93/moZjvvr8KA7+z5fjQpQw1Cg85RHxp0vfzq5HKGO/NMR/dtRnlLHfmeI/uzQUfwomB/g1ffzPx/wCZz/qGibkvH/mk/wCoaDPM1vH5n7qT2g10P6p/CtCeTcf+aT/qGjHJuP8AzSf9SgzwZvydPEmkPhy25+FaYcm47f6HP+oaX/NDHdcJPfr9WdaDKNw5TuPnanMLhQm1aU8oY87YScD/AONqWOTcf+aT/qGgoQPKnVPSrk8lcQP+yS/AfjTp5Hx/5rL7gPxoKIAUu+3X4Crr+ZPEPzWX4D96jbkrH/mkvwH71BShvCiYXNzV2OTuIfms1vYPxoHkvH7/AEaQe0qP81BUpFbwPu1opWP8Cr2Pk3HGw+jtr4vHf4Z706eSeIdMMTbTRoz/AJ6DMC52F/YKd+kFenxFXr8kY874T5xg/wDPSDyLxAC5w7ADxeMf56CkbGMfD3aVX4rjCq+Qi+1zpYXPWtVLyBxIAkYVifDPHr/jqnk9HHFXlDthGIuNQ8QFt/y6A4eJyR/0Urr4ZWYD4VY4XnnHRnTEFvJgrfeL1KX0fcSIt9H/AMcIP/PSR6POJfm3/wDSL9+gs8F6T8SDaWOFh7GU/In7qsofSwt7PhtPFXv8mUVmz6OOJH/Zx/exfv0aejfiQ/2dT/xov36DUYv0qR2+qw7k/pMAP8N6RhfSjA1u2wrAjquV7ey9jWd/9NOJdIlH/Gj/AHqIejPiX9Sn99H+9QbE+k3CG4yzr55B+xqcg9JOCO/bD/c/A1j09GfETvGg/wCKn71Jf0Y8S6Rxn2yqKDouH50wEn+0KvlJmQ/4gKnxGObWORXXxRx+yuV/+mXEusUX98tPwejjiKkFY1RvFZlB+INB1YYMeLfGjrnI5U41/WN/9n/vQoOxg0RNHQoCvRZqFCgLPSTKaFCgbbEHypp8aw6D5/jQoUBfTm8B8/xomxzeA+f40dCggNOzSMSx2XQEgaa+3W+vsFHK5NiGYeFmP7T99ChQEJiN+9Y5rkm97EePn8qH0k72GhuNW89N9tT8aFCgaZwTfKL+RYdb9DtTkuJzCzIhFra39njQoUEVoo8wfso8wNwbG4PeBI10Peb40ycHESzdkoJLMbFxcsSSSM2pv1oUKA5sJE2QNErZFVFLFybLe2pa59Y6nWjiw8SgqIksbXBLm9iGBN23DKDfyoUKA8NhIY75IIhfQ6MdOu7VPw+NKCyoii5NgDud+tChQPDibeC/P8aH8pt4L8/xoUKADiTeC/P8aWOIN4L8/wAaFCgWMa3gPn+NOJiiegoUKB4SmlB6FCgMNR3oUKBVChQoP//Z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pic>
        <p:nvPicPr>
          <p:cNvPr id="471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325" y="692150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3506788" y="2238375"/>
            <a:ext cx="1944687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sz="1600" b="1" dirty="0">
                <a:solidFill>
                  <a:srgbClr val="FFC000"/>
                </a:solidFill>
                <a:latin typeface="+mj-lt"/>
                <a:ea typeface="Microsoft YaHei" charset="-122"/>
              </a:rPr>
              <a:t>Firenze 1910-11</a:t>
            </a:r>
            <a:endParaRPr lang="it-IT" b="1" dirty="0">
              <a:solidFill>
                <a:srgbClr val="FFC000"/>
              </a:solidFill>
              <a:latin typeface="+mj-lt"/>
              <a:ea typeface="Microsoft YaHei" charset="-122"/>
            </a:endParaRPr>
          </a:p>
        </p:txBody>
      </p:sp>
      <p:pic>
        <p:nvPicPr>
          <p:cNvPr id="47116" name="Picture 10" descr="C:\Users\Michele\Google Drive\Archivio Corrente dal 01.07.2013\09-Letteratura &amp; Schede libri letti\03_Archivi\Spaini (Foto dell'archivio)\Varie\Mei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13" y="4043363"/>
            <a:ext cx="18938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ele\Desktop\Spaini a Prezzol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77338" cy="1160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3541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5123" name="Segnaposto data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r>
              <a:rPr lang="it-IT" altLang="it-IT" smtClean="0">
                <a:solidFill>
                  <a:srgbClr val="000000"/>
                </a:solidFill>
              </a:rPr>
              <a:t>17/12/14</a:t>
            </a:r>
          </a:p>
        </p:txBody>
      </p:sp>
      <p:pic>
        <p:nvPicPr>
          <p:cNvPr id="5124" name="Picture 2" descr="C:\Users\Michele\Desktop\Spaini a Prezzol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4745038"/>
            <a:ext cx="9177337" cy="1160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5727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7544" y="260350"/>
            <a:ext cx="8136904" cy="6192986"/>
          </a:xfrm>
        </p:spPr>
        <p:txBody>
          <a:bodyPr/>
          <a:lstStyle/>
          <a:p>
            <a:pPr algn="ctr">
              <a:defRPr/>
            </a:pPr>
            <a:r>
              <a:rPr lang="it-IT" sz="2800" b="1" dirty="0"/>
              <a:t>Perché </a:t>
            </a:r>
            <a:r>
              <a:rPr lang="it-IT" sz="2800" b="1" dirty="0" err="1" smtClean="0"/>
              <a:t>Spaini</a:t>
            </a:r>
            <a:r>
              <a:rPr lang="it-IT" sz="2800" b="1" dirty="0" smtClean="0"/>
              <a:t> e Prezzolini </a:t>
            </a:r>
            <a:br>
              <a:rPr lang="it-IT" sz="2800" b="1" dirty="0" smtClean="0"/>
            </a:br>
            <a:r>
              <a:rPr lang="it-IT" sz="2800" b="1" dirty="0" smtClean="0"/>
              <a:t>stanno </a:t>
            </a:r>
            <a:r>
              <a:rPr lang="it-IT" sz="2800" b="1" dirty="0"/>
              <a:t>discutendo di </a:t>
            </a:r>
            <a:r>
              <a:rPr lang="it-IT" sz="2800" b="1" i="1" dirty="0"/>
              <a:t>questi </a:t>
            </a:r>
            <a:r>
              <a:rPr lang="it-IT" sz="2800" b="1" dirty="0"/>
              <a:t>libri?</a:t>
            </a:r>
          </a:p>
          <a:p>
            <a:pPr>
              <a:defRPr/>
            </a:pPr>
            <a:r>
              <a:rPr lang="it-IT" sz="2800" dirty="0"/>
              <a:t> 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it-IT" sz="2800" dirty="0"/>
              <a:t>J. W. Goethe, </a:t>
            </a:r>
            <a:r>
              <a:rPr lang="it-IT" sz="2800" i="1" dirty="0"/>
              <a:t>Le esperienze di Wilhelm </a:t>
            </a:r>
            <a:r>
              <a:rPr lang="it-IT" sz="2800" i="1" dirty="0" err="1" smtClean="0"/>
              <a:t>Meister</a:t>
            </a:r>
            <a:endParaRPr lang="it-IT" sz="2800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it-IT" sz="2800" dirty="0" smtClean="0"/>
              <a:t>J</a:t>
            </a:r>
            <a:r>
              <a:rPr lang="it-IT" sz="2800" dirty="0"/>
              <a:t>. G. </a:t>
            </a:r>
            <a:r>
              <a:rPr lang="it-IT" sz="2800" dirty="0" err="1"/>
              <a:t>Herder</a:t>
            </a:r>
            <a:r>
              <a:rPr lang="it-IT" sz="2800" dirty="0"/>
              <a:t>, [antologia</a:t>
            </a:r>
            <a:r>
              <a:rPr lang="it-IT" sz="2800" dirty="0" smtClean="0"/>
              <a:t>?]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it-IT" sz="2800" dirty="0" err="1" smtClean="0"/>
              <a:t>Novalis</a:t>
            </a:r>
            <a:r>
              <a:rPr lang="it-IT" sz="2800" dirty="0"/>
              <a:t>, </a:t>
            </a:r>
            <a:r>
              <a:rPr lang="it-IT" sz="2800" i="1" dirty="0"/>
              <a:t>Enrico d’</a:t>
            </a:r>
            <a:r>
              <a:rPr lang="it-IT" sz="2800" i="1" dirty="0" err="1"/>
              <a:t>Ofterdingen</a:t>
            </a:r>
            <a:endParaRPr lang="it-IT" sz="2800" dirty="0"/>
          </a:p>
          <a:p>
            <a:pPr marL="0" indent="0" algn="ctr">
              <a:defRPr/>
            </a:pPr>
            <a:endParaRPr lang="it-IT" sz="2800" dirty="0" smtClean="0"/>
          </a:p>
          <a:p>
            <a:pPr marL="0" indent="0" algn="ctr">
              <a:defRPr/>
            </a:pPr>
            <a:r>
              <a:rPr lang="it-IT" sz="2800" dirty="0" smtClean="0"/>
              <a:t>È in atto una ristrutturazione complessiva del campo letterario italiano, e </a:t>
            </a:r>
            <a:r>
              <a:rPr lang="it-IT" sz="2800" dirty="0" err="1" smtClean="0"/>
              <a:t>Spaini</a:t>
            </a:r>
            <a:r>
              <a:rPr lang="it-IT" sz="2800" dirty="0" smtClean="0"/>
              <a:t>, attraverso il gruppo della «Voce» guidato da Prezzolini e Papini,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vi </a:t>
            </a:r>
            <a:r>
              <a:rPr lang="it-IT" sz="2800" dirty="0" smtClean="0"/>
              <a:t>sta prendendo parte.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716463" y="476250"/>
            <a:ext cx="4175125" cy="5400675"/>
          </a:xfrm>
        </p:spPr>
        <p:txBody>
          <a:bodyPr/>
          <a:lstStyle/>
          <a:p>
            <a:pPr marL="0" indent="0">
              <a:defRPr/>
            </a:pPr>
            <a:r>
              <a:rPr lang="it-IT" sz="2800" dirty="0"/>
              <a:t>«Il </a:t>
            </a:r>
            <a:r>
              <a:rPr lang="it-IT" sz="2800" dirty="0" err="1"/>
              <a:t>Meister</a:t>
            </a:r>
            <a:r>
              <a:rPr lang="it-IT" sz="2800" dirty="0"/>
              <a:t>: son fatti tre libri, ed è incominciata l’introduzione. Del come è tradotto, sono abbastanza contento. Spero di mandarlo alla metà di maggio. Del resto è un lavoro facile: pagine di media difficoltà, se ne fan tre in un’ora, e quasi subito bene</a:t>
            </a:r>
            <a:r>
              <a:rPr lang="it-IT" sz="2800" dirty="0" smtClean="0"/>
              <a:t>»</a:t>
            </a:r>
          </a:p>
          <a:p>
            <a:pPr marL="0" indent="0">
              <a:defRPr/>
            </a:pPr>
            <a:r>
              <a:rPr lang="it-IT" dirty="0" smtClean="0"/>
              <a:t>1913 - J. W. Goethe </a:t>
            </a:r>
            <a:br>
              <a:rPr lang="it-IT" dirty="0" smtClean="0"/>
            </a:br>
            <a:r>
              <a:rPr lang="it-IT" i="1" dirty="0" smtClean="0"/>
              <a:t>Le esperienze di Wilhelm </a:t>
            </a:r>
            <a:r>
              <a:rPr lang="it-IT" i="1" dirty="0" err="1" smtClean="0"/>
              <a:t>Meister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trad</a:t>
            </a:r>
            <a:r>
              <a:rPr lang="it-IT" dirty="0" smtClean="0"/>
              <a:t>. </a:t>
            </a:r>
            <a:r>
              <a:rPr lang="it-IT" dirty="0" err="1" smtClean="0"/>
              <a:t>Pisaneschi</a:t>
            </a:r>
            <a:r>
              <a:rPr lang="it-IT" dirty="0" smtClean="0"/>
              <a:t> e </a:t>
            </a:r>
            <a:r>
              <a:rPr lang="it-IT" dirty="0" err="1" smtClean="0"/>
              <a:t>Spaini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Laterza, </a:t>
            </a:r>
            <a:r>
              <a:rPr lang="it-IT" kern="1200" cap="small" dirty="0"/>
              <a:t>Scrittori </a:t>
            </a:r>
            <a:r>
              <a:rPr lang="it-IT" kern="1200" cap="small" dirty="0" smtClean="0"/>
              <a:t>Stranieri</a:t>
            </a:r>
            <a:r>
              <a:rPr lang="it-IT" dirty="0" smtClean="0"/>
              <a:t> </a:t>
            </a:r>
          </a:p>
          <a:p>
            <a:pPr marL="0" indent="0">
              <a:defRPr/>
            </a:pPr>
            <a:endParaRPr lang="it-IT" sz="3200" dirty="0"/>
          </a:p>
          <a:p>
            <a:pPr>
              <a:defRPr/>
            </a:pPr>
            <a:endParaRPr lang="it-IT" dirty="0"/>
          </a:p>
        </p:txBody>
      </p:sp>
      <p:pic>
        <p:nvPicPr>
          <p:cNvPr id="49155" name="Picture 10" descr="C:\Users\Michele\Google Drive\Archivio Corrente dal 01.07.2013\09-Letteratura &amp; Schede libri letti\03_Archivi\Spaini (Foto dell'archivio)\Varie\Mei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32" y="476250"/>
            <a:ext cx="3939855" cy="590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4646613" y="476250"/>
            <a:ext cx="41751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3200" kern="0" dirty="0" smtClean="0"/>
              <a:t>«Se Dio vuole Borgese ha mandato il mio </a:t>
            </a:r>
            <a:r>
              <a:rPr lang="it-IT" sz="3200" kern="0" dirty="0" err="1" smtClean="0"/>
              <a:t>Herder</a:t>
            </a:r>
            <a:r>
              <a:rPr lang="it-IT" sz="3200" kern="0" dirty="0" smtClean="0"/>
              <a:t> a Carabba. Aspetto che mi dica qualcosa sull’introduzione e poi te la mando per la </a:t>
            </a:r>
            <a:r>
              <a:rPr lang="it-IT" sz="3200" i="1" kern="0" dirty="0" smtClean="0"/>
              <a:t>Voce</a:t>
            </a:r>
            <a:r>
              <a:rPr lang="it-IT" sz="3200" kern="0" dirty="0" smtClean="0"/>
              <a:t>».</a:t>
            </a:r>
          </a:p>
          <a:p>
            <a:pPr marL="0" indent="0">
              <a:defRPr/>
            </a:pPr>
            <a:endParaRPr lang="it-IT" sz="3200" kern="0" dirty="0"/>
          </a:p>
          <a:p>
            <a:pPr marL="0" indent="0">
              <a:defRPr/>
            </a:pPr>
            <a:endParaRPr lang="it-IT" kern="0" dirty="0" smtClean="0"/>
          </a:p>
          <a:p>
            <a:pPr marL="0" indent="0">
              <a:defRPr/>
            </a:pPr>
            <a:r>
              <a:rPr lang="it-IT" kern="0" dirty="0" smtClean="0"/>
              <a:t>Il testo, destinato a </a:t>
            </a:r>
            <a:br>
              <a:rPr lang="it-IT" kern="0" dirty="0" smtClean="0"/>
            </a:br>
            <a:r>
              <a:rPr lang="it-IT" cap="small" dirty="0" smtClean="0"/>
              <a:t>Antichi </a:t>
            </a:r>
            <a:r>
              <a:rPr lang="it-IT" cap="small" dirty="0"/>
              <a:t>e Moderni </a:t>
            </a:r>
            <a:r>
              <a:rPr lang="it-IT" kern="0" dirty="0" smtClean="0"/>
              <a:t>di Borgese, va perduto…</a:t>
            </a:r>
          </a:p>
          <a:p>
            <a:pPr>
              <a:defRPr/>
            </a:pPr>
            <a:endParaRPr lang="it-IT" kern="0" dirty="0"/>
          </a:p>
        </p:txBody>
      </p:sp>
      <p:pic>
        <p:nvPicPr>
          <p:cNvPr id="50179" name="Picture 2" descr="http://i.ebayimg.com/00/s/MTYwMFgxMDc2/$%28KGrHqVHJCEFCbjjYG%28vBQ%29w7gZW7Q%7E%7E60_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360" y="442913"/>
            <a:ext cx="4048028" cy="60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contenuto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4044950"/>
          </a:xfrm>
        </p:spPr>
        <p:txBody>
          <a:bodyPr/>
          <a:lstStyle/>
          <a:p>
            <a:pPr algn="ctr"/>
            <a:r>
              <a:rPr lang="it-IT" altLang="it-IT" sz="3200" smtClean="0"/>
              <a:t>Le prime due logiche, </a:t>
            </a:r>
            <a:br>
              <a:rPr lang="it-IT" altLang="it-IT" sz="3200" smtClean="0"/>
            </a:br>
            <a:r>
              <a:rPr lang="it-IT" altLang="it-IT" sz="3200" smtClean="0"/>
              <a:t>quella politica e quella economica, </a:t>
            </a:r>
            <a:br>
              <a:rPr lang="it-IT" altLang="it-IT" sz="3200" smtClean="0"/>
            </a:br>
            <a:r>
              <a:rPr lang="it-IT" altLang="it-IT" sz="3200" smtClean="0"/>
              <a:t>spiegano a sufficienza perché si pubblichino </a:t>
            </a:r>
            <a:br>
              <a:rPr lang="it-IT" altLang="it-IT" sz="3200" smtClean="0"/>
            </a:br>
            <a:r>
              <a:rPr lang="it-IT" altLang="it-IT" sz="3200" smtClean="0"/>
              <a:t>libri di rilevanza politica </a:t>
            </a:r>
            <a:br>
              <a:rPr lang="it-IT" altLang="it-IT" sz="3200" smtClean="0"/>
            </a:br>
            <a:r>
              <a:rPr lang="it-IT" altLang="it-IT" sz="3200" smtClean="0"/>
              <a:t>o con buone prospettive di vendita, </a:t>
            </a:r>
            <a:br>
              <a:rPr lang="it-IT" altLang="it-IT" sz="3200" smtClean="0"/>
            </a:br>
            <a:r>
              <a:rPr lang="it-IT" altLang="it-IT" sz="3200" smtClean="0"/>
              <a:t>ma non spiegano perché un editore </a:t>
            </a:r>
            <a:br>
              <a:rPr lang="it-IT" altLang="it-IT" sz="3200" smtClean="0"/>
            </a:br>
            <a:r>
              <a:rPr lang="it-IT" altLang="it-IT" sz="3200" smtClean="0"/>
              <a:t>decida di pubblicare </a:t>
            </a:r>
            <a:r>
              <a:rPr lang="it-IT" altLang="it-IT" sz="3200" b="1" smtClean="0"/>
              <a:t>Kafka</a:t>
            </a:r>
            <a:r>
              <a:rPr lang="it-IT" altLang="it-IT" sz="3200" smtClean="0"/>
              <a:t>.</a:t>
            </a:r>
          </a:p>
          <a:p>
            <a:pPr algn="ctr"/>
            <a:endParaRPr lang="it-IT" altLang="it-IT" sz="3200" smtClean="0"/>
          </a:p>
          <a:p>
            <a:pPr algn="ctr"/>
            <a:r>
              <a:rPr lang="it-IT" altLang="it-IT" sz="2800" smtClean="0"/>
              <a:t>Perché quando sono stati pubblicati per la prima volta in Italia, </a:t>
            </a:r>
            <a:br>
              <a:rPr lang="it-IT" altLang="it-IT" sz="2800" smtClean="0"/>
            </a:br>
            <a:r>
              <a:rPr lang="it-IT" altLang="it-IT" sz="2800" smtClean="0"/>
              <a:t>autori come Kafka, Th. Mann, Rilke, Musil, Büchner, Joyce, Proust, Beckett, Uwe Johnson o Lutz Seiler </a:t>
            </a:r>
            <a:br>
              <a:rPr lang="it-IT" altLang="it-IT" sz="2800" smtClean="0"/>
            </a:br>
            <a:r>
              <a:rPr lang="it-IT" altLang="it-IT" sz="2800" i="1" smtClean="0"/>
              <a:t>erano dei perfetti sconosciuti</a:t>
            </a:r>
            <a:r>
              <a:rPr lang="it-IT" altLang="it-IT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13" y="330200"/>
            <a:ext cx="44926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4859338" y="476250"/>
            <a:ext cx="40322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3200" kern="0" dirty="0" smtClean="0"/>
              <a:t>«Tanti, tanti saluti alla Signora anche dalla </a:t>
            </a:r>
            <a:r>
              <a:rPr lang="it-IT" sz="3200" kern="0" dirty="0" err="1" smtClean="0"/>
              <a:t>Pisaneschi</a:t>
            </a:r>
            <a:r>
              <a:rPr lang="it-IT" sz="3200" kern="0" dirty="0" smtClean="0"/>
              <a:t> (che Borgese ha lodato e stralodato per lo </a:t>
            </a:r>
            <a:r>
              <a:rPr lang="it-IT" sz="3200" kern="0" dirty="0" err="1" smtClean="0"/>
              <a:t>Ofterdingen</a:t>
            </a:r>
            <a:r>
              <a:rPr lang="it-IT" sz="3200" kern="0" dirty="0" smtClean="0"/>
              <a:t>)».</a:t>
            </a:r>
          </a:p>
          <a:p>
            <a:pPr marL="0" indent="0">
              <a:defRPr/>
            </a:pPr>
            <a:endParaRPr lang="it-IT" sz="3200" kern="0" dirty="0"/>
          </a:p>
          <a:p>
            <a:pPr marL="0" indent="0">
              <a:defRPr/>
            </a:pPr>
            <a:endParaRPr lang="it-IT" sz="3200" kern="0" dirty="0" smtClean="0"/>
          </a:p>
          <a:p>
            <a:pPr marL="0" indent="0">
              <a:defRPr/>
            </a:pPr>
            <a:endParaRPr lang="it-IT" sz="3200" kern="0" dirty="0" smtClean="0"/>
          </a:p>
          <a:p>
            <a:pPr marL="0" indent="0">
              <a:defRPr/>
            </a:pPr>
            <a:r>
              <a:rPr lang="it-IT" dirty="0" smtClean="0"/>
              <a:t>1912 - </a:t>
            </a:r>
            <a:r>
              <a:rPr lang="it-IT" dirty="0" err="1" smtClean="0"/>
              <a:t>Novalis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i="1" dirty="0" smtClean="0"/>
              <a:t>Enrico d’</a:t>
            </a:r>
            <a:r>
              <a:rPr lang="it-IT" i="1" dirty="0" err="1" smtClean="0"/>
              <a:t>Ofterdingen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trad</a:t>
            </a:r>
            <a:r>
              <a:rPr lang="it-IT" dirty="0" smtClean="0"/>
              <a:t>. </a:t>
            </a:r>
            <a:r>
              <a:rPr lang="it-IT" dirty="0" err="1" smtClean="0"/>
              <a:t>Pisaneschi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Carabba, </a:t>
            </a:r>
            <a:r>
              <a:rPr lang="it-IT" cap="small" dirty="0" smtClean="0"/>
              <a:t>Antichi e Moderni</a:t>
            </a:r>
            <a:endParaRPr lang="it-IT" dirty="0" smtClean="0"/>
          </a:p>
          <a:p>
            <a:pPr marL="0" indent="0">
              <a:defRPr/>
            </a:pPr>
            <a:endParaRPr lang="it-IT" sz="3200" kern="0" dirty="0" smtClean="0"/>
          </a:p>
          <a:p>
            <a:pPr>
              <a:defRPr/>
            </a:pPr>
            <a:endParaRPr lang="it-IT" kern="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3713" y="115888"/>
            <a:ext cx="7129462" cy="6626225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r>
              <a:rPr lang="it-IT" sz="2800" b="1" dirty="0" err="1" smtClean="0"/>
              <a:t>Spaini</a:t>
            </a:r>
            <a:r>
              <a:rPr lang="it-IT" sz="2800" b="1" dirty="0" smtClean="0"/>
              <a:t> &amp; </a:t>
            </a:r>
            <a:r>
              <a:rPr lang="it-IT" sz="2800" b="1" dirty="0" err="1" smtClean="0"/>
              <a:t>Pisaneschi</a:t>
            </a:r>
            <a:r>
              <a:rPr lang="it-IT" sz="2800" b="1" dirty="0" smtClean="0"/>
              <a:t> e i nuovi entranti (1912)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Benedetto Croce</a:t>
            </a:r>
            <a:r>
              <a:rPr lang="it-IT" sz="2200" dirty="0" smtClean="0"/>
              <a:t> (1866-1952) </a:t>
            </a:r>
            <a:br>
              <a:rPr lang="it-IT" sz="2200" dirty="0" smtClean="0"/>
            </a:br>
            <a:r>
              <a:rPr lang="it-IT" sz="2200" dirty="0" smtClean="0"/>
              <a:t>1905 </a:t>
            </a:r>
            <a:r>
              <a:rPr lang="it-IT" sz="2200" cap="small" dirty="0" smtClean="0"/>
              <a:t>Biblioteca di Cultura Moderna </a:t>
            </a:r>
            <a:r>
              <a:rPr lang="it-IT" sz="2200" dirty="0" smtClean="0"/>
              <a:t>(Laterza)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Giovanni Papini </a:t>
            </a:r>
            <a:r>
              <a:rPr lang="it-IT" sz="2200" dirty="0" smtClean="0"/>
              <a:t>(1881-1956)</a:t>
            </a:r>
            <a:br>
              <a:rPr lang="it-IT" sz="2200" dirty="0" smtClean="0"/>
            </a:br>
            <a:r>
              <a:rPr lang="it-IT" sz="2200" dirty="0" smtClean="0"/>
              <a:t>1909 </a:t>
            </a:r>
            <a:r>
              <a:rPr lang="it-IT" sz="2200" cap="small" dirty="0" smtClean="0"/>
              <a:t>Cultura dell’Anima </a:t>
            </a:r>
            <a:r>
              <a:rPr lang="it-IT" sz="2200" dirty="0" smtClean="0"/>
              <a:t>(R. Carabba) 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Giuseppe Prezzolini </a:t>
            </a:r>
            <a:r>
              <a:rPr lang="it-IT" sz="2200" dirty="0" smtClean="0"/>
              <a:t>(1882-1982)</a:t>
            </a:r>
            <a:br>
              <a:rPr lang="it-IT" sz="2200" dirty="0" smtClean="0"/>
            </a:br>
            <a:r>
              <a:rPr lang="it-IT" sz="2200" dirty="0" smtClean="0"/>
              <a:t>1910 </a:t>
            </a:r>
            <a:r>
              <a:rPr lang="it-IT" sz="2200" cap="small" dirty="0" smtClean="0"/>
              <a:t>Quaderni della «Voce</a:t>
            </a:r>
            <a:r>
              <a:rPr lang="it-IT" sz="2200" dirty="0" smtClean="0"/>
              <a:t>» (Quattrini/«La Voce»)</a:t>
            </a:r>
          </a:p>
          <a:p>
            <a:pPr eaLnBrk="1" hangingPunct="1">
              <a:defRPr/>
            </a:pPr>
            <a:r>
              <a:rPr lang="it-IT" sz="2200" b="1" dirty="0"/>
              <a:t>Guido </a:t>
            </a:r>
            <a:r>
              <a:rPr lang="it-IT" sz="2200" b="1" dirty="0" smtClean="0"/>
              <a:t>Manacorda / Benedetto Croce </a:t>
            </a:r>
            <a:r>
              <a:rPr lang="it-IT" sz="2200" dirty="0"/>
              <a:t>(1879-1965)</a:t>
            </a:r>
            <a:br>
              <a:rPr lang="it-IT" sz="2200" dirty="0"/>
            </a:br>
            <a:r>
              <a:rPr lang="it-IT" sz="2200" cap="small" dirty="0"/>
              <a:t>1912 Scrittori Stranieri</a:t>
            </a:r>
            <a:endParaRPr lang="it-IT" sz="2200" dirty="0"/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Giuseppe Antonio Borgese </a:t>
            </a:r>
            <a:r>
              <a:rPr lang="it-IT" sz="2200" dirty="0" smtClean="0"/>
              <a:t>(1882-1952)</a:t>
            </a:r>
            <a:br>
              <a:rPr lang="it-IT" sz="2200" dirty="0" smtClean="0"/>
            </a:br>
            <a:r>
              <a:rPr lang="it-IT" sz="2200" dirty="0" smtClean="0"/>
              <a:t>1912 </a:t>
            </a:r>
            <a:r>
              <a:rPr lang="it-IT" sz="2200" cap="small" dirty="0" smtClean="0"/>
              <a:t>Antichi e Moderni </a:t>
            </a:r>
            <a:r>
              <a:rPr lang="it-IT" sz="2200" dirty="0" smtClean="0"/>
              <a:t>(R. Carabba)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Domenico </a:t>
            </a:r>
            <a:r>
              <a:rPr lang="it-IT" sz="2200" b="1" dirty="0" err="1" smtClean="0"/>
              <a:t>Ciàmpoli</a:t>
            </a:r>
            <a:r>
              <a:rPr lang="it-IT" sz="2200" b="1" dirty="0" smtClean="0"/>
              <a:t> </a:t>
            </a:r>
            <a:r>
              <a:rPr lang="it-IT" sz="2200" dirty="0" smtClean="0"/>
              <a:t>(1852-1929)</a:t>
            </a:r>
            <a:br>
              <a:rPr lang="it-IT" sz="2200" dirty="0" smtClean="0"/>
            </a:br>
            <a:r>
              <a:rPr lang="it-IT" sz="2200" dirty="0" smtClean="0"/>
              <a:t>1912 </a:t>
            </a:r>
            <a:r>
              <a:rPr lang="it-IT" sz="2200" cap="small" dirty="0" smtClean="0"/>
              <a:t>Scrittori Italiani e Stranieri </a:t>
            </a:r>
            <a:r>
              <a:rPr lang="it-IT" sz="2200" dirty="0" smtClean="0"/>
              <a:t>(G. Carabba)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it-IT" sz="2200" b="1" dirty="0" smtClean="0"/>
              <a:t>Arturo Farinelli </a:t>
            </a:r>
            <a:r>
              <a:rPr lang="it-IT" sz="2200" dirty="0" smtClean="0"/>
              <a:t>(1867-1948)</a:t>
            </a:r>
            <a:br>
              <a:rPr lang="it-IT" sz="2200" dirty="0" smtClean="0"/>
            </a:br>
            <a:r>
              <a:rPr lang="it-IT" sz="2200" dirty="0" smtClean="0"/>
              <a:t>1916 </a:t>
            </a:r>
            <a:r>
              <a:rPr lang="it-IT" sz="2200" cap="small" dirty="0" smtClean="0"/>
              <a:t>Letterature Moderne </a:t>
            </a:r>
            <a:r>
              <a:rPr lang="it-IT" sz="2200" dirty="0" smtClean="0"/>
              <a:t>(Bocca)</a:t>
            </a:r>
          </a:p>
        </p:txBody>
      </p:sp>
      <p:sp>
        <p:nvSpPr>
          <p:cNvPr id="52227" name="Freccia a destra 4"/>
          <p:cNvSpPr>
            <a:spLocks noChangeArrowheads="1"/>
          </p:cNvSpPr>
          <p:nvPr/>
        </p:nvSpPr>
        <p:spPr bwMode="auto">
          <a:xfrm>
            <a:off x="323850" y="836613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2228" name="Freccia a destra 5"/>
          <p:cNvSpPr>
            <a:spLocks noChangeArrowheads="1"/>
          </p:cNvSpPr>
          <p:nvPr/>
        </p:nvSpPr>
        <p:spPr bwMode="auto">
          <a:xfrm>
            <a:off x="323850" y="1557338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2229" name="Freccia a destra 6"/>
          <p:cNvSpPr>
            <a:spLocks noChangeArrowheads="1"/>
          </p:cNvSpPr>
          <p:nvPr/>
        </p:nvSpPr>
        <p:spPr bwMode="auto">
          <a:xfrm>
            <a:off x="323850" y="2420938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2230" name="Freccia a destra 7"/>
          <p:cNvSpPr>
            <a:spLocks noChangeArrowheads="1"/>
          </p:cNvSpPr>
          <p:nvPr/>
        </p:nvSpPr>
        <p:spPr bwMode="auto">
          <a:xfrm>
            <a:off x="323850" y="4005263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2231" name="Freccia a destra 8"/>
          <p:cNvSpPr>
            <a:spLocks noChangeArrowheads="1"/>
          </p:cNvSpPr>
          <p:nvPr/>
        </p:nvSpPr>
        <p:spPr bwMode="auto">
          <a:xfrm>
            <a:off x="323850" y="4797425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2232" name="Freccia a destra 9"/>
          <p:cNvSpPr>
            <a:spLocks noChangeArrowheads="1"/>
          </p:cNvSpPr>
          <p:nvPr/>
        </p:nvSpPr>
        <p:spPr bwMode="auto">
          <a:xfrm>
            <a:off x="358775" y="5661025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2233" name="Freccia a destra 10"/>
          <p:cNvSpPr>
            <a:spLocks noChangeArrowheads="1"/>
          </p:cNvSpPr>
          <p:nvPr/>
        </p:nvSpPr>
        <p:spPr bwMode="auto">
          <a:xfrm>
            <a:off x="319088" y="3213100"/>
            <a:ext cx="1152525" cy="4318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2234" name="Rettangolo arrotondato 1"/>
          <p:cNvSpPr>
            <a:spLocks noChangeArrowheads="1"/>
          </p:cNvSpPr>
          <p:nvPr/>
        </p:nvSpPr>
        <p:spPr bwMode="auto">
          <a:xfrm>
            <a:off x="1763713" y="4797425"/>
            <a:ext cx="626427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2235" name="Rettangolo arrotondato 10"/>
          <p:cNvSpPr>
            <a:spLocks noChangeArrowheads="1"/>
          </p:cNvSpPr>
          <p:nvPr/>
        </p:nvSpPr>
        <p:spPr bwMode="auto">
          <a:xfrm>
            <a:off x="1763713" y="4005263"/>
            <a:ext cx="4968875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2236" name="Rettangolo arrotondato 11"/>
          <p:cNvSpPr>
            <a:spLocks noChangeArrowheads="1"/>
          </p:cNvSpPr>
          <p:nvPr/>
        </p:nvSpPr>
        <p:spPr bwMode="auto">
          <a:xfrm>
            <a:off x="1763713" y="3141663"/>
            <a:ext cx="5903912" cy="7858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2237" name="Rettangolo arrotondato 3"/>
          <p:cNvSpPr>
            <a:spLocks noChangeArrowheads="1"/>
          </p:cNvSpPr>
          <p:nvPr/>
        </p:nvSpPr>
        <p:spPr bwMode="auto">
          <a:xfrm>
            <a:off x="107950" y="3141663"/>
            <a:ext cx="1008063" cy="5746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2238" name="Rettangolo arrotondato 13"/>
          <p:cNvSpPr>
            <a:spLocks noChangeArrowheads="1"/>
          </p:cNvSpPr>
          <p:nvPr/>
        </p:nvSpPr>
        <p:spPr bwMode="auto">
          <a:xfrm>
            <a:off x="125413" y="3827463"/>
            <a:ext cx="1008062" cy="7540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2239" name="Rettangolo arrotondato 14"/>
          <p:cNvSpPr>
            <a:spLocks noChangeArrowheads="1"/>
          </p:cNvSpPr>
          <p:nvPr/>
        </p:nvSpPr>
        <p:spPr bwMode="auto">
          <a:xfrm>
            <a:off x="125413" y="4725988"/>
            <a:ext cx="1008062" cy="5746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9700" y="3244850"/>
            <a:ext cx="979488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</a:rPr>
              <a:t>Goethe</a:t>
            </a:r>
            <a:endParaRPr lang="it-IT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5888" y="3821113"/>
            <a:ext cx="1123950" cy="779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 err="1">
                <a:solidFill>
                  <a:schemeClr val="tx1"/>
                </a:solidFill>
                <a:latin typeface="+mj-lt"/>
              </a:rPr>
              <a:t>Herder</a:t>
            </a:r>
            <a:r>
              <a:rPr lang="it-IT" sz="1600" b="1" dirty="0">
                <a:solidFill>
                  <a:schemeClr val="tx1"/>
                </a:solidFill>
                <a:latin typeface="+mj-lt"/>
              </a:rPr>
              <a:t/>
            </a:r>
            <a:br>
              <a:rPr lang="it-IT" sz="1600" b="1" dirty="0">
                <a:solidFill>
                  <a:schemeClr val="tx1"/>
                </a:solidFill>
                <a:latin typeface="+mj-lt"/>
              </a:rPr>
            </a:br>
            <a:r>
              <a:rPr lang="it-IT" sz="1600" b="1" dirty="0" err="1">
                <a:solidFill>
                  <a:schemeClr val="tx1"/>
                </a:solidFill>
                <a:latin typeface="+mj-lt"/>
              </a:rPr>
              <a:t>Novalis</a:t>
            </a:r>
            <a:r>
              <a:rPr lang="it-IT" b="1" dirty="0">
                <a:solidFill>
                  <a:schemeClr val="tx1"/>
                </a:solidFill>
                <a:latin typeface="+mj-lt"/>
              </a:rPr>
              <a:t/>
            </a:r>
            <a:br>
              <a:rPr lang="it-IT" b="1" dirty="0">
                <a:solidFill>
                  <a:schemeClr val="tx1"/>
                </a:solidFill>
                <a:latin typeface="+mj-lt"/>
              </a:rPr>
            </a:br>
            <a:r>
              <a:rPr lang="it-IT" sz="1600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Hoffmann</a:t>
            </a:r>
            <a:endParaRPr lang="it-IT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5413" y="4826000"/>
            <a:ext cx="1106487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Büchner</a:t>
            </a:r>
            <a:endParaRPr lang="it-IT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243" name="Rettangolo arrotondato 18"/>
          <p:cNvSpPr>
            <a:spLocks noChangeArrowheads="1"/>
          </p:cNvSpPr>
          <p:nvPr/>
        </p:nvSpPr>
        <p:spPr bwMode="auto">
          <a:xfrm>
            <a:off x="139700" y="2349500"/>
            <a:ext cx="1008063" cy="5746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41288" y="2462213"/>
            <a:ext cx="98107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</a:rPr>
              <a:t>articoli</a:t>
            </a:r>
            <a:endParaRPr lang="it-IT" sz="16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296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17/12/14</a:t>
            </a:r>
            <a:endParaRPr lang="it-IT" altLang="it-IT"/>
          </a:p>
        </p:txBody>
      </p:sp>
      <p:pic>
        <p:nvPicPr>
          <p:cNvPr id="29701" name="Picture 2" descr="C:\Users\Michele\Google Drive\Archivio Corrente dal 01.07.2013\2016.05.17-Spaini-Prezzolini (METE)\2013-06-26 10.39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84338"/>
            <a:ext cx="9467850" cy="1221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ttangolo arrotondato 5"/>
          <p:cNvSpPr>
            <a:spLocks noChangeArrowheads="1"/>
          </p:cNvSpPr>
          <p:nvPr/>
        </p:nvSpPr>
        <p:spPr bwMode="auto">
          <a:xfrm>
            <a:off x="1979613" y="1268413"/>
            <a:ext cx="2592387" cy="3429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175574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17/12/14</a:t>
            </a:r>
            <a:endParaRPr lang="it-IT" altLang="it-IT"/>
          </a:p>
        </p:txBody>
      </p:sp>
      <p:pic>
        <p:nvPicPr>
          <p:cNvPr id="30724" name="Picture 2" descr="C:\Users\Michele\Google Drive\Archivio Corrente dal 01.07.2013\2016.05.17-Spaini-Prezzolini (METE)\2013-06-26 10.40.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96875" y="-1611313"/>
            <a:ext cx="9540875" cy="12431713"/>
          </a:xfrm>
          <a:noFill/>
        </p:spPr>
      </p:pic>
      <p:sp>
        <p:nvSpPr>
          <p:cNvPr id="30725" name="Rettangolo arrotondato 5"/>
          <p:cNvSpPr>
            <a:spLocks noChangeArrowheads="1"/>
          </p:cNvSpPr>
          <p:nvPr/>
        </p:nvSpPr>
        <p:spPr bwMode="auto">
          <a:xfrm>
            <a:off x="1116013" y="1052513"/>
            <a:ext cx="6551612" cy="10810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666001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787900" y="995363"/>
            <a:ext cx="4248150" cy="5761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+mj-lt"/>
                <a:ea typeface="Microsoft YaHei" charset="-122"/>
              </a:rPr>
              <a:t>Circuiti di produzione ristretta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(interesse a interessarsi all’universale)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Stampa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Riviste letterarie, culturali, politiche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«La Critica», «La Voce», «900», «Scenario»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Università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Cattedre di letteratura tedesca (e alleanze)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Friedmann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Farinelli, Borgese, Manacorda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Teatro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Teatri d’eccezione, di regia, stabili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D’Amico, Pirandello, Bragaglia, Grassi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Teatro degli Indipendenti &gt; Piccolo Teatro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Collane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specifiche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(o marginali)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I tedeschi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Morreale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(Mann)</a:t>
            </a:r>
            <a:endParaRPr lang="it-IT" cap="small" dirty="0">
              <a:solidFill>
                <a:srgbClr val="000000"/>
              </a:solidFill>
              <a:latin typeface="+mj-lt"/>
              <a:ea typeface="+mn-ea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Scrittori </a:t>
            </a:r>
            <a:r>
              <a:rPr lang="it-IT" cap="small" dirty="0" err="1">
                <a:solidFill>
                  <a:srgbClr val="000000"/>
                </a:solidFill>
                <a:latin typeface="+mn-lt"/>
                <a:ea typeface="+mn-ea"/>
              </a:rPr>
              <a:t>It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it-IT" cap="small" dirty="0">
                <a:solidFill>
                  <a:srgbClr val="000000"/>
                </a:solidFill>
                <a:latin typeface="+mj-lt"/>
                <a:ea typeface="+mn-ea"/>
              </a:rPr>
              <a:t>e </a:t>
            </a:r>
            <a:r>
              <a:rPr lang="it-IT" cap="small" dirty="0" err="1">
                <a:solidFill>
                  <a:srgbClr val="000000"/>
                </a:solidFill>
                <a:latin typeface="+mj-lt"/>
                <a:ea typeface="+mn-ea"/>
              </a:rPr>
              <a:t>Str</a:t>
            </a:r>
            <a:r>
              <a:rPr lang="it-IT" cap="small" dirty="0">
                <a:solidFill>
                  <a:srgbClr val="000000"/>
                </a:solidFill>
                <a:latin typeface="+mj-lt"/>
                <a:ea typeface="+mn-ea"/>
              </a:rPr>
              <a:t>.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Carabba (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Büchner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)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/>
            </a:r>
            <a:b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Europea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Frassinelli (Kafka)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Teatro Moderno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Rosa e Ballo (Brecht)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388" y="115888"/>
            <a:ext cx="4068762" cy="779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2400" b="1" dirty="0">
                <a:solidFill>
                  <a:schemeClr val="tx1"/>
                </a:solidFill>
                <a:latin typeface="+mj-lt"/>
                <a:ea typeface="Microsoft YaHei" charset="-122"/>
              </a:rPr>
              <a:t>Schema delle progressiva genesi di poli relativamente autonomi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992188"/>
            <a:ext cx="4140200" cy="575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0070C0"/>
                </a:solidFill>
                <a:latin typeface="+mj-lt"/>
                <a:ea typeface="Microsoft YaHei" charset="-122"/>
              </a:rPr>
              <a:t>Circuiti di produzione di massa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(interesse politico, economico, religioso…)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Stampa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Quotidiani e riviste a grande diffusione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Marzocco, Corriere della Sera, ecc.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Università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Cattedre di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lett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. italiana e comparata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positivisti, Guido Mazzoni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Teatro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Teatro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borghese e di cassetta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Sem Benelli,  Roberto Bracco, varietà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Teatro Nazionale di Firenze, ecc.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Collane di grande diffusione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Amena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Treves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/>
            </a:r>
            <a:b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Romantica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Sonzogno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chemeClr val="tx1"/>
                </a:solidFill>
                <a:latin typeface="+mj-lt"/>
                <a:ea typeface="+mn-ea"/>
              </a:rPr>
              <a:t>I Romanzi della Palma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Mondadori</a:t>
            </a:r>
            <a:r>
              <a:rPr lang="it-IT" cap="small" dirty="0">
                <a:solidFill>
                  <a:schemeClr val="tx1"/>
                </a:solidFill>
                <a:latin typeface="+mj-lt"/>
                <a:ea typeface="+mn-ea"/>
              </a:rPr>
              <a:t> 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/>
            </a:r>
            <a:b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Collezione Teatrale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Mondadori</a:t>
            </a:r>
          </a:p>
        </p:txBody>
      </p:sp>
      <p:sp>
        <p:nvSpPr>
          <p:cNvPr id="53253" name="Freccia bidirezionale orizzontale 8"/>
          <p:cNvSpPr>
            <a:spLocks noChangeArrowheads="1"/>
          </p:cNvSpPr>
          <p:nvPr/>
        </p:nvSpPr>
        <p:spPr bwMode="auto">
          <a:xfrm>
            <a:off x="4130675" y="2046288"/>
            <a:ext cx="647700" cy="360362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3254" name="Freccia bidirezionale orizzontale 9"/>
          <p:cNvSpPr>
            <a:spLocks noChangeArrowheads="1"/>
          </p:cNvSpPr>
          <p:nvPr/>
        </p:nvSpPr>
        <p:spPr bwMode="auto">
          <a:xfrm>
            <a:off x="4140200" y="3038475"/>
            <a:ext cx="647700" cy="360363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3255" name="Freccia bidirezionale orizzontale 10"/>
          <p:cNvSpPr>
            <a:spLocks noChangeArrowheads="1"/>
          </p:cNvSpPr>
          <p:nvPr/>
        </p:nvSpPr>
        <p:spPr bwMode="auto">
          <a:xfrm>
            <a:off x="4130675" y="4065588"/>
            <a:ext cx="647700" cy="360362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3256" name="Freccia bidirezionale orizzontale 11"/>
          <p:cNvSpPr>
            <a:spLocks noChangeArrowheads="1"/>
          </p:cNvSpPr>
          <p:nvPr/>
        </p:nvSpPr>
        <p:spPr bwMode="auto">
          <a:xfrm>
            <a:off x="4108450" y="5249863"/>
            <a:ext cx="647700" cy="358775"/>
          </a:xfrm>
          <a:prstGeom prst="leftRightArrow">
            <a:avLst>
              <a:gd name="adj1" fmla="val 50000"/>
              <a:gd name="adj2" fmla="val 5014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804025" y="115888"/>
            <a:ext cx="2016125" cy="865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Wedekind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 Mann, </a:t>
            </a:r>
            <a:r>
              <a:rPr lang="it-IT" b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Büchner</a:t>
            </a: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b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Brecht, Kafka</a:t>
            </a:r>
          </a:p>
        </p:txBody>
      </p:sp>
      <p:sp>
        <p:nvSpPr>
          <p:cNvPr id="53258" name="Rettangolo arrotondato 13"/>
          <p:cNvSpPr>
            <a:spLocks noChangeArrowheads="1"/>
          </p:cNvSpPr>
          <p:nvPr/>
        </p:nvSpPr>
        <p:spPr bwMode="auto">
          <a:xfrm>
            <a:off x="6804025" y="115888"/>
            <a:ext cx="2016125" cy="866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6" name="Freccia angolare in su 15"/>
          <p:cNvSpPr/>
          <p:nvPr/>
        </p:nvSpPr>
        <p:spPr bwMode="auto">
          <a:xfrm rot="10800000">
            <a:off x="5940425" y="188913"/>
            <a:ext cx="863600" cy="706437"/>
          </a:xfrm>
          <a:prstGeom prst="bent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3260" name="Rettangolo arrotondato 16"/>
          <p:cNvSpPr>
            <a:spLocks noChangeArrowheads="1"/>
          </p:cNvSpPr>
          <p:nvPr/>
        </p:nvSpPr>
        <p:spPr bwMode="auto">
          <a:xfrm>
            <a:off x="4787900" y="5608638"/>
            <a:ext cx="4176713" cy="10604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3261" name="Rettangolo arrotondato 16"/>
          <p:cNvSpPr>
            <a:spLocks noChangeArrowheads="1"/>
          </p:cNvSpPr>
          <p:nvPr/>
        </p:nvSpPr>
        <p:spPr bwMode="auto">
          <a:xfrm>
            <a:off x="6908800" y="3341688"/>
            <a:ext cx="1911350" cy="3032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3262" name="Rettangolo arrotondato 16"/>
          <p:cNvSpPr>
            <a:spLocks noChangeArrowheads="1"/>
          </p:cNvSpPr>
          <p:nvPr/>
        </p:nvSpPr>
        <p:spPr bwMode="auto">
          <a:xfrm>
            <a:off x="7113588" y="4310063"/>
            <a:ext cx="1635125" cy="3429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3263" name="Rettangolo arrotondato 16"/>
          <p:cNvSpPr>
            <a:spLocks noChangeArrowheads="1"/>
          </p:cNvSpPr>
          <p:nvPr/>
        </p:nvSpPr>
        <p:spPr bwMode="auto">
          <a:xfrm>
            <a:off x="6227763" y="2246313"/>
            <a:ext cx="2592387" cy="3429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pic>
        <p:nvPicPr>
          <p:cNvPr id="53264" name="Picture 3" descr="C:\Users\Michele\Google Drive\Archivio Corrente dal 01.07.2013\09-Letteratura &amp; Schede libri letti\03_Archivi\Spaini (Foto dell'archivio)\Varie\Spa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300" y="82550"/>
            <a:ext cx="10112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Freccia a destra 1"/>
          <p:cNvSpPr>
            <a:spLocks noChangeArrowheads="1"/>
          </p:cNvSpPr>
          <p:nvPr/>
        </p:nvSpPr>
        <p:spPr bwMode="auto">
          <a:xfrm>
            <a:off x="5189538" y="82550"/>
            <a:ext cx="1038225" cy="390525"/>
          </a:xfrm>
          <a:prstGeom prst="rightArrow">
            <a:avLst>
              <a:gd name="adj1" fmla="val 50000"/>
              <a:gd name="adj2" fmla="val 4989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data:image/jpeg;base64,/9j/4AAQSkZJRgABAQAAAQABAAD/2wCEAAkGBxIHBhIQBxIVDxUXFBkQGRgVFxMYGBchIBMXGBoSHxMYKDQsJBorHhcfITEtJy8tLjMuHCszODMuOSgtLisBCgoKDg0OGxAQGy0mICYyLSszMjAvMi0uMCstMi0rNTAvLS0tLS0tMi0vLy0tNystMC0vLy01LTUtLS0tLS0tLf/AABEIAREAuAMBEQACEQEDEQH/xAAbAAEAAgMBAQAAAAAAAAAAAAAAAwQBAgUGB//EADMQAAICAQMDAwMDAgUFAAAAAAABAgMRBBIhBRMxIlFhBkFxFCMyFYEzUmKRoRY0QnLB/8QAGgEBAAMBAQEAAAAAAAAAAAAAAAECAwQFBv/EADMRAQACAQIEBAUDBAEFAAAAAAABAhEDIQQSMUETUWGBBRQicaGR8PEyscHRQhUjU2Lh/9oADAMBAAIRAxEAPwD5Mek88AAAAAAAAAAAAAAAAAAAAAAAAAAAAAAAAAAAAAAAAAAAAAAAAAAAAAAAAAAAAAAAAAAAAAAAAAAAAAAAAAAAAAAAAAZEtumnTFO6EoJ4w5Rkk8rK5fxyUrqVtOKzlaazCIuqDKcJb9PPT/8AcQlX9vVGUfb3/K/3K1vFukpmkx1RFsqgAAAAAAAAAAAAAAAAAAASUWdq+MmlLElLD8PDztfw/BW9easx5rVnE5dt9Zpl1DUXTrnY7t0lv2S2SlNPiD4eI5ipP/Zcnn/K6kadKRaI5fLv++rp8evNNpjOVpfUOlUpP9Jy7FY+K8NJwezGOI+jGPZvzkx+S1//ACdpj9fdeOI04/4qT65FanSWQohmqUbbFthHuyTTbzFcJ48Yws+ODo+StyalJtP1RiPSGc69c1mI6NtD1XT6Z2O2uy5zlKW6fab9UJpva00nucZNry4LwvSV1eE1b4iJisRjb7Y/futXXpGcxnK1H6h0yuTeljjful6a/Uu2o7V/l9W5rD4yuXjDzngdbGPE9Ix/nz7LfM0z/S8zZLfY34y2/t7/AAerWMRGXFaczlqSgAAAAAAAAAAL/TOlz6jXbKppRqh3Jt7m0tyWVGKbfnPjhI5uI4qmjNYt1tOI/c4baWjOpnHZLLokq4VyvtqrjZJxrcnZiaUtvdWIvFefDljJWvGRaZrSszMdem0+XXr9srTw8xETPfozPoU69FVbOcF3a3dCP7rk0m0ovEcKUmsR559yteOpa9qRE/TOJnbHn59u6Z4aYiJzG6PXdJegunXq7ao2QhvlDM3JcZ7eVHbv+Ey+lxcalYvWs4nbP+fsrbQms4mYyk1XQbNN1uOjlKErZOEPS5uMXNJpPMc5w1nCeCtOOpfQnXxPLGfLt7ptw9q6kafdIvp6fbtk7attd/6Vv91qUsNvalDLilFtv2WSkcfSbVryz9Vebt0/Xut8rbEznaJx7sf9O2/pKrYyrlCy107oubUWm1uktvEXtbTWeETHxDT5508TExGcbb/bft3R8rbli3nOGafpy2+uh1Trcr4WW1wzYpyUM58xwm1FtZfJFviOnWb5icVmImcRiJn3T8rfbHfdrR9O3XbFHYpzpepjXJyU3BJvdjGFlJ4TazgW+I6URM9YieWZ7Zn97ojhb9O+M+yv0zpUupUXTqlGMaoxnLdv53S2xilFPMm/sa8RxVNC9KWjM2zj2jKuno2vEzHZvo+jT1uvnTpJQm4wla2u5hpRUnhbdzlzjGM5I1eLpo6cal4mImYjt39yuha9prHbdtPorhp1bK2pVyn24TbsxY8JvbFRzhZw20knwRXi4m/h8szaIzMbbfnG/wB0zoTFebO390MulWLQWXrEq4W9hyT4be7Eo/6fT5+UX+ZpGpGl/wApiZ6eSs6NuWbdo2XIfTNs9ErVOvD08tZtzYpKEXh59OE39ueTCfiWlGpOnicxbl7df1afKW5ebMdMotd0OWi0tdkrarO4nKEYd1ymlYq8pOK8t5XPKTNNLja6l7UiJjl6zOMdM+f7lW/DzSsTMxuzD6etfXVorHCFjS5k5bOYKa9ST+zx4xkieP0vA+YiJmv564THDW8Tw56ttH9O26rV9puFc82pqbmtnbXrlJqL4+yxnkrqfEdKmn4m8xt0x36dyvC3m3L0nf8ADSroFt3bdLhKFlc71ZmShGMHtslJySa2v4+6xnJa3HadZtE9YmK475npjHmRwt5xjpO6trunS0enpsm4yhbGUoSW7nbNwkmpJNNNe33NtHiK6trVjrXaffftMs76U0iLdpUzdkAAAHU6F1f+j6qFtUN04ybzvcVJOOO1KOHmGefscfF8LHEUmlp2+3T1h0aGt4U5hnXdXWv0tUdVUnKur9PGUZuMdqcnF9vH8lu85x4ymV0OD8C1ppO0znHrjff1Tqa0XiImN42WtZ9Su+dbqrdfajTGuLs3VxdUsxns2rMnl/fHPwjLS+HVpW0TOeaZz5zn1/Re3FZxMR0x+CP1FFXXz7Ge9bC6admcYm5uuL28Rk3h5zxwJ+HzitYt/TExHvGN/siOJiJnbqzV9Rxr689a6HOx2Su9VvCzFqMViHiOflvC9uU/D5nho4eLYjER0/X9UxxMRqeJjdHR1/s9Khp+3Lapzsm1bjuucdrU1t/jjj/6i08D/wB6dXm7REbdMb7bojifpiuPP3y0p6zZptLdCmDVVtMKMSbajtjGPci8JbuJeP8AM/Ym3CUvelrT9dZmfLOe07orrWrWYxtMJ7PqZxvjZo6u1OGnWjrbnvVcUmnNR2r1tSfLz58GcfDYms1vbMTbmn1n/S/zeJzWN8Yhrf8AUtltllsK1G2dEdK5ptqMdqi9scemUlH3f3xgmnw7TiIpM/TFptjzt6+eP5RPFWnNu+MZR9L6xLpvS51U1zTnZGx2wnsf7fitPa+E5Zfnz8mmvwtdXWrqWnpExjGevfqrpa3Jp4x17oOn67+m6xXQqlF9yNte2ThtSlLMFJp5i09r/H5NNbQ8bT8OZztic/39ldPU5Lc2PVPreurqFEY62mMtlltsNs5Riu7Z3JQcUuUpeMNccGOlwM6NpmlusVic/wDrGP7LX4iLxi0ef5F11f027Tdr9uyNcYpSgnXslv3blDMm5OTef8zLTwedWutFvqjPvnb2THEfRNMbSn6j9TvXaCendW2t101wirP8J1ZxNennOeVwY6Pw3wtSNXm+qJtM+vN/pN+K56zXG234Qavrvf1Fc6qu26qI6atblJQ25/cw48v1Pj3efsjbS4Lw62rzZ5rc0z557K31+aYnHSMMdT65/UJb3W4T7ENPuU1/4yi+5tUVy1FLjHA4fgvBryROYzM4x59i/Ec85xvjCxZ9USv1Ftmqr3Ts0y0jlGe3CeN9iW1+qTX/ACZR8NrWtaVttW3N+nSPZf5uZmZmN5jDRfU0/wBPKlQSpenelUIvDinJSc+408zcuXxh58Imfh1ZtGpnNubmz5z06eUI+anGMbYw5/Vepy6i61JKEKoKquCy1FL5fmTfLf3Orh+GrozaY62nMz+/Jjq6s3x5RsonSxAAAASBGAAAABA9RX12mOlq00k5Ux02yWY5bs3ytztcsbO5tfu9qT4bR5FuC1ea2rE/VNsx6R0/XDvjXpERXG2Pz1Yu6noHZLtadYUZTg3B/wAu7LbCUVL+CraX5544Jrw3GY3v99+3pt1z+ETq6GdqqvU+o6e/TOvRVumLvTe1Ycq4wwpPlp2Nyk/GFx8m2hocRW8WvbM8s9fPP26KamrpTGKxjf8ACx1Xq+nn02VPToyhxtgtu1JO+U55e55zGFS5zlpv2xlw/C68avPqzHrvnpG3b7r6utpzTlq3q6ronVStVXKzZGqr1RTW2KUppR3eXNz8+U0RPC8Vm01tjOZ6952jt5Y90xraOIzHTDWPU9FPS/v1tz7fH7VeN7jc5S4a43Thj4gl75Tw/Fxb6bbfftt6ek/qRq6MxvH87otfr9FborlpaNk23Ct7eFFTg4zbcuJuO/OF917I009HiovWb3zXrO/46dOil9TSms4ru88em5MgQAAAAAAAAAAAAAAAAAADKWXhCZxGZSsWaKymObYuPo7nPlrfszj/ANuOTKutSdonO+Fp07R1hWNYUBgCQIAAAAAAAAAAAAAAAAAAATaPTvVauFcXjdJRz7c8v+3kz1NTw6zaVqxmcLGmqWp1W7RxlGMNsv5ZkvWkpZ+3LX4MdS00ry6k7y0rGZzHZ2urRuutoaThZ21FQbjLcpOX7uF9nLOYvPHxnHBw1tOsXjrGevTeO3tDp1ItM1/fu4nVtPHT61/p2pQl+5Bp5WHnjPw04/2PR4bUm+nHN1jaXLq1iLbKR0MgAAAAAAAAAAAAAAAAAAAAFvpFkauq0yue2Ksg2/b1Ln8e/wAGHExM6VojylppTEXiZdHRa2yzWxp7ajGMsqmOYx3Jp8tcyeI45z8YOTW0aV05vzb+fX+G9b2m/Lh62PT4dUUdRKEnJrspQlZCDjHjbhcuG7P5PBtxNuHmdHm+nrvETMTP+XfGnGrHPMejGr+l4a7S7Z1uuVcoxTrUI4i+Z5UuNq3uWfPD9ydL4rfTvFubMWiesz16flGpwsXrjG8eXk+dWxULWoSU0m0pLxLDxuXw/J9bSZmsTMYl5F4xOGhZUAAAAAAAAAAAAAAAAAAAAB2rNdZotDXZoZdp2OxOUVifp2x7fc8pKOHw1y+fsefXQpq6lqXjPLjbtvvnDpm9q1iY7rMvqC/pHUa1pbZ9uqFcVXuah/gRytvjy28/3MP+naHEaNpvWM2zv3zmWk8RfTvHLO0YdifWZ6D6i1E63ZOPaWonCUpeiWzudrcvCWdv/H2OGvBU1eGpWcROZrE+cdM//XROtaupMxnH+Xjep6lazqNtseFOcppYSwnJtLC+D3+H0509OtJ7Rh5upbmtMqxsoAAAAAAAAAAAAAAAAAAAAAlVz2xjZmUYtyUW3hZxuwvnas/gpOnE5mNpnutzJ11Bx6l39sJPduUZJuC9o7c+EuDOdCJ0/Dyt4n182GlmvstjYpzbVku5P/U85y/7vOPBNdClcYjpGIROpae/VWN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GU4AgHoAyAAAAAAAAAAAAAAAAAAAAAOxrOgz0+l07j6p2zlS4rHoknDbD84nzn7pr7c8WnxkWteJjERiYnzj+YdE6OIrOeq1176fhoeowq0E5TTU5ynPbtjGM3Fz3JLxtllP45eTHhON1NXTte9cYxiO+Z/f92mtoVraK1lrL6d7fVNTS5Sn2WlBRxvs3zjGD8PEUpKUmk8exPz0zpUvj+rOfTEI8COa0Z2g0XQ69TrL652OrbZ2q5NxcZOO6U4OeMfxg8NYWWvOSdXi9Sla3rXOd588TtEx/pNNCtpmJno00XRqtR093W2OMX3mn6cVqEMx38czlKUYqKw/L+Bq8Xemp4cRn+n3mfX081a6NZrzTPn+HCPRcoAAAAAAAAAAAAAAAAAAAGNq9l7DEJyKKXhDGepmWcLHgjEYwZCcGTHOcDBmQI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6250"/>
            <a:ext cx="39306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787900" y="476250"/>
            <a:ext cx="4032250" cy="7793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  <a:latin typeface="+mj-lt"/>
              </a:rPr>
              <a:t>Il ruolo dei </a:t>
            </a:r>
            <a:br>
              <a:rPr lang="it-IT" sz="2800" b="1" dirty="0">
                <a:solidFill>
                  <a:schemeClr val="tx1"/>
                </a:solidFill>
                <a:latin typeface="+mj-lt"/>
              </a:rPr>
            </a:br>
            <a:r>
              <a:rPr lang="it-IT" sz="2800" b="1" dirty="0">
                <a:solidFill>
                  <a:schemeClr val="tx1"/>
                </a:solidFill>
                <a:latin typeface="+mj-lt"/>
              </a:rPr>
              <a:t>consulenti editoriali</a:t>
            </a:r>
          </a:p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  <a:latin typeface="+mj-lt"/>
              </a:rPr>
              <a:t>(dal 1930)</a:t>
            </a:r>
          </a:p>
          <a:p>
            <a:pPr algn="ctr">
              <a:defRPr/>
            </a:pP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Dietro ogni collana c’è </a:t>
            </a:r>
            <a:br>
              <a:rPr lang="it-IT" dirty="0">
                <a:solidFill>
                  <a:schemeClr val="tx1"/>
                </a:solidFill>
                <a:latin typeface="+mj-lt"/>
              </a:rPr>
            </a:br>
            <a:r>
              <a:rPr lang="it-IT" dirty="0">
                <a:solidFill>
                  <a:schemeClr val="tx1"/>
                </a:solidFill>
                <a:latin typeface="+mj-lt"/>
              </a:rPr>
              <a:t>(almeno) un grande critico o scrittore</a:t>
            </a:r>
          </a:p>
          <a:p>
            <a:pPr algn="ctr">
              <a:defRPr/>
            </a:pPr>
            <a:endParaRPr lang="it-IT" dirty="0">
              <a:solidFill>
                <a:schemeClr val="tx1"/>
              </a:solidFill>
              <a:latin typeface="+mj-lt"/>
            </a:endParaRP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Corona, Pantheon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(Vittorini)</a:t>
            </a:r>
          </a:p>
          <a:p>
            <a:pPr algn="just">
              <a:defRPr/>
            </a:pPr>
            <a:r>
              <a:rPr lang="it-IT" cap="small" dirty="0" err="1">
                <a:solidFill>
                  <a:srgbClr val="000000"/>
                </a:solidFill>
                <a:latin typeface="+mj-lt"/>
                <a:ea typeface="Microsoft YaHei" charset="-122"/>
              </a:rPr>
              <a:t>Supercoralli</a:t>
            </a: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 e Coralli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(Pavese)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I Gettoni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(Vittorini)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Collezione di Teatro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 (Grassi)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Medusa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 (Vittorini)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Lo Specchio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(Sereni)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Le </a:t>
            </a:r>
            <a:r>
              <a:rPr lang="it-IT" cap="small" dirty="0" err="1">
                <a:solidFill>
                  <a:srgbClr val="000000"/>
                </a:solidFill>
                <a:latin typeface="+mj-lt"/>
                <a:ea typeface="Microsoft YaHei" charset="-122"/>
              </a:rPr>
              <a:t>Silerchie</a:t>
            </a: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(Debenedetti)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Narratori Feltrinelli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(Bassani)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Le Comete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(Filippini)</a:t>
            </a:r>
          </a:p>
          <a:p>
            <a:pPr algn="just">
              <a:defRPr/>
            </a:pPr>
            <a:r>
              <a:rPr lang="it-IT" cap="small" dirty="0" err="1">
                <a:solidFill>
                  <a:srgbClr val="000000"/>
                </a:solidFill>
                <a:latin typeface="+mj-lt"/>
                <a:ea typeface="Microsoft YaHei" charset="-122"/>
              </a:rPr>
              <a:t>Centopagine</a:t>
            </a: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(Calvino)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Biblioteca Adelphi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Bazlen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/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Calasso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I Meridiani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(Ferrata/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Colorni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I classici </a:t>
            </a:r>
            <a:r>
              <a:rPr lang="it-IT" cap="small" dirty="0" err="1">
                <a:solidFill>
                  <a:srgbClr val="000000"/>
                </a:solidFill>
                <a:latin typeface="+mj-lt"/>
                <a:ea typeface="Microsoft YaHei" charset="-122"/>
              </a:rPr>
              <a:t>classici</a:t>
            </a: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(Busi)</a:t>
            </a:r>
          </a:p>
          <a:p>
            <a:pPr algn="just">
              <a:defRPr/>
            </a:pPr>
            <a:r>
              <a:rPr lang="it-IT" cap="small" dirty="0">
                <a:solidFill>
                  <a:srgbClr val="000000"/>
                </a:solidFill>
                <a:latin typeface="+mj-lt"/>
                <a:ea typeface="Microsoft YaHei" charset="-122"/>
              </a:rPr>
              <a:t>Nickel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(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Lagioia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just">
              <a:defRPr/>
            </a:pPr>
            <a:endParaRPr lang="it-IT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it-IT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it-IT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17/12/14</a:t>
            </a:r>
            <a:endParaRPr lang="it-IT" altLang="it-IT"/>
          </a:p>
        </p:txBody>
      </p:sp>
      <p:pic>
        <p:nvPicPr>
          <p:cNvPr id="55299" name="Picture 2" descr="http://www.mondadoristore.it/img/giorni-anni-20-giugno-Uwe-Johnson/ea978889803866/BL/BL/01/NZO/?tit=I+giorni+e+gli+anni+(20+giugno+1968-20+agosto+1968)&amp;aut=Uwe+John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690563"/>
            <a:ext cx="2303462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http://bandettini.blogautore.repubblica.it/files/2015/05/Einaudi-982x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214813"/>
            <a:ext cx="477361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8" descr="http://www.corbaccio.it/img/products-images/9788863807295_giochi_domb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213995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AutoShape 10" descr="https://encrypted-tbn2.gstatic.com/images?q=tbn:ANd9GcT5ictU6w0BRfry3AuLKESww2Xubd1ClMO_OIPEn6B6tsnLnOimIg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5303" name="AutoShape 12" descr="https://encrypted-tbn2.gstatic.com/images?q=tbn:ANd9GcT5ictU6w0BRfry3AuLKESww2Xubd1ClMO_OIPEn6B6tsnLnOimIg"/>
          <p:cNvSpPr>
            <a:spLocks noChangeAspect="1" noChangeArrowheads="1"/>
          </p:cNvSpPr>
          <p:nvPr/>
        </p:nvSpPr>
        <p:spPr bwMode="auto">
          <a:xfrm>
            <a:off x="307975" y="19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5304" name="AutoShape 14" descr="https://encrypted-tbn2.gstatic.com/images?q=tbn:ANd9GcT5ictU6w0BRfry3AuLKESww2Xubd1ClMO_OIPEn6B6tsnLnOimIg"/>
          <p:cNvSpPr>
            <a:spLocks noChangeAspect="1" noChangeArrowheads="1"/>
          </p:cNvSpPr>
          <p:nvPr/>
        </p:nvSpPr>
        <p:spPr bwMode="auto">
          <a:xfrm>
            <a:off x="460375" y="171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pic>
        <p:nvPicPr>
          <p:cNvPr id="5530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950" y="909638"/>
            <a:ext cx="19192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55575" y="171450"/>
            <a:ext cx="8809038" cy="43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tx1"/>
                </a:solidFill>
                <a:latin typeface="+mj-lt"/>
              </a:rPr>
              <a:t>Campo di produzione di massa vs. campo di produzione ristretta oggi</a:t>
            </a:r>
          </a:p>
        </p:txBody>
      </p:sp>
      <p:pic>
        <p:nvPicPr>
          <p:cNvPr id="55307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60788"/>
            <a:ext cx="213677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2" descr="Morte di Dant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238" y="4113213"/>
            <a:ext cx="1570037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773488"/>
            <a:ext cx="1905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16" descr="http://www.kellereditore.it/images/cover-260/V-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463" y="684213"/>
            <a:ext cx="2476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787900" y="995363"/>
            <a:ext cx="4248150" cy="550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+mj-lt"/>
                <a:ea typeface="Microsoft YaHei" charset="-122"/>
              </a:rPr>
              <a:t>Circuiti di produzione ristretta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(interesse a interessarsi all’universale)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Collane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specifiche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j-lt"/>
              </a:rPr>
              <a:t>Einaudi Letture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Einaudi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Collezione </a:t>
            </a:r>
            <a:r>
              <a:rPr lang="it-IT" cap="small" dirty="0" err="1">
                <a:solidFill>
                  <a:srgbClr val="000000"/>
                </a:solidFill>
                <a:latin typeface="+mn-lt"/>
                <a:ea typeface="+mn-ea"/>
              </a:rPr>
              <a:t>Ubulibri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Einaudi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 err="1">
                <a:solidFill>
                  <a:srgbClr val="000000"/>
                </a:solidFill>
                <a:latin typeface="+mn-lt"/>
                <a:ea typeface="+mn-ea"/>
              </a:rPr>
              <a:t>Supercoralli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Einaudi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Adelphi </a:t>
            </a:r>
            <a:r>
              <a:rPr lang="it-IT" cap="small" dirty="0" err="1">
                <a:solidFill>
                  <a:srgbClr val="000000"/>
                </a:solidFill>
                <a:latin typeface="+mn-lt"/>
                <a:ea typeface="+mn-ea"/>
              </a:rPr>
              <a:t>A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delphi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Meridiani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Mondadori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ecc.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 err="1">
                <a:solidFill>
                  <a:srgbClr val="000000"/>
                </a:solidFill>
                <a:latin typeface="+mn-lt"/>
                <a:ea typeface="+mn-ea"/>
              </a:rPr>
              <a:t>Kreuzville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L’Orma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Vie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Keller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ecc.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/>
            </a:r>
            <a:b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</a:b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388" y="115888"/>
            <a:ext cx="4068762" cy="779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2400" b="1" dirty="0">
                <a:solidFill>
                  <a:schemeClr val="tx1"/>
                </a:solidFill>
                <a:latin typeface="+mj-lt"/>
                <a:ea typeface="Microsoft YaHei" charset="-122"/>
              </a:rPr>
              <a:t>Chi sono i portatori dell’interesse </a:t>
            </a:r>
            <a:r>
              <a:rPr lang="it-IT" sz="2400" b="1" i="1" dirty="0">
                <a:solidFill>
                  <a:schemeClr val="tx1"/>
                </a:solidFill>
                <a:latin typeface="+mj-lt"/>
                <a:ea typeface="Microsoft YaHei" charset="-122"/>
              </a:rPr>
              <a:t>specifico</a:t>
            </a:r>
            <a:r>
              <a:rPr lang="it-IT" sz="2400" b="1" dirty="0">
                <a:solidFill>
                  <a:schemeClr val="tx1"/>
                </a:solidFill>
                <a:latin typeface="+mj-lt"/>
                <a:ea typeface="Microsoft YaHei" charset="-122"/>
              </a:rPr>
              <a:t> oggi?</a:t>
            </a:r>
            <a:endParaRPr lang="it-IT" b="1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992188"/>
            <a:ext cx="4140200" cy="4214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rgbClr val="0070C0"/>
                </a:solidFill>
                <a:latin typeface="+mj-lt"/>
                <a:ea typeface="Microsoft YaHei" charset="-122"/>
              </a:rPr>
              <a:t>Circuiti di produzione di massa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(interesse politico, economico, religioso…)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  <a:ea typeface="Microsoft YaHei" charset="-122"/>
              </a:rPr>
              <a:t>Editoria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Collane di grande diffusione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Einaudi Tascabili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Einaudi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/>
            </a:r>
            <a:b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it-IT" cap="small" dirty="0" err="1">
                <a:solidFill>
                  <a:srgbClr val="000000"/>
                </a:solidFill>
                <a:latin typeface="+mn-lt"/>
                <a:ea typeface="+mn-ea"/>
              </a:rPr>
              <a:t>Einaudi</a:t>
            </a: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 Stile Libero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Einaudi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 err="1">
                <a:solidFill>
                  <a:srgbClr val="000000"/>
                </a:solidFill>
                <a:latin typeface="+mn-lt"/>
                <a:ea typeface="+mn-ea"/>
              </a:rPr>
              <a:t>Supercoralli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Einaudi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Biblioteca Adelphi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Adelphi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Oscar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Mondadori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ecc.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cap="small" dirty="0">
                <a:solidFill>
                  <a:srgbClr val="000000"/>
                </a:solidFill>
                <a:latin typeface="+mn-lt"/>
                <a:ea typeface="+mn-ea"/>
              </a:rPr>
              <a:t>I pacchi 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L’Orma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ecc.</a:t>
            </a:r>
          </a:p>
        </p:txBody>
      </p:sp>
      <p:sp>
        <p:nvSpPr>
          <p:cNvPr id="56325" name="Freccia bidirezionale orizzontale 8"/>
          <p:cNvSpPr>
            <a:spLocks noChangeArrowheads="1"/>
          </p:cNvSpPr>
          <p:nvPr/>
        </p:nvSpPr>
        <p:spPr bwMode="auto">
          <a:xfrm>
            <a:off x="4130675" y="2636838"/>
            <a:ext cx="647700" cy="360362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6326" name="Freccia bidirezionale orizzontale 9"/>
          <p:cNvSpPr>
            <a:spLocks noChangeArrowheads="1"/>
          </p:cNvSpPr>
          <p:nvPr/>
        </p:nvSpPr>
        <p:spPr bwMode="auto">
          <a:xfrm>
            <a:off x="4140200" y="3660775"/>
            <a:ext cx="647700" cy="360363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804025" y="115888"/>
            <a:ext cx="2016125" cy="779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sz="4800" b="1" dirty="0">
                <a:solidFill>
                  <a:schemeClr val="tx1"/>
                </a:solidFill>
                <a:latin typeface="+mj-lt"/>
                <a:ea typeface="Microsoft YaHei" charset="-122"/>
              </a:rPr>
              <a:t>?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56328" name="Rettangolo arrotondato 13"/>
          <p:cNvSpPr>
            <a:spLocks noChangeArrowheads="1"/>
          </p:cNvSpPr>
          <p:nvPr/>
        </p:nvSpPr>
        <p:spPr bwMode="auto">
          <a:xfrm>
            <a:off x="6804025" y="115888"/>
            <a:ext cx="2016125" cy="866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6" name="Freccia angolare in su 15"/>
          <p:cNvSpPr/>
          <p:nvPr/>
        </p:nvSpPr>
        <p:spPr bwMode="auto">
          <a:xfrm rot="10800000">
            <a:off x="5940425" y="188913"/>
            <a:ext cx="863600" cy="706437"/>
          </a:xfrm>
          <a:prstGeom prst="bent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6330" name="Freccia bidirezionale orizzontale 9"/>
          <p:cNvSpPr>
            <a:spLocks noChangeArrowheads="1"/>
          </p:cNvSpPr>
          <p:nvPr/>
        </p:nvSpPr>
        <p:spPr bwMode="auto">
          <a:xfrm>
            <a:off x="4130675" y="4652963"/>
            <a:ext cx="647700" cy="360362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46" name="Connettore 2 5"/>
          <p:cNvCxnSpPr>
            <a:cxnSpLocks noChangeShapeType="1"/>
          </p:cNvCxnSpPr>
          <p:nvPr/>
        </p:nvCxnSpPr>
        <p:spPr bwMode="auto">
          <a:xfrm>
            <a:off x="323850" y="3284538"/>
            <a:ext cx="84248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47" name="Connettore 2 7"/>
          <p:cNvCxnSpPr>
            <a:cxnSpLocks noChangeShapeType="1"/>
          </p:cNvCxnSpPr>
          <p:nvPr/>
        </p:nvCxnSpPr>
        <p:spPr bwMode="auto">
          <a:xfrm>
            <a:off x="4535488" y="260350"/>
            <a:ext cx="53975" cy="6192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179388" y="115888"/>
            <a:ext cx="2670175" cy="43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+mj-lt"/>
              </a:rPr>
              <a:t>Il campo letterario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04813" y="2744788"/>
            <a:ext cx="2389187" cy="865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basso capitale simbolico</a:t>
            </a:r>
            <a:br>
              <a:rPr lang="it-IT" dirty="0">
                <a:solidFill>
                  <a:schemeClr val="tx1"/>
                </a:solidFill>
                <a:latin typeface="+mj-lt"/>
              </a:rPr>
            </a:br>
            <a:r>
              <a:rPr lang="it-IT" dirty="0">
                <a:solidFill>
                  <a:schemeClr val="tx1"/>
                </a:solidFill>
                <a:latin typeface="+mj-lt"/>
              </a:rPr>
              <a:t>specifico (letterario)</a:t>
            </a:r>
          </a:p>
          <a:p>
            <a:pPr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logiche eteronome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718300" y="2744788"/>
            <a:ext cx="2217738" cy="865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alto capitale simbolico</a:t>
            </a:r>
          </a:p>
          <a:p>
            <a:pPr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specifico (letterario)</a:t>
            </a:r>
          </a:p>
          <a:p>
            <a:pPr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logica autonoma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311525" y="498475"/>
            <a:ext cx="2449513" cy="350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alto capitale  economico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206750" y="5967413"/>
            <a:ext cx="2538413" cy="350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basso capitale  economico</a:t>
            </a:r>
          </a:p>
        </p:txBody>
      </p:sp>
      <p:sp>
        <p:nvSpPr>
          <p:cNvPr id="16" name="Freccia a incrocio 15"/>
          <p:cNvSpPr/>
          <p:nvPr/>
        </p:nvSpPr>
        <p:spPr bwMode="auto">
          <a:xfrm>
            <a:off x="4964113" y="5483225"/>
            <a:ext cx="179387" cy="180975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17" name="Freccia a incrocio 16"/>
          <p:cNvSpPr/>
          <p:nvPr/>
        </p:nvSpPr>
        <p:spPr bwMode="auto">
          <a:xfrm>
            <a:off x="7345363" y="1498600"/>
            <a:ext cx="179387" cy="180975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18" name="Freccia a incrocio 17"/>
          <p:cNvSpPr/>
          <p:nvPr/>
        </p:nvSpPr>
        <p:spPr bwMode="auto">
          <a:xfrm>
            <a:off x="2120900" y="1352550"/>
            <a:ext cx="179388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19" name="Freccia a incrocio 18"/>
          <p:cNvSpPr/>
          <p:nvPr/>
        </p:nvSpPr>
        <p:spPr bwMode="auto">
          <a:xfrm>
            <a:off x="1939925" y="1700213"/>
            <a:ext cx="180975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0" name="Freccia a incrocio 19"/>
          <p:cNvSpPr/>
          <p:nvPr/>
        </p:nvSpPr>
        <p:spPr bwMode="auto">
          <a:xfrm>
            <a:off x="3206750" y="2060575"/>
            <a:ext cx="180975" cy="180975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1" name="Freccia a incrocio 20"/>
          <p:cNvSpPr/>
          <p:nvPr/>
        </p:nvSpPr>
        <p:spPr bwMode="auto">
          <a:xfrm>
            <a:off x="1851025" y="4598988"/>
            <a:ext cx="179388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2" name="Freccia a incrocio 21"/>
          <p:cNvSpPr/>
          <p:nvPr/>
        </p:nvSpPr>
        <p:spPr bwMode="auto">
          <a:xfrm>
            <a:off x="2700338" y="3962400"/>
            <a:ext cx="179387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3" name="Freccia a incrocio 22"/>
          <p:cNvSpPr/>
          <p:nvPr/>
        </p:nvSpPr>
        <p:spPr bwMode="auto">
          <a:xfrm>
            <a:off x="3708400" y="4357688"/>
            <a:ext cx="179388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4" name="Freccia a incrocio 23"/>
          <p:cNvSpPr/>
          <p:nvPr/>
        </p:nvSpPr>
        <p:spPr bwMode="auto">
          <a:xfrm>
            <a:off x="2849563" y="5475288"/>
            <a:ext cx="179387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5" name="Freccia a incrocio 24"/>
          <p:cNvSpPr/>
          <p:nvPr/>
        </p:nvSpPr>
        <p:spPr bwMode="auto">
          <a:xfrm>
            <a:off x="3729038" y="1352550"/>
            <a:ext cx="180975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6" name="Freccia a incrocio 25"/>
          <p:cNvSpPr/>
          <p:nvPr/>
        </p:nvSpPr>
        <p:spPr bwMode="auto">
          <a:xfrm>
            <a:off x="4140200" y="1144588"/>
            <a:ext cx="179388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7" name="Freccia a incrocio 26"/>
          <p:cNvSpPr/>
          <p:nvPr/>
        </p:nvSpPr>
        <p:spPr bwMode="auto">
          <a:xfrm>
            <a:off x="4049713" y="1611313"/>
            <a:ext cx="180975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8" name="Freccia a incrocio 27"/>
          <p:cNvSpPr/>
          <p:nvPr/>
        </p:nvSpPr>
        <p:spPr bwMode="auto">
          <a:xfrm>
            <a:off x="6372225" y="1970088"/>
            <a:ext cx="179388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29" name="Freccia a incrocio 28"/>
          <p:cNvSpPr/>
          <p:nvPr/>
        </p:nvSpPr>
        <p:spPr bwMode="auto">
          <a:xfrm>
            <a:off x="4975107" y="1054893"/>
            <a:ext cx="179387" cy="179388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0" name="Freccia a incrocio 29"/>
          <p:cNvSpPr/>
          <p:nvPr/>
        </p:nvSpPr>
        <p:spPr bwMode="auto">
          <a:xfrm>
            <a:off x="5327650" y="5157788"/>
            <a:ext cx="180975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1" name="Freccia a incrocio 30"/>
          <p:cNvSpPr/>
          <p:nvPr/>
        </p:nvSpPr>
        <p:spPr bwMode="auto">
          <a:xfrm>
            <a:off x="5741988" y="5075238"/>
            <a:ext cx="180975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2" name="Freccia a incrocio 31"/>
          <p:cNvSpPr/>
          <p:nvPr/>
        </p:nvSpPr>
        <p:spPr bwMode="auto">
          <a:xfrm>
            <a:off x="4775200" y="5686425"/>
            <a:ext cx="179388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3" name="Freccia a incrocio 32"/>
          <p:cNvSpPr/>
          <p:nvPr/>
        </p:nvSpPr>
        <p:spPr bwMode="auto">
          <a:xfrm>
            <a:off x="4695825" y="5337175"/>
            <a:ext cx="179388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4" name="Freccia a incrocio 33"/>
          <p:cNvSpPr/>
          <p:nvPr/>
        </p:nvSpPr>
        <p:spPr bwMode="auto">
          <a:xfrm>
            <a:off x="7308850" y="5246688"/>
            <a:ext cx="179388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5" name="Freccia a incrocio 34"/>
          <p:cNvSpPr/>
          <p:nvPr/>
        </p:nvSpPr>
        <p:spPr bwMode="auto">
          <a:xfrm>
            <a:off x="6013450" y="5788025"/>
            <a:ext cx="179388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6" name="Freccia a incrocio 35"/>
          <p:cNvSpPr/>
          <p:nvPr/>
        </p:nvSpPr>
        <p:spPr bwMode="auto">
          <a:xfrm>
            <a:off x="5656263" y="5788025"/>
            <a:ext cx="179387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7" name="Freccia a incrocio 36"/>
          <p:cNvSpPr/>
          <p:nvPr/>
        </p:nvSpPr>
        <p:spPr bwMode="auto">
          <a:xfrm>
            <a:off x="6710363" y="1700213"/>
            <a:ext cx="180975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8" name="Freccia a incrocio 37"/>
          <p:cNvSpPr/>
          <p:nvPr/>
        </p:nvSpPr>
        <p:spPr bwMode="auto">
          <a:xfrm>
            <a:off x="7254875" y="1881188"/>
            <a:ext cx="179388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39" name="Freccia a incrocio 38"/>
          <p:cNvSpPr/>
          <p:nvPr/>
        </p:nvSpPr>
        <p:spPr bwMode="auto">
          <a:xfrm>
            <a:off x="7075488" y="1235075"/>
            <a:ext cx="179387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0" name="Freccia a incrocio 39"/>
          <p:cNvSpPr/>
          <p:nvPr/>
        </p:nvSpPr>
        <p:spPr bwMode="auto">
          <a:xfrm>
            <a:off x="863600" y="2463800"/>
            <a:ext cx="179388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1" name="Freccia a incrocio 40"/>
          <p:cNvSpPr/>
          <p:nvPr/>
        </p:nvSpPr>
        <p:spPr bwMode="auto">
          <a:xfrm>
            <a:off x="5562600" y="4598988"/>
            <a:ext cx="179388" cy="179387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2" name="Freccia a incrocio 41"/>
          <p:cNvSpPr/>
          <p:nvPr/>
        </p:nvSpPr>
        <p:spPr bwMode="auto">
          <a:xfrm>
            <a:off x="5230813" y="3644900"/>
            <a:ext cx="179387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3" name="Freccia a incrocio 42"/>
          <p:cNvSpPr/>
          <p:nvPr/>
        </p:nvSpPr>
        <p:spPr bwMode="auto">
          <a:xfrm>
            <a:off x="6550025" y="4294188"/>
            <a:ext cx="180975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4" name="Freccia a incrocio 43"/>
          <p:cNvSpPr/>
          <p:nvPr/>
        </p:nvSpPr>
        <p:spPr bwMode="auto">
          <a:xfrm>
            <a:off x="2519363" y="5624513"/>
            <a:ext cx="180975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5" name="Freccia a incrocio 44"/>
          <p:cNvSpPr/>
          <p:nvPr/>
        </p:nvSpPr>
        <p:spPr bwMode="auto">
          <a:xfrm>
            <a:off x="3128963" y="5630863"/>
            <a:ext cx="179387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6" name="Freccia a incrocio 45"/>
          <p:cNvSpPr/>
          <p:nvPr/>
        </p:nvSpPr>
        <p:spPr bwMode="auto">
          <a:xfrm>
            <a:off x="2519363" y="5294313"/>
            <a:ext cx="180975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7" name="Freccia a incrocio 46"/>
          <p:cNvSpPr/>
          <p:nvPr/>
        </p:nvSpPr>
        <p:spPr bwMode="auto">
          <a:xfrm>
            <a:off x="3897313" y="3544888"/>
            <a:ext cx="180975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8" name="Freccia a incrocio 47"/>
          <p:cNvSpPr/>
          <p:nvPr/>
        </p:nvSpPr>
        <p:spPr bwMode="auto">
          <a:xfrm>
            <a:off x="4289425" y="2924175"/>
            <a:ext cx="179388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49" name="Freccia a incrocio 48"/>
          <p:cNvSpPr/>
          <p:nvPr/>
        </p:nvSpPr>
        <p:spPr bwMode="auto">
          <a:xfrm>
            <a:off x="1760538" y="1411288"/>
            <a:ext cx="179387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0" name="Freccia a incrocio 49"/>
          <p:cNvSpPr/>
          <p:nvPr/>
        </p:nvSpPr>
        <p:spPr bwMode="auto">
          <a:xfrm>
            <a:off x="1601788" y="984250"/>
            <a:ext cx="180975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1" name="Freccia a incrocio 50"/>
          <p:cNvSpPr/>
          <p:nvPr/>
        </p:nvSpPr>
        <p:spPr bwMode="auto">
          <a:xfrm>
            <a:off x="7688263" y="4267200"/>
            <a:ext cx="179387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2" name="Freccia a incrocio 51"/>
          <p:cNvSpPr/>
          <p:nvPr/>
        </p:nvSpPr>
        <p:spPr bwMode="auto">
          <a:xfrm>
            <a:off x="684213" y="4778375"/>
            <a:ext cx="179387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3" name="Freccia a incrocio 52"/>
          <p:cNvSpPr/>
          <p:nvPr/>
        </p:nvSpPr>
        <p:spPr bwMode="auto">
          <a:xfrm>
            <a:off x="8243888" y="4006850"/>
            <a:ext cx="180975" cy="180975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4" name="Freccia a incrocio 53"/>
          <p:cNvSpPr/>
          <p:nvPr/>
        </p:nvSpPr>
        <p:spPr bwMode="auto">
          <a:xfrm>
            <a:off x="2300288" y="1890713"/>
            <a:ext cx="179387" cy="179387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5" name="Freccia a incrocio 54"/>
          <p:cNvSpPr/>
          <p:nvPr/>
        </p:nvSpPr>
        <p:spPr bwMode="auto">
          <a:xfrm>
            <a:off x="6011863" y="2590800"/>
            <a:ext cx="179387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6" name="Freccia a incrocio 55"/>
          <p:cNvSpPr/>
          <p:nvPr/>
        </p:nvSpPr>
        <p:spPr bwMode="auto">
          <a:xfrm>
            <a:off x="954088" y="4419600"/>
            <a:ext cx="179387" cy="179388"/>
          </a:xfrm>
          <a:prstGeom prst="quad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icrosoft YaHei" charset="-122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5168900" y="5483225"/>
            <a:ext cx="635000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Keller</a:t>
            </a:r>
            <a:endParaRPr lang="it-IT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7570788" y="1444625"/>
            <a:ext cx="763587" cy="293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Einaudi</a:t>
            </a:r>
            <a:endParaRPr lang="it-IT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7045325" y="12700"/>
            <a:ext cx="2051050" cy="608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i="1" dirty="0">
                <a:solidFill>
                  <a:schemeClr val="tx1"/>
                </a:solidFill>
                <a:latin typeface="+mj-lt"/>
              </a:rPr>
              <a:t>Ogni libro è una scelta</a:t>
            </a:r>
            <a:br>
              <a:rPr lang="it-IT" i="1" dirty="0">
                <a:solidFill>
                  <a:schemeClr val="tx1"/>
                </a:solidFill>
                <a:latin typeface="+mj-lt"/>
              </a:rPr>
            </a:br>
            <a:r>
              <a:rPr lang="it-IT" i="1" dirty="0">
                <a:solidFill>
                  <a:schemeClr val="tx1"/>
                </a:solidFill>
                <a:latin typeface="+mj-lt"/>
              </a:rPr>
              <a:t>una presa di posizione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5803900" y="4537075"/>
            <a:ext cx="750975" cy="2927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  <a:latin typeface="+mj-lt"/>
              </a:rPr>
              <a:t>L’Orma</a:t>
            </a:r>
            <a:endParaRPr lang="it-IT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478919" y="2004708"/>
            <a:ext cx="673582" cy="2927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  <a:latin typeface="+mj-lt"/>
              </a:rPr>
              <a:t>Giunti</a:t>
            </a:r>
            <a:endParaRPr lang="it-IT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5181023" y="1002397"/>
            <a:ext cx="1011815" cy="2927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  <a:latin typeface="+mj-lt"/>
              </a:rPr>
              <a:t>Mondadori</a:t>
            </a:r>
            <a:endParaRPr lang="it-IT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2"/>
          <p:cNvSpPr>
            <a:spLocks noGrp="1"/>
          </p:cNvSpPr>
          <p:nvPr>
            <p:ph idx="1"/>
          </p:nvPr>
        </p:nvSpPr>
        <p:spPr>
          <a:xfrm>
            <a:off x="0" y="404813"/>
            <a:ext cx="9144000" cy="5832475"/>
          </a:xfrm>
        </p:spPr>
        <p:txBody>
          <a:bodyPr/>
          <a:lstStyle/>
          <a:p>
            <a:pPr algn="ctr"/>
            <a:r>
              <a:rPr lang="it-IT" altLang="it-IT" sz="3200" smtClean="0"/>
              <a:t>Riformuliamo la domanda: </a:t>
            </a:r>
          </a:p>
          <a:p>
            <a:pPr algn="ctr"/>
            <a:r>
              <a:rPr lang="it-IT" altLang="it-IT" sz="3200" smtClean="0"/>
              <a:t>non </a:t>
            </a:r>
          </a:p>
          <a:p>
            <a:pPr algn="ctr"/>
            <a:r>
              <a:rPr lang="it-IT" altLang="it-IT" sz="3200" b="1" smtClean="0"/>
              <a:t>perché si pubblica un libro? </a:t>
            </a:r>
          </a:p>
          <a:p>
            <a:pPr algn="ctr"/>
            <a:r>
              <a:rPr lang="it-IT" altLang="it-IT" sz="3200" smtClean="0"/>
              <a:t>ma </a:t>
            </a:r>
          </a:p>
          <a:p>
            <a:pPr algn="ctr"/>
            <a:r>
              <a:rPr lang="it-IT" altLang="it-IT" sz="3200" b="1" i="1" smtClean="0"/>
              <a:t>chi</a:t>
            </a:r>
            <a:r>
              <a:rPr lang="it-IT" altLang="it-IT" sz="3200" b="1" smtClean="0"/>
              <a:t> ha interesse a far esistere </a:t>
            </a:r>
            <a:r>
              <a:rPr lang="it-IT" altLang="it-IT" sz="3200" b="1" i="1" smtClean="0"/>
              <a:t>quel</a:t>
            </a:r>
            <a:r>
              <a:rPr lang="it-IT" altLang="it-IT" sz="3200" b="1" smtClean="0"/>
              <a:t> libro?</a:t>
            </a:r>
          </a:p>
          <a:p>
            <a:pPr algn="ctr"/>
            <a:endParaRPr lang="it-IT" altLang="it-IT" sz="3200" smtClean="0"/>
          </a:p>
          <a:p>
            <a:pPr algn="ctr"/>
            <a:r>
              <a:rPr lang="it-IT" altLang="it-IT" sz="3000" smtClean="0"/>
              <a:t>quale </a:t>
            </a:r>
            <a:r>
              <a:rPr lang="it-IT" altLang="it-IT" sz="3000" i="1" smtClean="0"/>
              <a:t>editore</a:t>
            </a:r>
            <a:r>
              <a:rPr lang="it-IT" altLang="it-IT" sz="3000" smtClean="0"/>
              <a:t> ha (se lo ha) interesse a pubblicarlo</a:t>
            </a:r>
            <a:br>
              <a:rPr lang="it-IT" altLang="it-IT" sz="3000" smtClean="0"/>
            </a:br>
            <a:r>
              <a:rPr lang="it-IT" altLang="it-IT" sz="3000" smtClean="0"/>
              <a:t>quale </a:t>
            </a:r>
            <a:r>
              <a:rPr lang="it-IT" altLang="it-IT" sz="3000" i="1" smtClean="0"/>
              <a:t>gruppo sociale</a:t>
            </a:r>
            <a:r>
              <a:rPr lang="it-IT" altLang="it-IT" sz="3000" smtClean="0"/>
              <a:t> ha (se lo ha) interesse a riconoscerlo</a:t>
            </a:r>
            <a:br>
              <a:rPr lang="it-IT" altLang="it-IT" sz="3000" smtClean="0"/>
            </a:br>
            <a:r>
              <a:rPr lang="it-IT" altLang="it-IT" sz="3000" smtClean="0"/>
              <a:t>(altrimenti il libro non esisterà)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914400" y="333375"/>
            <a:ext cx="7302500" cy="5446713"/>
          </a:xfrm>
        </p:spPr>
        <p:txBody>
          <a:bodyPr/>
          <a:lstStyle/>
          <a:p>
            <a:pPr marL="0" algn="ctr"/>
            <a:r>
              <a:rPr lang="it-IT" altLang="it-IT" sz="4400" b="1" smtClean="0"/>
              <a:t>Una prospettiva storica</a:t>
            </a:r>
          </a:p>
          <a:p>
            <a:pPr marL="0" algn="ctr"/>
            <a:endParaRPr lang="it-IT" altLang="it-IT" sz="3600" smtClean="0"/>
          </a:p>
          <a:p>
            <a:pPr marL="0" algn="ctr"/>
            <a:r>
              <a:rPr lang="it-IT" altLang="it-IT" sz="3600" smtClean="0"/>
              <a:t>Vediamo quando, come e con chi nell’editoria italiana</a:t>
            </a:r>
            <a:br>
              <a:rPr lang="it-IT" altLang="it-IT" sz="3600" smtClean="0"/>
            </a:br>
            <a:r>
              <a:rPr lang="it-IT" altLang="it-IT" sz="3600" smtClean="0"/>
              <a:t>si genera l’interesse </a:t>
            </a:r>
            <a:r>
              <a:rPr lang="it-IT" altLang="it-IT" sz="3600" i="1" smtClean="0"/>
              <a:t>specifico</a:t>
            </a:r>
            <a:r>
              <a:rPr lang="it-IT" altLang="it-IT" sz="3600" smtClean="0"/>
              <a:t/>
            </a:r>
            <a:br>
              <a:rPr lang="it-IT" altLang="it-IT" sz="3600" smtClean="0"/>
            </a:br>
            <a:r>
              <a:rPr lang="it-IT" altLang="it-IT" sz="3600" smtClean="0"/>
              <a:t>a pubblicare autori (come Kafka)</a:t>
            </a:r>
            <a:br>
              <a:rPr lang="it-IT" altLang="it-IT" sz="3600" smtClean="0"/>
            </a:br>
            <a:r>
              <a:rPr lang="it-IT" altLang="it-IT" sz="3600" i="1" smtClean="0"/>
              <a:t>per il loro valore letterario</a:t>
            </a:r>
            <a:endParaRPr lang="it-IT" altLang="it-IT" sz="3600" smtClean="0"/>
          </a:p>
          <a:p>
            <a:pPr marL="0" algn="ctr"/>
            <a:endParaRPr lang="it-IT" altLang="it-IT" sz="3600" smtClean="0"/>
          </a:p>
          <a:p>
            <a:pPr marL="0" algn="ctr"/>
            <a:r>
              <a:rPr lang="it-IT" altLang="it-IT" sz="3600" smtClean="0"/>
              <a:t>(con qualche altro esempio tedesco)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785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58800" indent="-549275"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it-IT" altLang="it-IT" sz="2800" dirty="0" smtClean="0">
                <a:latin typeface="+mj-lt"/>
              </a:rPr>
              <a:t>Il canone della letteratura tedesca 1895-1915</a:t>
            </a: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Dalla </a:t>
            </a:r>
            <a:r>
              <a:rPr lang="it-IT" sz="1600" i="1" dirty="0" smtClean="0">
                <a:solidFill>
                  <a:schemeClr val="tx1"/>
                </a:solidFill>
                <a:latin typeface="+mj-lt"/>
              </a:rPr>
              <a:t>Tavola cronologica 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in Ladislao </a:t>
            </a:r>
            <a:r>
              <a:rPr lang="it-IT" sz="1600" dirty="0" err="1" smtClean="0">
                <a:solidFill>
                  <a:schemeClr val="tx1"/>
                </a:solidFill>
                <a:latin typeface="+mj-lt"/>
              </a:rPr>
              <a:t>Mittner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1600" i="1" dirty="0" smtClean="0">
                <a:solidFill>
                  <a:schemeClr val="tx1"/>
                </a:solidFill>
                <a:latin typeface="+mj-lt"/>
              </a:rPr>
              <a:t>Storia della letteratura tedesca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, Torino, Einaudi, 1971, vol. III** </a:t>
            </a: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endParaRPr lang="it-IT" altLang="it-IT" sz="2600" dirty="0" smtClean="0">
              <a:latin typeface="Times New Roman" pitchFamily="16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defRPr/>
            </a:pPr>
            <a:endParaRPr lang="it-IT" altLang="it-IT" sz="2200" dirty="0" smtClean="0">
              <a:latin typeface="Goudy Old Style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575" y="1125538"/>
            <a:ext cx="3103563" cy="547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1895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Wedekind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Spirito della terra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Fontane,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Effi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Briest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1897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George,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L’anno dell’anima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1898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Fontane,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Stechlin</a:t>
            </a:r>
            <a:endParaRPr lang="it-IT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1899-1936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Kraus, «Die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Fackel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»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1900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H. Mann,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Il paese della cuccagna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Schnitzler,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Reigen</a:t>
            </a: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1901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Th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. Mann,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I </a:t>
            </a:r>
            <a:r>
              <a:rPr lang="de-DE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Buddenbrook</a:t>
            </a:r>
            <a:endParaRPr lang="de-DE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sz="1600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00338" y="1109663"/>
            <a:ext cx="3455987" cy="573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1902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Th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. Mann,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Tonio Kröger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 Hofmannsthal,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Lord </a:t>
            </a:r>
            <a:r>
              <a:rPr lang="de-DE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Chandos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1904 </a:t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Hesse,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Peter </a:t>
            </a:r>
            <a:r>
              <a:rPr lang="de-DE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Camenzind</a:t>
            </a:r>
            <a:endParaRPr lang="de-DE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Hofmannsthal, </a:t>
            </a:r>
            <a:r>
              <a:rPr lang="de-DE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Elettra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1905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H. Mann,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L’angelo azzurro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Rilke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Il libro delle ore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1906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Musil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Törless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1907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Walser,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L’assistente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1908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Nietzsche,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Ecce homo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sz="1600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40425" y="838200"/>
            <a:ext cx="3024188" cy="575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1909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Kubin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Dall’altra parte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1910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Rilke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Malte</a:t>
            </a:r>
            <a:endParaRPr lang="it-IT" dirty="0"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1911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Lasker-Schüler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 miei miracoli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1912 </a:t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Benn, </a:t>
            </a:r>
            <a:r>
              <a:rPr lang="de-DE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Morgue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1913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Th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. Mann,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La morte a Venezia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Trakl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Poesie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1914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H. Mann,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Il suddito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1915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Kafka,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La metamorfosi</a:t>
            </a:r>
            <a:endParaRPr lang="it-IT" dirty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3038" y="171450"/>
            <a:ext cx="8785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58800" indent="-549275"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it-IT" altLang="it-IT" sz="2800" dirty="0" smtClean="0">
                <a:latin typeface="+mj-lt"/>
              </a:rPr>
              <a:t>Opere tradotte entro il 1918</a:t>
            </a: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endParaRPr lang="it-IT" altLang="it-IT" sz="2600" dirty="0" smtClean="0">
              <a:latin typeface="Times New Roman" pitchFamily="16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defRPr/>
            </a:pPr>
            <a:endParaRPr lang="it-IT" altLang="it-IT" sz="2200" dirty="0" smtClean="0">
              <a:latin typeface="Goudy Old Style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575" y="1125538"/>
            <a:ext cx="3103563" cy="547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1895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Wedekind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Spirito della terra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Fontane,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Effi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Briest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1897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George,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L’anno dell’anima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1898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Fontane,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Stechlin</a:t>
            </a:r>
            <a:endParaRPr lang="it-IT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1899-1936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Kraus, «Die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Fackel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»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1900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H. Mann,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Il paese della cuccagna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Schnitzler,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Reigen</a:t>
            </a: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1901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Th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. Mann,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I </a:t>
            </a:r>
            <a:r>
              <a:rPr lang="de-DE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Buddenbrook</a:t>
            </a:r>
            <a:endParaRPr lang="de-DE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sz="1600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00338" y="1109663"/>
            <a:ext cx="3455987" cy="5875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1902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 err="1">
                <a:solidFill>
                  <a:schemeClr val="tx1"/>
                </a:solidFill>
                <a:latin typeface="+mj-lt"/>
                <a:ea typeface="Microsoft YaHei" charset="-122"/>
              </a:rPr>
              <a:t>Th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. Mann,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Tonio Kröger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 Hofmannsthal,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Lord </a:t>
            </a:r>
            <a:r>
              <a:rPr lang="de-DE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Chandos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1904 </a:t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Hesse, </a:t>
            </a:r>
            <a:r>
              <a:rPr lang="de-DE" i="1" dirty="0">
                <a:solidFill>
                  <a:schemeClr val="tx1"/>
                </a:solidFill>
                <a:latin typeface="+mj-lt"/>
                <a:ea typeface="Microsoft YaHei" charset="-122"/>
              </a:rPr>
              <a:t>Peter </a:t>
            </a:r>
            <a:r>
              <a:rPr lang="de-DE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Camenzind</a:t>
            </a:r>
            <a:endParaRPr lang="de-DE" i="1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sz="2400" dirty="0">
                <a:solidFill>
                  <a:schemeClr val="tx1"/>
                </a:solidFill>
                <a:latin typeface="+mj-lt"/>
                <a:ea typeface="Microsoft YaHei" charset="-122"/>
              </a:rPr>
              <a:t>Hofmannsthal, </a:t>
            </a:r>
            <a:r>
              <a:rPr lang="de-DE" sz="2400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Elettra</a:t>
            </a:r>
            <a:endParaRPr lang="it-IT" sz="2400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1905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H. Mann,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L’angelo azzurro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Rilke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Il libro delle ore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1906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Musil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Törless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1907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Walser,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L’assistente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1908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  <a:ea typeface="Microsoft YaHei" charset="-122"/>
              </a:rPr>
              <a:t>Nietzsche, </a:t>
            </a:r>
            <a:r>
              <a:rPr lang="it-IT" sz="2400" i="1" dirty="0">
                <a:solidFill>
                  <a:schemeClr val="tx1"/>
                </a:solidFill>
                <a:latin typeface="+mj-lt"/>
                <a:ea typeface="Microsoft YaHei" charset="-122"/>
              </a:rPr>
              <a:t>Ecce homo</a:t>
            </a:r>
            <a:endParaRPr lang="it-IT" sz="2400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sz="1600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40425" y="838200"/>
            <a:ext cx="3024188" cy="575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1909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Kubin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Dall’altra parte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1910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Rilke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Malte</a:t>
            </a:r>
            <a:endParaRPr lang="it-IT" dirty="0"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1911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Lasker-Schüler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 miei miracoli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1912 </a:t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Benn, </a:t>
            </a:r>
            <a:r>
              <a:rPr lang="de-DE" i="1" dirty="0" err="1">
                <a:solidFill>
                  <a:schemeClr val="tx1"/>
                </a:solidFill>
                <a:latin typeface="+mj-lt"/>
                <a:ea typeface="Microsoft YaHei" charset="-122"/>
              </a:rPr>
              <a:t>Morgue</a:t>
            </a:r>
            <a: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  <a:t> </a:t>
            </a:r>
            <a:br>
              <a:rPr lang="de-DE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endParaRPr lang="de-DE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1913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Th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. Mann,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La morte a Venezia </a:t>
            </a:r>
            <a:r>
              <a:rPr lang="it-IT" dirty="0" err="1">
                <a:solidFill>
                  <a:schemeClr val="tx1"/>
                </a:solidFill>
                <a:latin typeface="+mj-lt"/>
                <a:ea typeface="Microsoft YaHei" charset="-122"/>
              </a:rPr>
              <a:t>Trakl</a:t>
            </a: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Poesie</a:t>
            </a: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1914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H. Mann,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Il suddito</a:t>
            </a:r>
          </a:p>
          <a:p>
            <a:pPr algn="ctr"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+mj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1915 </a:t>
            </a:r>
            <a:b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</a:br>
            <a:r>
              <a:rPr lang="it-IT" dirty="0">
                <a:solidFill>
                  <a:schemeClr val="tx1"/>
                </a:solidFill>
                <a:latin typeface="+mj-lt"/>
                <a:ea typeface="Microsoft YaHei" charset="-122"/>
              </a:rPr>
              <a:t>Kafka, </a:t>
            </a:r>
            <a:r>
              <a:rPr lang="it-IT" i="1" dirty="0">
                <a:solidFill>
                  <a:schemeClr val="tx1"/>
                </a:solidFill>
                <a:latin typeface="+mj-lt"/>
                <a:ea typeface="Microsoft YaHei" charset="-122"/>
              </a:rPr>
              <a:t>La metamorfosi</a:t>
            </a:r>
            <a:endParaRPr lang="it-IT" dirty="0">
              <a:latin typeface="Arial" charset="0"/>
              <a:ea typeface="Microsoft YaHei" charset="-122"/>
            </a:endParaRP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2987675" y="2708275"/>
            <a:ext cx="2879725" cy="360363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2987675" y="6092825"/>
            <a:ext cx="2879725" cy="360363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Microsoft YaHei"/>
        <a:cs typeface=""/>
      </a:majorFont>
      <a:minorFont>
        <a:latin typeface="Goudy Old Style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Microsoft YaHei"/>
        <a:cs typeface=""/>
      </a:majorFont>
      <a:minorFont>
        <a:latin typeface="Goudy Old Style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40420</TotalTime>
  <Words>2192</Words>
  <Application>Microsoft Office PowerPoint</Application>
  <PresentationFormat>Presentazione su schermo (4:3)</PresentationFormat>
  <Paragraphs>880</Paragraphs>
  <Slides>58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58</vt:i4>
      </vt:variant>
    </vt:vector>
  </HeadingPairs>
  <TitlesOfParts>
    <vt:vector size="60" baseType="lpstr">
      <vt:lpstr>1_Tema di Office</vt:lpstr>
      <vt:lpstr>Tema di Office</vt:lpstr>
      <vt:lpstr> </vt:lpstr>
      <vt:lpstr>Perché si pubblica un libro  (nell’ambito della letteratura)?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Bocca  Biblioteca  di Scienze Moderne e Piccola Biblioteca  di Scienze Moderne  1897-1953 ca. 150 e 520 titoli    </vt:lpstr>
      <vt:lpstr>Diapositiva 17</vt:lpstr>
      <vt:lpstr>Diapositiva 18</vt:lpstr>
      <vt:lpstr>Diapositiva 19</vt:lpstr>
      <vt:lpstr>Diapositiva 20</vt:lpstr>
      <vt:lpstr>Benedetto Croce  Giuseppe Laterza  Biblioteca  di Cultura Moderna  1902 - oggi,  ca. 1220 titoli</vt:lpstr>
      <vt:lpstr>Diapositiva 22</vt:lpstr>
      <vt:lpstr>Giovanni Papini Rocco Carabba  Cultura dell’Anima  1909-1938 163 titoli</vt:lpstr>
      <vt:lpstr>Diapositiva 24</vt:lpstr>
      <vt:lpstr>Giuseppe Prezzolini F.lli Quattrini  Quaderni della «Voce»  1910-1922 57 titoli</vt:lpstr>
      <vt:lpstr>Diapositiva 26</vt:lpstr>
      <vt:lpstr>Diapositiva 27</vt:lpstr>
      <vt:lpstr>Giuseppe A. Borgese Rocco Carabba  Antichi e Moderni  1912-1935 86 titoli</vt:lpstr>
      <vt:lpstr>Diapositiva 29</vt:lpstr>
      <vt:lpstr>Domenico Ciàmpoli Gino Carabba  Scrittori Italiani  e Stranieri  1912-1943 421 titoli</vt:lpstr>
      <vt:lpstr>Diapositiva 31</vt:lpstr>
      <vt:lpstr> Guido Manacorda Benedetto Croce Giovanni Laterza  Scrittori Stranieri  1912-1915 9 titoli</vt:lpstr>
      <vt:lpstr>Diapositiva 33</vt:lpstr>
      <vt:lpstr>Arturo Farinelli Giuseppe Bocca jr.  Letterature moderne   1916-1924 9 titoli 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Sisto</dc:creator>
  <cp:lastModifiedBy>Michele Sisto</cp:lastModifiedBy>
  <cp:revision>159</cp:revision>
  <cp:lastPrinted>1601-01-01T00:00:00Z</cp:lastPrinted>
  <dcterms:created xsi:type="dcterms:W3CDTF">1601-01-01T00:00:00Z</dcterms:created>
  <dcterms:modified xsi:type="dcterms:W3CDTF">2016-12-21T14:55:23Z</dcterms:modified>
</cp:coreProperties>
</file>