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78" r:id="rId5"/>
    <p:sldId id="279" r:id="rId6"/>
    <p:sldId id="280" r:id="rId7"/>
    <p:sldId id="283" r:id="rId8"/>
    <p:sldId id="284" r:id="rId9"/>
    <p:sldId id="281" r:id="rId10"/>
    <p:sldId id="282" r:id="rId11"/>
    <p:sldId id="285" r:id="rId12"/>
    <p:sldId id="286" r:id="rId13"/>
    <p:sldId id="276" r:id="rId14"/>
    <p:sldId id="287" r:id="rId15"/>
    <p:sldId id="288" r:id="rId16"/>
    <p:sldId id="272" r:id="rId17"/>
    <p:sldId id="273" r:id="rId18"/>
    <p:sldId id="271" r:id="rId19"/>
    <p:sldId id="257" r:id="rId20"/>
    <p:sldId id="260" r:id="rId21"/>
    <p:sldId id="258" r:id="rId22"/>
    <p:sldId id="259" r:id="rId23"/>
    <p:sldId id="261" r:id="rId24"/>
    <p:sldId id="264" r:id="rId25"/>
    <p:sldId id="265" r:id="rId26"/>
    <p:sldId id="266" r:id="rId27"/>
    <p:sldId id="267" r:id="rId28"/>
    <p:sldId id="268" r:id="rId29"/>
    <p:sldId id="262" r:id="rId30"/>
    <p:sldId id="269" r:id="rId31"/>
    <p:sldId id="270" r:id="rId32"/>
    <p:sldId id="304" r:id="rId33"/>
    <p:sldId id="305" r:id="rId34"/>
    <p:sldId id="306" r:id="rId35"/>
    <p:sldId id="289" r:id="rId36"/>
    <p:sldId id="290" r:id="rId37"/>
    <p:sldId id="291" r:id="rId38"/>
    <p:sldId id="292" r:id="rId39"/>
    <p:sldId id="293" r:id="rId40"/>
    <p:sldId id="296" r:id="rId41"/>
    <p:sldId id="294" r:id="rId42"/>
    <p:sldId id="297" r:id="rId43"/>
    <p:sldId id="295" r:id="rId44"/>
    <p:sldId id="298" r:id="rId45"/>
    <p:sldId id="299" r:id="rId46"/>
    <p:sldId id="302" r:id="rId47"/>
    <p:sldId id="303" r:id="rId48"/>
    <p:sldId id="300" r:id="rId49"/>
    <p:sldId id="301" r:id="rId50"/>
    <p:sldId id="309" r:id="rId51"/>
    <p:sldId id="307" r:id="rId52"/>
    <p:sldId id="308" r:id="rId5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DBB96EC-67D7-4801-B28C-80040BCB69AB}" type="datetimeFigureOut">
              <a:rPr lang="it-IT" smtClean="0"/>
              <a:t>21/12/2016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A1D8390-5547-40A1-88FA-59C60B8BF27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96EC-67D7-4801-B28C-80040BCB69AB}" type="datetimeFigureOut">
              <a:rPr lang="it-IT" smtClean="0"/>
              <a:t>21/12/2016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8390-5547-40A1-88FA-59C60B8BF27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96EC-67D7-4801-B28C-80040BCB69AB}" type="datetimeFigureOut">
              <a:rPr lang="it-IT" smtClean="0"/>
              <a:t>21/12/2016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8390-5547-40A1-88FA-59C60B8BF27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96EC-67D7-4801-B28C-80040BCB69AB}" type="datetimeFigureOut">
              <a:rPr lang="it-IT" smtClean="0"/>
              <a:t>21/12/2016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8390-5547-40A1-88FA-59C60B8BF27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96EC-67D7-4801-B28C-80040BCB69AB}" type="datetimeFigureOut">
              <a:rPr lang="it-IT" smtClean="0"/>
              <a:t>21/12/2016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8390-5547-40A1-88FA-59C60B8BF27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96EC-67D7-4801-B28C-80040BCB69AB}" type="datetimeFigureOut">
              <a:rPr lang="it-IT" smtClean="0"/>
              <a:t>21/12/2016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8390-5547-40A1-88FA-59C60B8BF27B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96EC-67D7-4801-B28C-80040BCB69AB}" type="datetimeFigureOut">
              <a:rPr lang="it-IT" smtClean="0"/>
              <a:t>21/12/2016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8390-5547-40A1-88FA-59C60B8BF27B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96EC-67D7-4801-B28C-80040BCB69AB}" type="datetimeFigureOut">
              <a:rPr lang="it-IT" smtClean="0"/>
              <a:t>21/12/2016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8390-5547-40A1-88FA-59C60B8BF27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96EC-67D7-4801-B28C-80040BCB69AB}" type="datetimeFigureOut">
              <a:rPr lang="it-IT" smtClean="0"/>
              <a:t>21/12/2016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8390-5547-40A1-88FA-59C60B8BF27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DBB96EC-67D7-4801-B28C-80040BCB69AB}" type="datetimeFigureOut">
              <a:rPr lang="it-IT" smtClean="0"/>
              <a:t>21/12/2016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A1D8390-5547-40A1-88FA-59C60B8BF27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DBB96EC-67D7-4801-B28C-80040BCB69AB}" type="datetimeFigureOut">
              <a:rPr lang="it-IT" smtClean="0"/>
              <a:t>21/12/2016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A1D8390-5547-40A1-88FA-59C60B8BF27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DBB96EC-67D7-4801-B28C-80040BCB69AB}" type="datetimeFigureOut">
              <a:rPr lang="it-IT" smtClean="0"/>
              <a:t>21/12/2016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A1D8390-5547-40A1-88FA-59C60B8BF27B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6000" b="1" dirty="0" smtClean="0"/>
              <a:t>Dal 1989 a oggi</a:t>
            </a:r>
            <a:br>
              <a:rPr lang="it-IT" sz="6000" b="1" dirty="0" smtClean="0"/>
            </a:br>
            <a:r>
              <a:rPr lang="it-IT" sz="3600" b="1" dirty="0" smtClean="0"/>
              <a:t>La Germania riunificata:</a:t>
            </a:r>
            <a:br>
              <a:rPr lang="it-IT" sz="3600" b="1" dirty="0" smtClean="0"/>
            </a:br>
            <a:r>
              <a:rPr lang="it-IT" sz="2800" b="1" dirty="0" smtClean="0"/>
              <a:t>dal comunismo al consumismo</a:t>
            </a:r>
            <a:endParaRPr lang="it-IT" sz="28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91680" y="3861048"/>
            <a:ext cx="5712179" cy="1524000"/>
          </a:xfrm>
        </p:spPr>
        <p:txBody>
          <a:bodyPr>
            <a:normAutofit fontScale="92500" lnSpcReduction="10000"/>
          </a:bodyPr>
          <a:lstStyle/>
          <a:p>
            <a:r>
              <a:rPr lang="it-IT" i="1" dirty="0" err="1" smtClean="0"/>
              <a:t>Helden</a:t>
            </a:r>
            <a:r>
              <a:rPr lang="it-IT" i="1" dirty="0" smtClean="0"/>
              <a:t> </a:t>
            </a:r>
            <a:r>
              <a:rPr lang="it-IT" i="1" dirty="0" err="1" smtClean="0"/>
              <a:t>wie</a:t>
            </a:r>
            <a:r>
              <a:rPr lang="it-IT" i="1" dirty="0" smtClean="0"/>
              <a:t> </a:t>
            </a:r>
            <a:r>
              <a:rPr lang="it-IT" i="1" dirty="0" err="1" smtClean="0"/>
              <a:t>wir</a:t>
            </a:r>
            <a:r>
              <a:rPr lang="it-IT" i="1" dirty="0" smtClean="0"/>
              <a:t> </a:t>
            </a:r>
            <a:r>
              <a:rPr lang="it-IT" dirty="0" smtClean="0"/>
              <a:t>(1995) di Thomas </a:t>
            </a:r>
            <a:r>
              <a:rPr lang="it-IT" dirty="0" err="1" smtClean="0"/>
              <a:t>Brussig</a:t>
            </a:r>
            <a:endParaRPr lang="it-IT" dirty="0" smtClean="0"/>
          </a:p>
          <a:p>
            <a:r>
              <a:rPr lang="it-IT" i="1" dirty="0" err="1" smtClean="0"/>
              <a:t>Good</a:t>
            </a:r>
            <a:r>
              <a:rPr lang="it-IT" i="1" dirty="0" smtClean="0"/>
              <a:t> bye</a:t>
            </a:r>
            <a:r>
              <a:rPr lang="it-IT" i="1" dirty="0" smtClean="0"/>
              <a:t>, Lenin!</a:t>
            </a:r>
            <a:r>
              <a:rPr lang="it-IT" dirty="0" smtClean="0"/>
              <a:t> (</a:t>
            </a:r>
            <a:r>
              <a:rPr lang="it-IT" dirty="0" smtClean="0"/>
              <a:t>2003) </a:t>
            </a:r>
            <a:r>
              <a:rPr lang="it-IT" dirty="0" smtClean="0"/>
              <a:t>di Wolfgang Becker</a:t>
            </a:r>
            <a:br>
              <a:rPr lang="it-IT" dirty="0" smtClean="0"/>
            </a:br>
            <a:r>
              <a:rPr lang="it-IT" i="1" dirty="0" err="1" smtClean="0"/>
              <a:t>Guten</a:t>
            </a:r>
            <a:r>
              <a:rPr lang="it-IT" i="1" dirty="0" smtClean="0"/>
              <a:t> Tag </a:t>
            </a:r>
            <a:r>
              <a:rPr lang="it-IT" dirty="0" smtClean="0"/>
              <a:t>(2003) dei </a:t>
            </a:r>
            <a:r>
              <a:rPr lang="it-IT" dirty="0" err="1" smtClean="0"/>
              <a:t>Wir</a:t>
            </a:r>
            <a:r>
              <a:rPr lang="it-IT" dirty="0" smtClean="0"/>
              <a:t> </a:t>
            </a:r>
            <a:r>
              <a:rPr lang="it-IT" dirty="0" err="1" smtClean="0"/>
              <a:t>sind</a:t>
            </a:r>
            <a:r>
              <a:rPr lang="it-IT" dirty="0" smtClean="0"/>
              <a:t> </a:t>
            </a:r>
            <a:r>
              <a:rPr lang="it-IT" dirty="0" err="1" smtClean="0"/>
              <a:t>Helden</a:t>
            </a:r>
            <a:endParaRPr lang="it-IT" dirty="0" smtClean="0"/>
          </a:p>
          <a:p>
            <a:r>
              <a:rPr lang="it-IT" i="1" dirty="0" smtClean="0"/>
              <a:t>Alle </a:t>
            </a:r>
            <a:r>
              <a:rPr lang="it-IT" i="1" dirty="0" err="1" smtClean="0"/>
              <a:t>Tage</a:t>
            </a:r>
            <a:r>
              <a:rPr lang="it-IT" i="1" dirty="0" smtClean="0"/>
              <a:t> </a:t>
            </a:r>
            <a:r>
              <a:rPr lang="it-IT" dirty="0" smtClean="0"/>
              <a:t>(2004) di </a:t>
            </a:r>
            <a:r>
              <a:rPr lang="it-IT" dirty="0" err="1" smtClean="0"/>
              <a:t>Terézia</a:t>
            </a:r>
            <a:r>
              <a:rPr lang="it-IT" dirty="0" smtClean="0"/>
              <a:t> Mora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395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homas brussig helden wie w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342739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644008" y="764704"/>
            <a:ext cx="36724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Nato a Berlino Est</a:t>
            </a:r>
          </a:p>
          <a:p>
            <a:pPr algn="ctr"/>
            <a:endParaRPr lang="it-IT" sz="1600" dirty="0"/>
          </a:p>
          <a:p>
            <a:pPr algn="ctr"/>
            <a:r>
              <a:rPr lang="it-IT" sz="2000" dirty="0" smtClean="0"/>
              <a:t>1991 </a:t>
            </a:r>
            <a:br>
              <a:rPr lang="it-IT" sz="2000" dirty="0" smtClean="0"/>
            </a:br>
            <a:r>
              <a:rPr lang="it-IT" sz="2000" i="1" dirty="0" err="1" smtClean="0"/>
              <a:t>Wasserfarben</a:t>
            </a:r>
            <a:r>
              <a:rPr lang="it-IT" sz="2000" i="1" dirty="0" smtClean="0"/>
              <a:t> </a:t>
            </a:r>
            <a:r>
              <a:rPr lang="it-IT" sz="2000" dirty="0" smtClean="0"/>
              <a:t>(debutto)</a:t>
            </a:r>
          </a:p>
          <a:p>
            <a:pPr algn="ctr"/>
            <a:endParaRPr lang="it-IT" sz="1600" dirty="0"/>
          </a:p>
          <a:p>
            <a:pPr algn="ctr"/>
            <a:r>
              <a:rPr lang="it-IT" sz="2000" dirty="0" smtClean="0"/>
              <a:t>1995 </a:t>
            </a:r>
            <a:br>
              <a:rPr lang="it-IT" sz="2000" dirty="0" smtClean="0"/>
            </a:br>
            <a:r>
              <a:rPr lang="it-IT" sz="2000" i="1" dirty="0" err="1" smtClean="0"/>
              <a:t>Helden</a:t>
            </a:r>
            <a:r>
              <a:rPr lang="it-IT" sz="2000" i="1" dirty="0" smtClean="0"/>
              <a:t> </a:t>
            </a:r>
            <a:r>
              <a:rPr lang="it-IT" sz="2000" i="1" dirty="0" err="1"/>
              <a:t>wie</a:t>
            </a:r>
            <a:r>
              <a:rPr lang="it-IT" sz="2000" i="1" dirty="0"/>
              <a:t> </a:t>
            </a:r>
            <a:r>
              <a:rPr lang="it-IT" sz="2000" i="1" dirty="0" err="1" smtClean="0"/>
              <a:t>wir</a:t>
            </a:r>
            <a:r>
              <a:rPr lang="it-IT" sz="2000" dirty="0" smtClean="0"/>
              <a:t>, </a:t>
            </a:r>
            <a:br>
              <a:rPr lang="it-IT" sz="2000" dirty="0" smtClean="0"/>
            </a:br>
            <a:r>
              <a:rPr lang="it-IT" sz="2000" dirty="0" smtClean="0"/>
              <a:t>Volk und </a:t>
            </a:r>
            <a:r>
              <a:rPr lang="it-IT" sz="2000" dirty="0" err="1"/>
              <a:t>W</a:t>
            </a:r>
            <a:r>
              <a:rPr lang="it-IT" sz="2000" dirty="0" err="1" smtClean="0"/>
              <a:t>elt</a:t>
            </a:r>
            <a:r>
              <a:rPr lang="it-IT" sz="2000" dirty="0" smtClean="0"/>
              <a:t> (&gt; film)</a:t>
            </a:r>
            <a:endParaRPr lang="it-IT" sz="2000" dirty="0"/>
          </a:p>
          <a:p>
            <a:pPr algn="ctr"/>
            <a:endParaRPr lang="it-IT" sz="1600" dirty="0" smtClean="0"/>
          </a:p>
          <a:p>
            <a:pPr algn="ctr"/>
            <a:r>
              <a:rPr lang="it-IT" sz="2000" dirty="0" smtClean="0"/>
              <a:t>1999  </a:t>
            </a:r>
            <a:br>
              <a:rPr lang="it-IT" sz="2000" dirty="0" smtClean="0"/>
            </a:br>
            <a:r>
              <a:rPr lang="de-DE" sz="2000" i="1" dirty="0" smtClean="0"/>
              <a:t>Am </a:t>
            </a:r>
            <a:r>
              <a:rPr lang="de-DE" sz="2000" i="1" dirty="0"/>
              <a:t>kürzeren ende der </a:t>
            </a:r>
            <a:r>
              <a:rPr lang="de-DE" sz="2000" i="1" dirty="0" smtClean="0"/>
              <a:t>Sonnenallee</a:t>
            </a:r>
            <a:r>
              <a:rPr lang="de-DE" sz="2000" dirty="0" smtClean="0"/>
              <a:t> (&gt; film)</a:t>
            </a:r>
          </a:p>
          <a:p>
            <a:pPr algn="ctr"/>
            <a:endParaRPr lang="it-IT" sz="1600" dirty="0" smtClean="0"/>
          </a:p>
          <a:p>
            <a:pPr algn="ctr"/>
            <a:r>
              <a:rPr lang="it-IT" sz="2000" dirty="0" smtClean="0"/>
              <a:t>2004 </a:t>
            </a:r>
            <a:br>
              <a:rPr lang="it-IT" sz="2000" dirty="0" smtClean="0"/>
            </a:br>
            <a:r>
              <a:rPr lang="it-IT" sz="2000" i="1" dirty="0" err="1" smtClean="0"/>
              <a:t>Wie</a:t>
            </a:r>
            <a:r>
              <a:rPr lang="it-IT" sz="2000" i="1" dirty="0" smtClean="0"/>
              <a:t> es </a:t>
            </a:r>
            <a:r>
              <a:rPr lang="it-IT" sz="2000" i="1" dirty="0" err="1" smtClean="0"/>
              <a:t>leuchtet</a:t>
            </a:r>
          </a:p>
          <a:p>
            <a:pPr algn="ctr"/>
            <a:endParaRPr lang="it-IT" sz="1600" dirty="0" smtClean="0"/>
          </a:p>
          <a:p>
            <a:pPr algn="ctr"/>
            <a:r>
              <a:rPr lang="it-IT" sz="2000" dirty="0" smtClean="0"/>
              <a:t>2015 </a:t>
            </a:r>
            <a:br>
              <a:rPr lang="it-IT" sz="2000" dirty="0" smtClean="0"/>
            </a:br>
            <a:r>
              <a:rPr lang="it-IT" sz="2000" i="1" dirty="0" err="1" smtClean="0"/>
              <a:t>Das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gibts</a:t>
            </a:r>
            <a:r>
              <a:rPr lang="it-IT" sz="2000" i="1" dirty="0" smtClean="0"/>
              <a:t> in </a:t>
            </a:r>
            <a:r>
              <a:rPr lang="it-IT" sz="2000" i="1" dirty="0" err="1" smtClean="0"/>
              <a:t>keinem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Russenfilm</a:t>
            </a:r>
            <a:endParaRPr lang="it-IT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3900468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roi come n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908720"/>
            <a:ext cx="342186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788024" y="908720"/>
            <a:ext cx="324036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La voce di </a:t>
            </a:r>
            <a:br>
              <a:rPr lang="it-IT" sz="2800" b="1" dirty="0" smtClean="0"/>
            </a:br>
            <a:r>
              <a:rPr lang="it-IT" sz="2800" b="1" dirty="0" smtClean="0"/>
              <a:t>Thomas </a:t>
            </a:r>
            <a:r>
              <a:rPr lang="it-IT" sz="2800" b="1" dirty="0" err="1" smtClean="0"/>
              <a:t>Brussig</a:t>
            </a:r>
            <a:r>
              <a:rPr lang="it-IT" sz="2800" b="1" dirty="0" smtClean="0"/>
              <a:t>,</a:t>
            </a:r>
          </a:p>
          <a:p>
            <a:pPr algn="ctr"/>
            <a:r>
              <a:rPr lang="it-IT" sz="2800" b="1" dirty="0" smtClean="0"/>
              <a:t>o meglio:</a:t>
            </a:r>
          </a:p>
          <a:p>
            <a:pPr algn="ctr"/>
            <a:r>
              <a:rPr lang="it-IT" sz="2800" b="1" dirty="0" smtClean="0"/>
              <a:t>di Klaus </a:t>
            </a:r>
            <a:r>
              <a:rPr lang="it-IT" sz="2800" b="1" dirty="0" err="1" smtClean="0"/>
              <a:t>Uhltzscht</a:t>
            </a:r>
            <a:endParaRPr lang="it-IT" sz="2800" b="1" dirty="0" smtClean="0"/>
          </a:p>
          <a:p>
            <a:pPr algn="ctr"/>
            <a:endParaRPr lang="it-IT" b="1" dirty="0"/>
          </a:p>
          <a:p>
            <a:pPr algn="ctr"/>
            <a:endParaRPr lang="it-IT" b="1" dirty="0" smtClean="0"/>
          </a:p>
          <a:p>
            <a:pPr algn="ctr"/>
            <a:endParaRPr lang="it-IT" b="1" i="1" dirty="0" smtClean="0"/>
          </a:p>
          <a:p>
            <a:pPr algn="ctr"/>
            <a:endParaRPr lang="it-IT" b="1" i="1" dirty="0"/>
          </a:p>
          <a:p>
            <a:pPr algn="ctr"/>
            <a:endParaRPr lang="it-IT" b="1" i="1" dirty="0" smtClean="0"/>
          </a:p>
          <a:p>
            <a:pPr algn="ctr"/>
            <a:endParaRPr lang="it-IT" b="1" i="1" dirty="0" smtClean="0"/>
          </a:p>
          <a:p>
            <a:pPr algn="ctr"/>
            <a:endParaRPr lang="it-IT" b="1" i="1" dirty="0"/>
          </a:p>
          <a:p>
            <a:pPr algn="ctr"/>
            <a:endParaRPr lang="it-IT" b="1" i="1" dirty="0" smtClean="0"/>
          </a:p>
          <a:p>
            <a:pPr algn="ctr"/>
            <a:r>
              <a:rPr lang="it-IT" i="1" dirty="0" smtClean="0"/>
              <a:t>Eroi come noi</a:t>
            </a:r>
            <a:endParaRPr lang="it-IT" i="1" dirty="0"/>
          </a:p>
          <a:p>
            <a:pPr algn="ctr"/>
            <a:r>
              <a:rPr lang="it-IT" dirty="0" err="1" smtClean="0"/>
              <a:t>trad</a:t>
            </a:r>
            <a:r>
              <a:rPr lang="it-IT" dirty="0" smtClean="0"/>
              <a:t>.  di Marina </a:t>
            </a:r>
            <a:r>
              <a:rPr lang="it-IT" dirty="0" err="1" smtClean="0"/>
              <a:t>Bistolfi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Milano, Mondadori, 1999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2358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15616" y="1124744"/>
            <a:ext cx="68407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i="1" dirty="0" smtClean="0"/>
              <a:t>«La storia </a:t>
            </a:r>
            <a:br>
              <a:rPr lang="it-IT" sz="5400" b="1" i="1" dirty="0" smtClean="0"/>
            </a:br>
            <a:r>
              <a:rPr lang="it-IT" sz="5400" b="1" i="1" dirty="0" smtClean="0"/>
              <a:t>della caduta del muro </a:t>
            </a:r>
            <a:br>
              <a:rPr lang="it-IT" sz="5400" b="1" i="1" dirty="0" smtClean="0"/>
            </a:br>
            <a:r>
              <a:rPr lang="it-IT" sz="5400" b="1" i="1" dirty="0" smtClean="0"/>
              <a:t>è la storia </a:t>
            </a:r>
            <a:br>
              <a:rPr lang="it-IT" sz="5400" b="1" i="1" dirty="0" smtClean="0"/>
            </a:br>
            <a:r>
              <a:rPr lang="it-IT" sz="5400" b="1" i="1" dirty="0" smtClean="0"/>
              <a:t>del mio uccello</a:t>
            </a:r>
            <a:r>
              <a:rPr lang="it-IT" sz="4800" b="1" i="1" dirty="0" smtClean="0"/>
              <a:t>»</a:t>
            </a:r>
          </a:p>
          <a:p>
            <a:pPr algn="ctr"/>
            <a:endParaRPr lang="it-IT" sz="1600" i="1" dirty="0"/>
          </a:p>
          <a:p>
            <a:pPr algn="ctr"/>
            <a:endParaRPr lang="it-IT" sz="2400" b="1" dirty="0" smtClean="0"/>
          </a:p>
          <a:p>
            <a:pPr algn="ctr"/>
            <a:endParaRPr lang="it-IT" sz="2400" b="1" dirty="0"/>
          </a:p>
          <a:p>
            <a:pPr algn="ctr"/>
            <a:r>
              <a:rPr lang="it-IT" sz="2400" b="1" dirty="0" smtClean="0"/>
              <a:t>Un narratore attendibile?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076542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817582"/>
            <a:ext cx="2984212" cy="5275114"/>
          </a:xfrm>
        </p:spPr>
        <p:txBody>
          <a:bodyPr>
            <a:normAutofit/>
          </a:bodyPr>
          <a:lstStyle/>
          <a:p>
            <a:r>
              <a:rPr lang="it-IT" b="1" dirty="0" err="1" smtClean="0"/>
              <a:t>Good</a:t>
            </a:r>
            <a:r>
              <a:rPr lang="it-IT" b="1" dirty="0" smtClean="0"/>
              <a:t> bye Lenin!</a:t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sz="2700" b="1" dirty="0" smtClean="0"/>
              <a:t>un film di Wolfgang Becker (2003)</a:t>
            </a:r>
            <a:br>
              <a:rPr lang="it-IT" sz="2700" b="1" dirty="0" smtClean="0"/>
            </a:br>
            <a:r>
              <a:rPr lang="it-IT" sz="2700" b="1" dirty="0" smtClean="0"/>
              <a:t/>
            </a:r>
            <a:br>
              <a:rPr lang="it-IT" sz="2700" b="1" dirty="0" smtClean="0"/>
            </a:br>
            <a:r>
              <a:rPr lang="it-IT" sz="1600" dirty="0" smtClean="0"/>
              <a:t>https</a:t>
            </a:r>
            <a:r>
              <a:rPr lang="it-IT" sz="1600" dirty="0"/>
              <a:t>://www.youtube.com/watch?v=LshoOdqI9CE</a:t>
            </a:r>
            <a:br>
              <a:rPr lang="it-IT" sz="1600" dirty="0"/>
            </a:br>
            <a:endParaRPr lang="it-IT" sz="2700" b="1" dirty="0"/>
          </a:p>
        </p:txBody>
      </p:sp>
      <p:pic>
        <p:nvPicPr>
          <p:cNvPr id="8194" name="Picture 2" descr="Image result for goodbye len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38205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388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800" dirty="0" smtClean="0"/>
              <a:t>La storia rovesciata:</a:t>
            </a:r>
            <a:br>
              <a:rPr lang="it-IT" sz="4800" dirty="0" smtClean="0"/>
            </a:br>
            <a:r>
              <a:rPr lang="it-IT" sz="4800" dirty="0" smtClean="0"/>
              <a:t>un ‘carnevale’ a fin di bene</a:t>
            </a:r>
            <a:endParaRPr lang="it-IT" sz="4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75656" y="2276872"/>
            <a:ext cx="6196405" cy="3603812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Una madre fanatica del comunismo va in coma, e non assiste alla caduta del muro</a:t>
            </a:r>
          </a:p>
          <a:p>
            <a:r>
              <a:rPr lang="it-IT" dirty="0" smtClean="0"/>
              <a:t>3 ottobre 1990: Alex deve mettere al corrente la madre, che si è risvegliata</a:t>
            </a:r>
          </a:p>
          <a:p>
            <a:r>
              <a:rPr lang="it-IT" dirty="0" err="1" smtClean="0"/>
              <a:t>Siegmund</a:t>
            </a:r>
            <a:r>
              <a:rPr lang="it-IT" dirty="0" smtClean="0"/>
              <a:t> </a:t>
            </a:r>
            <a:r>
              <a:rPr lang="it-IT" dirty="0" err="1" smtClean="0"/>
              <a:t>Jahn</a:t>
            </a:r>
            <a:r>
              <a:rPr lang="it-IT" dirty="0" smtClean="0"/>
              <a:t> presidente della DDR</a:t>
            </a:r>
          </a:p>
          <a:p>
            <a:r>
              <a:rPr lang="it-IT" dirty="0" smtClean="0"/>
              <a:t>41 anni DDR: apertura delle frontiere</a:t>
            </a:r>
          </a:p>
          <a:p>
            <a:r>
              <a:rPr lang="it-IT" dirty="0" smtClean="0"/>
              <a:t>I tedeschi dell’ovest in fuga dal consumismo</a:t>
            </a:r>
          </a:p>
          <a:p>
            <a:r>
              <a:rPr lang="it-IT" dirty="0" smtClean="0"/>
              <a:t>Verso «il sogno di una società fondata sul lavoro, sulla volontà, sulla speranza»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8488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908720"/>
            <a:ext cx="7200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/>
              <a:t>Il comico</a:t>
            </a:r>
            <a:br>
              <a:rPr lang="it-IT" sz="5400" b="1" dirty="0" smtClean="0"/>
            </a:br>
            <a:r>
              <a:rPr lang="it-IT" sz="5400" b="1" dirty="0" smtClean="0"/>
              <a:t>come mezzo di critica </a:t>
            </a:r>
            <a:br>
              <a:rPr lang="it-IT" sz="5400" b="1" dirty="0" smtClean="0"/>
            </a:br>
            <a:r>
              <a:rPr lang="it-IT" sz="5400" b="1" dirty="0" smtClean="0"/>
              <a:t>e via di fuga </a:t>
            </a:r>
          </a:p>
          <a:p>
            <a:pPr algn="ctr"/>
            <a:r>
              <a:rPr lang="it-IT" sz="5400" b="1" dirty="0" smtClean="0"/>
              <a:t>dal comunismo </a:t>
            </a:r>
            <a:br>
              <a:rPr lang="it-IT" sz="5400" b="1" dirty="0" smtClean="0"/>
            </a:br>
            <a:r>
              <a:rPr lang="it-IT" sz="5400" b="1" dirty="0" smtClean="0"/>
              <a:t>e dal consumismo</a:t>
            </a:r>
            <a:endParaRPr lang="it-IT" sz="5400" b="1" dirty="0"/>
          </a:p>
        </p:txBody>
      </p:sp>
    </p:spTree>
    <p:extLst>
      <p:ext uri="{BB962C8B-B14F-4D97-AF65-F5344CB8AC3E}">
        <p14:creationId xmlns:p14="http://schemas.microsoft.com/office/powerpoint/2010/main" val="205294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0379" y="692696"/>
            <a:ext cx="6965245" cy="673874"/>
          </a:xfrm>
        </p:spPr>
        <p:txBody>
          <a:bodyPr>
            <a:normAutofit fontScale="90000"/>
          </a:bodyPr>
          <a:lstStyle/>
          <a:p>
            <a:r>
              <a:rPr lang="it-IT" b="1" dirty="0" err="1" smtClean="0"/>
              <a:t>Wir</a:t>
            </a:r>
            <a:r>
              <a:rPr lang="it-IT" b="1" dirty="0" smtClean="0"/>
              <a:t> </a:t>
            </a:r>
            <a:r>
              <a:rPr lang="it-IT" b="1" dirty="0" err="1" smtClean="0"/>
              <a:t>sind</a:t>
            </a:r>
            <a:r>
              <a:rPr lang="it-IT" b="1" dirty="0" smtClean="0"/>
              <a:t> </a:t>
            </a:r>
            <a:r>
              <a:rPr lang="it-IT" b="1" dirty="0" err="1" smtClean="0"/>
              <a:t>Helden</a:t>
            </a:r>
            <a:r>
              <a:rPr lang="it-IT" b="1" dirty="0" smtClean="0"/>
              <a:t> (2000-2012)</a:t>
            </a:r>
            <a:endParaRPr lang="it-IT" b="1" dirty="0"/>
          </a:p>
        </p:txBody>
      </p:sp>
      <p:pic>
        <p:nvPicPr>
          <p:cNvPr id="7170" name="Picture 2" descr="Image result for wir sind hel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8580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693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4 album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3200" i="1" dirty="0" smtClean="0"/>
          </a:p>
          <a:p>
            <a:r>
              <a:rPr lang="it-IT" sz="3200" i="1" dirty="0" smtClean="0"/>
              <a:t>Die </a:t>
            </a:r>
            <a:r>
              <a:rPr lang="it-IT" sz="3200" i="1" dirty="0" err="1" smtClean="0"/>
              <a:t>Reklamation</a:t>
            </a:r>
            <a:r>
              <a:rPr lang="it-IT" sz="3200" dirty="0" smtClean="0"/>
              <a:t> (2003)</a:t>
            </a:r>
          </a:p>
          <a:p>
            <a:r>
              <a:rPr lang="it-IT" sz="3200" i="1" dirty="0" smtClean="0"/>
              <a:t>Von </a:t>
            </a:r>
            <a:r>
              <a:rPr lang="it-IT" sz="3200" i="1" dirty="0" err="1" smtClean="0"/>
              <a:t>hier</a:t>
            </a:r>
            <a:r>
              <a:rPr lang="it-IT" sz="3200" i="1" dirty="0" smtClean="0"/>
              <a:t> an </a:t>
            </a:r>
            <a:r>
              <a:rPr lang="it-IT" sz="3200" i="1" dirty="0" err="1" smtClean="0"/>
              <a:t>blind</a:t>
            </a:r>
            <a:r>
              <a:rPr lang="it-IT" sz="3200" dirty="0" smtClean="0"/>
              <a:t> (2005)</a:t>
            </a:r>
          </a:p>
          <a:p>
            <a:r>
              <a:rPr lang="it-IT" sz="3200" i="1" dirty="0" err="1" smtClean="0"/>
              <a:t>Soundso</a:t>
            </a:r>
            <a:r>
              <a:rPr lang="it-IT" sz="3200" i="1" dirty="0" smtClean="0"/>
              <a:t> </a:t>
            </a:r>
            <a:r>
              <a:rPr lang="it-IT" sz="3200" dirty="0" smtClean="0"/>
              <a:t>(2007)</a:t>
            </a:r>
          </a:p>
          <a:p>
            <a:r>
              <a:rPr lang="it-IT" sz="3200" i="1" dirty="0" err="1" smtClean="0"/>
              <a:t>Bring</a:t>
            </a:r>
            <a:r>
              <a:rPr lang="it-IT" sz="3200" i="1" dirty="0" smtClean="0"/>
              <a:t> </a:t>
            </a:r>
            <a:r>
              <a:rPr lang="it-IT" sz="3200" i="1" dirty="0" err="1" smtClean="0"/>
              <a:t>mich</a:t>
            </a:r>
            <a:r>
              <a:rPr lang="it-IT" sz="3200" i="1" dirty="0" smtClean="0"/>
              <a:t> </a:t>
            </a:r>
            <a:r>
              <a:rPr lang="it-IT" sz="3200" i="1" dirty="0" err="1" smtClean="0"/>
              <a:t>nach</a:t>
            </a:r>
            <a:r>
              <a:rPr lang="it-IT" sz="3200" i="1" dirty="0" smtClean="0"/>
              <a:t> </a:t>
            </a:r>
            <a:r>
              <a:rPr lang="it-IT" sz="3200" i="1" dirty="0" err="1" smtClean="0"/>
              <a:t>Hause</a:t>
            </a:r>
            <a:r>
              <a:rPr lang="it-IT" sz="3200" dirty="0" smtClean="0"/>
              <a:t> (2010)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235552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die rekla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22313"/>
            <a:ext cx="5442991" cy="544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660232" y="722313"/>
            <a:ext cx="15841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/>
              <a:t>Wir</a:t>
            </a:r>
            <a:r>
              <a:rPr lang="it-IT" sz="2800" b="1" dirty="0" smtClean="0"/>
              <a:t> </a:t>
            </a:r>
            <a:br>
              <a:rPr lang="it-IT" sz="2800" b="1" dirty="0" smtClean="0"/>
            </a:br>
            <a:r>
              <a:rPr lang="it-IT" sz="2800" b="1" dirty="0" err="1" smtClean="0"/>
              <a:t>sind</a:t>
            </a: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 err="1" smtClean="0"/>
              <a:t>Helden</a:t>
            </a:r>
            <a:endParaRPr lang="it-IT" sz="2800" b="1" dirty="0" smtClean="0"/>
          </a:p>
          <a:p>
            <a:pPr algn="ctr"/>
            <a:endParaRPr lang="it-IT" sz="2000" b="1" dirty="0"/>
          </a:p>
          <a:p>
            <a:pPr algn="ctr"/>
            <a:r>
              <a:rPr lang="it-IT" sz="2000" b="1" dirty="0" smtClean="0"/>
              <a:t>album:</a:t>
            </a:r>
          </a:p>
          <a:p>
            <a:pPr algn="ctr"/>
            <a:r>
              <a:rPr lang="it-IT" sz="2000" b="1" i="1" dirty="0" smtClean="0"/>
              <a:t>Die </a:t>
            </a:r>
            <a:br>
              <a:rPr lang="it-IT" sz="2000" b="1" i="1" dirty="0" smtClean="0"/>
            </a:br>
            <a:r>
              <a:rPr lang="it-IT" sz="2000" b="1" i="1" dirty="0" err="1" smtClean="0"/>
              <a:t>Reklamation</a:t>
            </a: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it-IT" sz="2000" b="1" dirty="0" smtClean="0"/>
              <a:t>(2003)</a:t>
            </a:r>
          </a:p>
          <a:p>
            <a:pPr algn="ctr"/>
            <a:endParaRPr lang="it-IT" sz="2000" b="1" dirty="0"/>
          </a:p>
          <a:p>
            <a:pPr algn="ctr"/>
            <a:r>
              <a:rPr lang="it-IT" sz="2000" b="1" dirty="0" smtClean="0"/>
              <a:t>canzone:</a:t>
            </a:r>
          </a:p>
          <a:p>
            <a:pPr algn="ctr"/>
            <a:r>
              <a:rPr lang="it-IT" sz="2000" b="1" i="1" dirty="0" err="1" smtClean="0"/>
              <a:t>Guten</a:t>
            </a:r>
            <a:r>
              <a:rPr lang="it-IT" sz="2000" b="1" i="1" dirty="0" smtClean="0"/>
              <a:t> Tag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sz="1000" dirty="0" smtClean="0"/>
              <a:t>https://www.youtube.com/watch?v=Vt8qY5KY9dQ</a:t>
            </a:r>
          </a:p>
        </p:txBody>
      </p:sp>
    </p:spTree>
    <p:extLst>
      <p:ext uri="{BB962C8B-B14F-4D97-AF65-F5344CB8AC3E}">
        <p14:creationId xmlns:p14="http://schemas.microsoft.com/office/powerpoint/2010/main" val="2997058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Guten</a:t>
            </a:r>
            <a:r>
              <a:rPr lang="it-IT" b="1" dirty="0" smtClean="0"/>
              <a:t> Tag / Buongiorno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6585920" cy="173964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100"/>
              </a:spcAft>
              <a:buNone/>
            </a:pPr>
            <a:r>
              <a:rPr lang="de-DE" sz="2000" dirty="0"/>
              <a:t>Meine Stimme gegen ein Mobiltelefon</a:t>
            </a:r>
            <a:br>
              <a:rPr lang="de-DE" sz="2000" dirty="0"/>
            </a:br>
            <a:r>
              <a:rPr lang="de-DE" sz="2000" dirty="0"/>
              <a:t>Meine Fäuste gegen eure Nagelpflegelotion</a:t>
            </a:r>
            <a:br>
              <a:rPr lang="de-DE" sz="2000" dirty="0"/>
            </a:br>
            <a:r>
              <a:rPr lang="de-DE" sz="2000" dirty="0"/>
              <a:t>Meine Zähne gegen die von Doktor Best und seinem Sohn</a:t>
            </a:r>
            <a:br>
              <a:rPr lang="de-DE" sz="2000" dirty="0"/>
            </a:br>
            <a:r>
              <a:rPr lang="de-DE" sz="2000" dirty="0"/>
              <a:t>Meine Seele gegen eure sanfte </a:t>
            </a:r>
            <a:r>
              <a:rPr lang="de-DE" sz="2000" dirty="0" smtClean="0"/>
              <a:t>Epilation</a:t>
            </a:r>
            <a:endParaRPr lang="it-IT" sz="2000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1331640" y="3933055"/>
            <a:ext cx="6532200" cy="1791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i="1" dirty="0"/>
              <a:t>La mia voce </a:t>
            </a:r>
            <a:r>
              <a:rPr lang="it-IT" sz="2000" i="1" dirty="0" smtClean="0"/>
              <a:t>contro </a:t>
            </a:r>
            <a:r>
              <a:rPr lang="it-IT" sz="2000" i="1" dirty="0"/>
              <a:t>un telefono cellulare</a:t>
            </a:r>
          </a:p>
          <a:p>
            <a:pPr marL="0" indent="0">
              <a:buNone/>
            </a:pPr>
            <a:r>
              <a:rPr lang="it-IT" sz="2000" i="1" dirty="0"/>
              <a:t>I miei pugni </a:t>
            </a:r>
            <a:r>
              <a:rPr lang="it-IT" sz="2000" i="1" dirty="0" smtClean="0"/>
              <a:t>contro </a:t>
            </a:r>
            <a:r>
              <a:rPr lang="it-IT" sz="2000" i="1" dirty="0"/>
              <a:t>una lozione per le unghie</a:t>
            </a:r>
          </a:p>
          <a:p>
            <a:pPr marL="0" indent="0">
              <a:buNone/>
            </a:pPr>
            <a:r>
              <a:rPr lang="it-IT" sz="2000" i="1" dirty="0"/>
              <a:t>I miei denti contro quelli del </a:t>
            </a:r>
            <a:r>
              <a:rPr lang="it-IT" sz="2000" i="1" dirty="0" smtClean="0"/>
              <a:t>Dott. Ciccarelli </a:t>
            </a:r>
          </a:p>
          <a:p>
            <a:pPr marL="0" indent="0">
              <a:buNone/>
            </a:pPr>
            <a:r>
              <a:rPr lang="it-IT" sz="2000" i="1" dirty="0" smtClean="0"/>
              <a:t>La mia anima contro la vostra depilazione perfetta</a:t>
            </a:r>
            <a:endParaRPr lang="it-IT" sz="2000" i="1" dirty="0"/>
          </a:p>
        </p:txBody>
      </p:sp>
    </p:spTree>
    <p:extLst>
      <p:ext uri="{BB962C8B-B14F-4D97-AF65-F5344CB8AC3E}">
        <p14:creationId xmlns:p14="http://schemas.microsoft.com/office/powerpoint/2010/main" val="393776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19900" b="1" dirty="0" smtClean="0"/>
              <a:t>1989</a:t>
            </a:r>
          </a:p>
          <a:p>
            <a:pPr marL="0" indent="0" algn="ctr">
              <a:buNone/>
            </a:pPr>
            <a:r>
              <a:rPr lang="it-IT" sz="2800" b="1" dirty="0" smtClean="0"/>
              <a:t>Il 9 novembre </a:t>
            </a:r>
            <a:r>
              <a:rPr lang="it-IT" sz="2800" b="1" dirty="0" smtClean="0"/>
              <a:t>‘cade’ </a:t>
            </a:r>
            <a:r>
              <a:rPr lang="it-IT" sz="2800" b="1" dirty="0" smtClean="0"/>
              <a:t>il muro di Berlino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973346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r. 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16" y="3429000"/>
            <a:ext cx="7217318" cy="254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dr. b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65" y="762784"/>
            <a:ext cx="618172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62784"/>
            <a:ext cx="1857034" cy="262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046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331640" y="2276872"/>
            <a:ext cx="7017968" cy="181164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e-DE" sz="2000" dirty="0" smtClean="0"/>
              <a:t>Es </a:t>
            </a:r>
            <a:r>
              <a:rPr lang="de-DE" sz="2000" dirty="0"/>
              <a:t>war im Ausverkauf im Angebot die Sonderaktion</a:t>
            </a:r>
            <a:br>
              <a:rPr lang="de-DE" sz="2000" dirty="0"/>
            </a:br>
            <a:r>
              <a:rPr lang="de-DE" sz="2000" dirty="0"/>
              <a:t>Tausche blödes altes Leben gegen neue Version</a:t>
            </a:r>
            <a:br>
              <a:rPr lang="de-DE" sz="2000" dirty="0"/>
            </a:br>
            <a:r>
              <a:rPr lang="de-DE" sz="2000" dirty="0"/>
              <a:t>Ich hatte es kaum zu Hause ausprobiert da wusste ich schon</a:t>
            </a:r>
            <a:br>
              <a:rPr lang="de-DE" sz="2000" dirty="0"/>
            </a:br>
            <a:r>
              <a:rPr lang="de-DE" sz="2000" dirty="0"/>
              <a:t>an dem Produkt ist was kaputt, das ist die </a:t>
            </a:r>
            <a:r>
              <a:rPr lang="de-DE" sz="2000" dirty="0" smtClean="0"/>
              <a:t>Reklamation</a:t>
            </a:r>
            <a:endParaRPr lang="it-IT" sz="1400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1331640" y="4077072"/>
            <a:ext cx="6532200" cy="1791469"/>
          </a:xfrm>
        </p:spPr>
        <p:txBody>
          <a:bodyPr/>
          <a:lstStyle/>
          <a:p>
            <a:pPr marL="0" indent="0">
              <a:buNone/>
            </a:pPr>
            <a:r>
              <a:rPr lang="it-IT" sz="2000" i="1" dirty="0" smtClean="0"/>
              <a:t>Era in saldo, offerta speciale, liquidazione</a:t>
            </a:r>
          </a:p>
          <a:p>
            <a:pPr marL="0" indent="0">
              <a:buNone/>
            </a:pPr>
            <a:r>
              <a:rPr lang="it-IT" sz="2000" i="1" dirty="0" smtClean="0"/>
              <a:t>Cambia la tua vecchia vita con la nuova versione</a:t>
            </a:r>
          </a:p>
          <a:p>
            <a:pPr marL="0" indent="0">
              <a:buNone/>
            </a:pPr>
            <a:r>
              <a:rPr lang="it-IT" sz="2000" i="1" dirty="0" smtClean="0"/>
              <a:t>Ma appena l’ho provata a casa ho capito</a:t>
            </a:r>
            <a:endParaRPr lang="it-IT" sz="2000" i="1" dirty="0"/>
          </a:p>
          <a:p>
            <a:pPr marL="0" indent="0">
              <a:buNone/>
            </a:pPr>
            <a:r>
              <a:rPr lang="it-IT" sz="2000" i="1" dirty="0" smtClean="0"/>
              <a:t>Che il prodotto è fallato, ora faccio reclamo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3882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6585920" cy="181164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de-DE" sz="8000" dirty="0" smtClean="0"/>
              <a:t>Ich </a:t>
            </a:r>
            <a:r>
              <a:rPr lang="de-DE" sz="8000" dirty="0"/>
              <a:t>tausch nicht mehr ich will mein Leben </a:t>
            </a:r>
            <a:r>
              <a:rPr lang="de-DE" sz="8000" dirty="0" smtClean="0"/>
              <a:t>zurück (3)</a:t>
            </a:r>
            <a:r>
              <a:rPr lang="de-DE" sz="8000" dirty="0"/>
              <a:t/>
            </a:r>
            <a:br>
              <a:rPr lang="de-DE" sz="8000" dirty="0"/>
            </a:br>
            <a:r>
              <a:rPr lang="de-DE" sz="8000" dirty="0"/>
              <a:t>Guten Tag, guten Tag, ich will mein Leben </a:t>
            </a:r>
            <a:r>
              <a:rPr lang="de-DE" sz="8000" dirty="0" smtClean="0"/>
              <a:t>zurück (3)</a:t>
            </a:r>
            <a:r>
              <a:rPr lang="de-DE" sz="8000" dirty="0"/>
              <a:t/>
            </a:r>
            <a:br>
              <a:rPr lang="de-DE" sz="8000" dirty="0"/>
            </a:br>
            <a:r>
              <a:rPr lang="de-DE" sz="8000" dirty="0" smtClean="0"/>
              <a:t>Guten </a:t>
            </a:r>
            <a:r>
              <a:rPr lang="de-DE" sz="8000" dirty="0"/>
              <a:t>Tag ich gebe zu ich war am Anfang entzückt</a:t>
            </a:r>
            <a:br>
              <a:rPr lang="de-DE" sz="8000" dirty="0"/>
            </a:br>
            <a:r>
              <a:rPr lang="de-DE" sz="8000" dirty="0"/>
              <a:t>aber euer Leben zwickt und drückt nur dann nicht</a:t>
            </a:r>
            <a:br>
              <a:rPr lang="de-DE" sz="8000" dirty="0"/>
            </a:br>
            <a:r>
              <a:rPr lang="de-DE" sz="8000" dirty="0" smtClean="0"/>
              <a:t>                                                               [wenn </a:t>
            </a:r>
            <a:r>
              <a:rPr lang="de-DE" sz="8000" dirty="0"/>
              <a:t>man sich bückt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1331640" y="4149080"/>
            <a:ext cx="6696744" cy="17914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i="1" dirty="0" smtClean="0"/>
              <a:t>Non voglio più fare a cambio, rivoglio indietro la mia vita (3)</a:t>
            </a:r>
          </a:p>
          <a:p>
            <a:pPr marL="0" indent="0">
              <a:buNone/>
            </a:pPr>
            <a:r>
              <a:rPr lang="it-IT" sz="2000" i="1" dirty="0" smtClean="0"/>
              <a:t>Buongiorno, buongiorno, rivoglio indietro la mia vita (3)</a:t>
            </a:r>
          </a:p>
          <a:p>
            <a:pPr marL="0" indent="0">
              <a:buNone/>
            </a:pPr>
            <a:r>
              <a:rPr lang="it-IT" sz="2000" i="1" dirty="0" smtClean="0"/>
              <a:t>Buongiorno, ammetto che all’inizio sembrava fantastica</a:t>
            </a:r>
          </a:p>
          <a:p>
            <a:pPr marL="0" indent="0">
              <a:buNone/>
            </a:pPr>
            <a:r>
              <a:rPr lang="it-IT" sz="2000" i="1" dirty="0" smtClean="0"/>
              <a:t>Ma la vostra vita sta stretta e tira dappertutto</a:t>
            </a:r>
          </a:p>
          <a:p>
            <a:pPr marL="0" indent="0">
              <a:buNone/>
            </a:pPr>
            <a:r>
              <a:rPr lang="it-IT" sz="2000" i="1" dirty="0"/>
              <a:t> </a:t>
            </a:r>
            <a:r>
              <a:rPr lang="it-IT" sz="2000" i="1" dirty="0" smtClean="0"/>
              <a:t>                                                               [se non ci si adatta</a:t>
            </a:r>
            <a:endParaRPr lang="it-IT" sz="2000" i="1" dirty="0"/>
          </a:p>
        </p:txBody>
      </p:sp>
    </p:spTree>
    <p:extLst>
      <p:ext uri="{BB962C8B-B14F-4D97-AF65-F5344CB8AC3E}">
        <p14:creationId xmlns:p14="http://schemas.microsoft.com/office/powerpoint/2010/main" val="1303882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331640" y="2348880"/>
            <a:ext cx="6585920" cy="181164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e-DE" sz="2000" dirty="0" smtClean="0"/>
              <a:t>Meine </a:t>
            </a:r>
            <a:r>
              <a:rPr lang="de-DE" sz="2000" dirty="0"/>
              <a:t>Stimme gegen die der ganzen Talkshownation</a:t>
            </a:r>
            <a:br>
              <a:rPr lang="de-DE" sz="2000" dirty="0"/>
            </a:br>
            <a:r>
              <a:rPr lang="de-DE" sz="2000" dirty="0"/>
              <a:t>Meine Fäuste für ein müdes Halleluja und Bohnen</a:t>
            </a:r>
            <a:br>
              <a:rPr lang="de-DE" sz="2000" dirty="0"/>
            </a:br>
            <a:r>
              <a:rPr lang="de-DE" sz="2000" dirty="0"/>
              <a:t>Meine Zähne gegen eure zahme Revolution</a:t>
            </a:r>
            <a:br>
              <a:rPr lang="de-DE" sz="2000" dirty="0"/>
            </a:br>
            <a:r>
              <a:rPr lang="de-DE" sz="2000" dirty="0"/>
              <a:t>Visionen gegen die totale </a:t>
            </a:r>
            <a:r>
              <a:rPr lang="de-DE" sz="2000" dirty="0" smtClean="0"/>
              <a:t>Television</a:t>
            </a:r>
            <a:endParaRPr lang="it-IT" sz="2000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1331640" y="3933055"/>
            <a:ext cx="6912768" cy="1791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i="1" dirty="0" smtClean="0"/>
              <a:t>La mia voce contro tutta la nazione dei talk show</a:t>
            </a:r>
          </a:p>
          <a:p>
            <a:pPr marL="0" indent="0">
              <a:buNone/>
            </a:pPr>
            <a:r>
              <a:rPr lang="it-IT" sz="2000" i="1" dirty="0" smtClean="0"/>
              <a:t>I miei pugni per un fiacco film di scazzottate</a:t>
            </a:r>
          </a:p>
          <a:p>
            <a:pPr marL="0" indent="0">
              <a:buNone/>
            </a:pPr>
            <a:r>
              <a:rPr lang="it-IT" sz="2000" i="1" dirty="0" smtClean="0"/>
              <a:t>I miei denti contro la vostra rivoluzione a buon mercato</a:t>
            </a:r>
          </a:p>
          <a:p>
            <a:pPr marL="0" indent="0">
              <a:buNone/>
            </a:pPr>
            <a:r>
              <a:rPr lang="it-IT" sz="2000" i="1" dirty="0" smtClean="0"/>
              <a:t>Visioni contro la televisione totale</a:t>
            </a:r>
            <a:endParaRPr lang="it-IT" sz="2000" i="1" dirty="0"/>
          </a:p>
        </p:txBody>
      </p:sp>
    </p:spTree>
    <p:extLst>
      <p:ext uri="{BB962C8B-B14F-4D97-AF65-F5344CB8AC3E}">
        <p14:creationId xmlns:p14="http://schemas.microsoft.com/office/powerpoint/2010/main" val="3771700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uaste hallelu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2952"/>
            <a:ext cx="3729275" cy="517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ontinuavano a chiamarlo trinit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77434"/>
            <a:ext cx="3716914" cy="515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75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alleluja boh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74" y="951028"/>
            <a:ext cx="3535806" cy="50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little rita nel w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3474373" cy="497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99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&quot;zahme revoluti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836712"/>
            <a:ext cx="347093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572000" y="1196752"/>
            <a:ext cx="352839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/>
              <a:t>Zahme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Revolution</a:t>
            </a:r>
            <a:endParaRPr lang="it-IT" sz="2800" b="1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sz="2400" dirty="0" smtClean="0"/>
              <a:t>Rivoluzione «mite», ma anche «addomesticata»: sono le rivoluzioni promesse dagli spot pubblicitari, che continuamente presentano i loro prodotti come «rivoluzionari».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687874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331640" y="2276872"/>
            <a:ext cx="7017968" cy="181164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e-DE" sz="2000" dirty="0" smtClean="0"/>
              <a:t>Es </a:t>
            </a:r>
            <a:r>
              <a:rPr lang="de-DE" sz="2000" dirty="0"/>
              <a:t>war im Ausverkauf im Angebot die Sonderaktion</a:t>
            </a:r>
            <a:br>
              <a:rPr lang="de-DE" sz="2000" dirty="0"/>
            </a:br>
            <a:r>
              <a:rPr lang="de-DE" sz="2000" dirty="0"/>
              <a:t>Tausche blödes altes Leben gegen neue Version</a:t>
            </a:r>
            <a:br>
              <a:rPr lang="de-DE" sz="2000" dirty="0"/>
            </a:br>
            <a:r>
              <a:rPr lang="de-DE" sz="2000" dirty="0"/>
              <a:t>Ich hatte es kaum zu Hause ausprobiert da wusste ich schon</a:t>
            </a:r>
            <a:br>
              <a:rPr lang="de-DE" sz="2000" dirty="0"/>
            </a:br>
            <a:r>
              <a:rPr lang="de-DE" sz="2000" dirty="0"/>
              <a:t>an dem Produkt ist was kaputt, das ist die </a:t>
            </a:r>
            <a:r>
              <a:rPr lang="de-DE" sz="2000" dirty="0" smtClean="0"/>
              <a:t>Reklamation</a:t>
            </a:r>
            <a:endParaRPr lang="it-IT" sz="1400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1331640" y="4077072"/>
            <a:ext cx="6532200" cy="1791469"/>
          </a:xfrm>
        </p:spPr>
        <p:txBody>
          <a:bodyPr/>
          <a:lstStyle/>
          <a:p>
            <a:pPr marL="0" indent="0">
              <a:buNone/>
            </a:pPr>
            <a:r>
              <a:rPr lang="it-IT" sz="2000" i="1" dirty="0" smtClean="0"/>
              <a:t>Era in saldo, in svendita, offerta speciale</a:t>
            </a:r>
          </a:p>
          <a:p>
            <a:pPr marL="0" indent="0">
              <a:buNone/>
            </a:pPr>
            <a:r>
              <a:rPr lang="it-IT" sz="2000" i="1" dirty="0" smtClean="0"/>
              <a:t>Cambia la tua vecchia vita con la nuova versione</a:t>
            </a:r>
          </a:p>
          <a:p>
            <a:pPr marL="0" indent="0">
              <a:buNone/>
            </a:pPr>
            <a:r>
              <a:rPr lang="it-IT" sz="2000" i="1" dirty="0" smtClean="0"/>
              <a:t>Ma appena l’ho provata a casa ho capito</a:t>
            </a:r>
            <a:endParaRPr lang="it-IT" sz="2000" i="1" dirty="0"/>
          </a:p>
          <a:p>
            <a:pPr marL="0" indent="0">
              <a:buNone/>
            </a:pPr>
            <a:r>
              <a:rPr lang="it-IT" sz="2000" i="1" dirty="0" smtClean="0"/>
              <a:t>Che il prodotto è fallato, ora faccio reclamo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7953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6585920" cy="181164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de-DE" sz="8000" dirty="0" smtClean="0"/>
              <a:t>Ich </a:t>
            </a:r>
            <a:r>
              <a:rPr lang="de-DE" sz="8000" dirty="0"/>
              <a:t>tausch nicht mehr ich will mein Leben </a:t>
            </a:r>
            <a:r>
              <a:rPr lang="de-DE" sz="8000" dirty="0" smtClean="0"/>
              <a:t>zurück (3)</a:t>
            </a:r>
            <a:r>
              <a:rPr lang="de-DE" sz="8000" dirty="0"/>
              <a:t/>
            </a:r>
            <a:br>
              <a:rPr lang="de-DE" sz="8000" dirty="0"/>
            </a:br>
            <a:r>
              <a:rPr lang="de-DE" sz="8000" dirty="0"/>
              <a:t>Guten Tag, guten Tag, ich will mein Leben </a:t>
            </a:r>
            <a:r>
              <a:rPr lang="de-DE" sz="8000" dirty="0" smtClean="0"/>
              <a:t>zurück (3)</a:t>
            </a:r>
            <a:r>
              <a:rPr lang="de-DE" sz="8000" dirty="0"/>
              <a:t/>
            </a:r>
            <a:br>
              <a:rPr lang="de-DE" sz="8000" dirty="0"/>
            </a:br>
            <a:r>
              <a:rPr lang="de-DE" sz="8000" dirty="0" smtClean="0"/>
              <a:t>Guten </a:t>
            </a:r>
            <a:r>
              <a:rPr lang="de-DE" sz="8000" dirty="0"/>
              <a:t>Tag ich gebe zu ich war am Anfang entzückt</a:t>
            </a:r>
            <a:br>
              <a:rPr lang="de-DE" sz="8000" dirty="0"/>
            </a:br>
            <a:r>
              <a:rPr lang="de-DE" sz="8000" dirty="0"/>
              <a:t>aber euer Leben zwickt und drückt nur dann nicht</a:t>
            </a:r>
            <a:br>
              <a:rPr lang="de-DE" sz="8000" dirty="0"/>
            </a:br>
            <a:r>
              <a:rPr lang="de-DE" sz="8000" dirty="0" smtClean="0"/>
              <a:t>                                                               [wenn </a:t>
            </a:r>
            <a:r>
              <a:rPr lang="de-DE" sz="8000" dirty="0"/>
              <a:t>man sich bückt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1331640" y="4149080"/>
            <a:ext cx="6696744" cy="17914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i="1" dirty="0" smtClean="0"/>
              <a:t>Non voglio più fare a cambio, rivoglio indietro la mia vita (3)</a:t>
            </a:r>
          </a:p>
          <a:p>
            <a:pPr marL="0" indent="0">
              <a:buNone/>
            </a:pPr>
            <a:r>
              <a:rPr lang="it-IT" sz="2000" i="1" dirty="0" smtClean="0"/>
              <a:t>Buongiorno, buongiorno, rivoglio indietro la mia vita (3)</a:t>
            </a:r>
          </a:p>
          <a:p>
            <a:pPr marL="0" indent="0">
              <a:buNone/>
            </a:pPr>
            <a:r>
              <a:rPr lang="it-IT" sz="2000" i="1" dirty="0" smtClean="0"/>
              <a:t>Buongiorno, ammetto che all’inizio la trovavo attraente</a:t>
            </a:r>
          </a:p>
          <a:p>
            <a:pPr marL="0" indent="0">
              <a:buNone/>
            </a:pPr>
            <a:r>
              <a:rPr lang="it-IT" sz="2000" i="1" dirty="0" smtClean="0"/>
              <a:t>Ma la vostra vita sta stretta e tira dappertutto</a:t>
            </a:r>
          </a:p>
          <a:p>
            <a:pPr marL="0" indent="0">
              <a:buNone/>
            </a:pPr>
            <a:r>
              <a:rPr lang="it-IT" sz="2000" i="1" dirty="0"/>
              <a:t> </a:t>
            </a:r>
            <a:r>
              <a:rPr lang="it-IT" sz="2000" i="1" dirty="0" smtClean="0"/>
              <a:t>                                                             [se non ci si adatta</a:t>
            </a:r>
            <a:endParaRPr lang="it-IT" sz="2000" i="1" dirty="0"/>
          </a:p>
        </p:txBody>
      </p:sp>
    </p:spTree>
    <p:extLst>
      <p:ext uri="{BB962C8B-B14F-4D97-AF65-F5344CB8AC3E}">
        <p14:creationId xmlns:p14="http://schemas.microsoft.com/office/powerpoint/2010/main" val="2386637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6585920" cy="1811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Doktor Best und sein Sohn</a:t>
            </a:r>
            <a:br>
              <a:rPr lang="de-DE" sz="2000" dirty="0"/>
            </a:br>
            <a:r>
              <a:rPr lang="de-DE" sz="2000" dirty="0"/>
              <a:t>Das ist die Reklamation</a:t>
            </a:r>
            <a:br>
              <a:rPr lang="de-DE" sz="2000" dirty="0"/>
            </a:br>
            <a:r>
              <a:rPr lang="de-DE" sz="2000" dirty="0"/>
              <a:t>Der ganzen Talkshownation</a:t>
            </a:r>
            <a:br>
              <a:rPr lang="de-DE" sz="2000" dirty="0"/>
            </a:br>
            <a:r>
              <a:rPr lang="de-DE" sz="2000" dirty="0"/>
              <a:t>Visionen gegen die totale </a:t>
            </a:r>
            <a:r>
              <a:rPr lang="de-DE" sz="2000" dirty="0" smtClean="0"/>
              <a:t>Television</a:t>
            </a:r>
            <a:endParaRPr lang="it-IT" sz="20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1700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muro di berl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488832" cy="499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115616" y="620688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Il muro di Berlino (1961-1989)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201375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259632" y="2276872"/>
            <a:ext cx="7017968" cy="181164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e-DE" sz="2000" dirty="0" smtClean="0"/>
              <a:t>Es </a:t>
            </a:r>
            <a:r>
              <a:rPr lang="de-DE" sz="2000" dirty="0"/>
              <a:t>war im Ausverkauf im Angebot die Sonderaktion</a:t>
            </a:r>
            <a:br>
              <a:rPr lang="de-DE" sz="2000" dirty="0"/>
            </a:br>
            <a:r>
              <a:rPr lang="de-DE" sz="2000" dirty="0"/>
              <a:t>Tausche blödes altes Leben gegen neue Version</a:t>
            </a:r>
            <a:br>
              <a:rPr lang="de-DE" sz="2000" dirty="0"/>
            </a:br>
            <a:r>
              <a:rPr lang="de-DE" sz="2000" dirty="0"/>
              <a:t>Ich hatte es kaum zu Hause ausprobiert da wusste ich schon</a:t>
            </a:r>
            <a:br>
              <a:rPr lang="de-DE" sz="2000" dirty="0"/>
            </a:br>
            <a:r>
              <a:rPr lang="de-DE" sz="2000" dirty="0"/>
              <a:t>an dem Produkt ist was kaputt, das ist die </a:t>
            </a:r>
            <a:r>
              <a:rPr lang="de-DE" sz="2000" dirty="0" smtClean="0"/>
              <a:t>Reklamation</a:t>
            </a:r>
            <a:endParaRPr lang="it-IT" sz="1400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1331640" y="4077072"/>
            <a:ext cx="6532200" cy="1791469"/>
          </a:xfrm>
        </p:spPr>
        <p:txBody>
          <a:bodyPr/>
          <a:lstStyle/>
          <a:p>
            <a:pPr marL="0" indent="0">
              <a:buNone/>
            </a:pPr>
            <a:r>
              <a:rPr lang="it-IT" sz="2000" i="1" dirty="0" smtClean="0"/>
              <a:t>Era in saldo, offerta speciale, liquidazione</a:t>
            </a:r>
          </a:p>
          <a:p>
            <a:pPr marL="0" indent="0">
              <a:buNone/>
            </a:pPr>
            <a:r>
              <a:rPr lang="it-IT" sz="2000" i="1" dirty="0" smtClean="0"/>
              <a:t>Cambia la tua vecchia vita con la nuova versione</a:t>
            </a:r>
          </a:p>
          <a:p>
            <a:pPr marL="0" indent="0">
              <a:buNone/>
            </a:pPr>
            <a:r>
              <a:rPr lang="it-IT" sz="2000" i="1" dirty="0" smtClean="0"/>
              <a:t>Ma appena l’ho provata a casa ho capito</a:t>
            </a:r>
            <a:endParaRPr lang="it-IT" sz="2000" i="1" dirty="0"/>
          </a:p>
          <a:p>
            <a:pPr marL="0" indent="0">
              <a:buNone/>
            </a:pPr>
            <a:r>
              <a:rPr lang="it-IT" sz="2000" i="1" dirty="0" smtClean="0"/>
              <a:t>Che il prodotto è fallato, ora faccio reclamo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882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6585920" cy="181164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de-DE" sz="8000" dirty="0" smtClean="0"/>
              <a:t>Ich </a:t>
            </a:r>
            <a:r>
              <a:rPr lang="de-DE" sz="8000" dirty="0"/>
              <a:t>tausch nicht mehr ich will mein Leben </a:t>
            </a:r>
            <a:r>
              <a:rPr lang="de-DE" sz="8000" dirty="0" smtClean="0"/>
              <a:t>zurück (3)</a:t>
            </a:r>
            <a:r>
              <a:rPr lang="de-DE" sz="8000" dirty="0"/>
              <a:t/>
            </a:r>
            <a:br>
              <a:rPr lang="de-DE" sz="8000" dirty="0"/>
            </a:br>
            <a:r>
              <a:rPr lang="de-DE" sz="8000" dirty="0"/>
              <a:t>Guten Tag, guten Tag, ich will mein Leben </a:t>
            </a:r>
            <a:r>
              <a:rPr lang="de-DE" sz="8000" dirty="0" smtClean="0"/>
              <a:t>zurück (3)</a:t>
            </a:r>
            <a:r>
              <a:rPr lang="de-DE" sz="8000" dirty="0"/>
              <a:t/>
            </a:r>
            <a:br>
              <a:rPr lang="de-DE" sz="8000" dirty="0"/>
            </a:br>
            <a:r>
              <a:rPr lang="de-DE" sz="8000" dirty="0" smtClean="0"/>
              <a:t>Guten </a:t>
            </a:r>
            <a:r>
              <a:rPr lang="de-DE" sz="8000" dirty="0"/>
              <a:t>Tag ich gebe zu ich war am Anfang entzückt</a:t>
            </a:r>
            <a:br>
              <a:rPr lang="de-DE" sz="8000" dirty="0"/>
            </a:br>
            <a:r>
              <a:rPr lang="de-DE" sz="8000" dirty="0"/>
              <a:t>aber euer Leben zwickt und drückt nur dann nicht</a:t>
            </a:r>
            <a:br>
              <a:rPr lang="de-DE" sz="8000" dirty="0"/>
            </a:br>
            <a:r>
              <a:rPr lang="de-DE" sz="8000" dirty="0" smtClean="0"/>
              <a:t>                                                               [wenn </a:t>
            </a:r>
            <a:r>
              <a:rPr lang="de-DE" sz="8000" dirty="0"/>
              <a:t>man sich bückt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1331640" y="4149080"/>
            <a:ext cx="6696744" cy="17914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i="1" dirty="0" smtClean="0"/>
              <a:t>Non voglio più fare a cambio, rivoglio indietro la mia vita (3)</a:t>
            </a:r>
          </a:p>
          <a:p>
            <a:pPr marL="0" indent="0">
              <a:buNone/>
            </a:pPr>
            <a:r>
              <a:rPr lang="it-IT" sz="2000" i="1" dirty="0" smtClean="0"/>
              <a:t>Buongiorno, buongiorno, rivoglio indietro la mia vita (3)</a:t>
            </a:r>
          </a:p>
          <a:p>
            <a:pPr marL="0" indent="0">
              <a:buNone/>
            </a:pPr>
            <a:r>
              <a:rPr lang="it-IT" sz="2000" i="1" dirty="0" smtClean="0"/>
              <a:t>Buongiorno, ammetto che all’inizio la trovavo attraente</a:t>
            </a:r>
          </a:p>
          <a:p>
            <a:pPr marL="0" indent="0">
              <a:buNone/>
            </a:pPr>
            <a:r>
              <a:rPr lang="it-IT" sz="2000" i="1" dirty="0" smtClean="0"/>
              <a:t>Ma la vostra vita sta stretta e tira dappertutto</a:t>
            </a:r>
          </a:p>
          <a:p>
            <a:pPr marL="0" indent="0">
              <a:buNone/>
            </a:pPr>
            <a:r>
              <a:rPr lang="it-IT" sz="2000" i="1" dirty="0"/>
              <a:t> </a:t>
            </a:r>
            <a:r>
              <a:rPr lang="it-IT" sz="2000" i="1" dirty="0" smtClean="0"/>
              <a:t>                                                               [se non ci si adatta</a:t>
            </a:r>
            <a:endParaRPr lang="it-IT" sz="2000" i="1" dirty="0"/>
          </a:p>
        </p:txBody>
      </p:sp>
    </p:spTree>
    <p:extLst>
      <p:ext uri="{BB962C8B-B14F-4D97-AF65-F5344CB8AC3E}">
        <p14:creationId xmlns:p14="http://schemas.microsoft.com/office/powerpoint/2010/main" val="2778228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377" y="595509"/>
            <a:ext cx="6965245" cy="457227"/>
          </a:xfrm>
        </p:spPr>
        <p:txBody>
          <a:bodyPr>
            <a:noAutofit/>
          </a:bodyPr>
          <a:lstStyle/>
          <a:p>
            <a:r>
              <a:rPr lang="it-IT" sz="3600" dirty="0" err="1" smtClean="0"/>
              <a:t>Terézia</a:t>
            </a:r>
            <a:r>
              <a:rPr lang="it-IT" sz="3600" dirty="0" smtClean="0"/>
              <a:t> Mora (1971-)</a:t>
            </a:r>
            <a:endParaRPr lang="it-IT" sz="3600" dirty="0"/>
          </a:p>
        </p:txBody>
      </p:sp>
      <p:pic>
        <p:nvPicPr>
          <p:cNvPr id="12290" name="Picture 2" descr="Image result for terezia m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488832" cy="49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850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27984" y="908720"/>
            <a:ext cx="3528392" cy="48143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/>
              <a:t>Nata a </a:t>
            </a:r>
            <a:r>
              <a:rPr lang="it-IT" dirty="0" err="1" smtClean="0"/>
              <a:t>Sopron</a:t>
            </a:r>
            <a:r>
              <a:rPr lang="it-IT" dirty="0" smtClean="0"/>
              <a:t> (Ungheria)</a:t>
            </a:r>
          </a:p>
          <a:p>
            <a:pPr marL="0" indent="0" algn="ctr">
              <a:buNone/>
            </a:pPr>
            <a:r>
              <a:rPr lang="it-IT" dirty="0" smtClean="0"/>
              <a:t>Traduttrice e scrittrice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de-DE" dirty="0" smtClean="0"/>
              <a:t>1999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de-DE" i="1" dirty="0" smtClean="0"/>
              <a:t>Seltsame </a:t>
            </a:r>
            <a:r>
              <a:rPr lang="de-DE" i="1" dirty="0"/>
              <a:t>Materie</a:t>
            </a:r>
            <a:r>
              <a:rPr lang="de-DE" dirty="0"/>
              <a:t> </a:t>
            </a:r>
          </a:p>
          <a:p>
            <a:pPr marL="0" indent="0" algn="ctr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2004</a:t>
            </a:r>
            <a:r>
              <a:rPr lang="de-DE" i="1" dirty="0" smtClean="0"/>
              <a:t/>
            </a:r>
            <a:br>
              <a:rPr lang="de-DE" i="1" dirty="0" smtClean="0"/>
            </a:br>
            <a:r>
              <a:rPr lang="de-DE" i="1" dirty="0" smtClean="0"/>
              <a:t>Alle </a:t>
            </a:r>
            <a:r>
              <a:rPr lang="de-DE" i="1" dirty="0"/>
              <a:t>Tage</a:t>
            </a:r>
            <a:r>
              <a:rPr lang="de-DE" dirty="0"/>
              <a:t> </a:t>
            </a:r>
          </a:p>
          <a:p>
            <a:pPr marL="0" indent="0" algn="ctr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2016</a:t>
            </a:r>
            <a:br>
              <a:rPr lang="de-DE" dirty="0" smtClean="0"/>
            </a:br>
            <a:r>
              <a:rPr lang="de-DE" i="1" dirty="0" smtClean="0"/>
              <a:t>Die Liebe unter Aliens</a:t>
            </a:r>
            <a:endParaRPr lang="de-DE" i="1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3314" name="Picture 2" descr="Image result for terezia mora alle t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2" y="937892"/>
            <a:ext cx="3055690" cy="487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271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44008" y="866838"/>
            <a:ext cx="338437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/>
              <a:t>La voce di </a:t>
            </a:r>
            <a:br>
              <a:rPr lang="it-IT" sz="2800" dirty="0" smtClean="0"/>
            </a:br>
            <a:r>
              <a:rPr lang="it-IT" sz="2800" dirty="0" err="1" smtClean="0"/>
              <a:t>Terézia</a:t>
            </a:r>
            <a:r>
              <a:rPr lang="it-IT" sz="2800" dirty="0" smtClean="0"/>
              <a:t> Mora,</a:t>
            </a:r>
          </a:p>
          <a:p>
            <a:pPr algn="ctr"/>
            <a:r>
              <a:rPr lang="it-IT" sz="2800" dirty="0" smtClean="0"/>
              <a:t>o meglio:</a:t>
            </a:r>
          </a:p>
          <a:p>
            <a:pPr algn="ctr"/>
            <a:r>
              <a:rPr lang="it-IT" sz="2800" dirty="0" smtClean="0"/>
              <a:t>la voce di chi?</a:t>
            </a:r>
          </a:p>
          <a:p>
            <a:pPr algn="ctr"/>
            <a:endParaRPr lang="it-IT" dirty="0" smtClean="0"/>
          </a:p>
          <a:p>
            <a:pPr algn="ctr"/>
            <a:endParaRPr lang="it-IT" sz="2000" i="1" dirty="0" smtClean="0"/>
          </a:p>
          <a:p>
            <a:pPr algn="ctr"/>
            <a:r>
              <a:rPr lang="it-IT" sz="2000" i="1" dirty="0" smtClean="0"/>
              <a:t>Tutti i giorni</a:t>
            </a:r>
          </a:p>
          <a:p>
            <a:pPr algn="ctr"/>
            <a:r>
              <a:rPr lang="it-IT" sz="2000" dirty="0" err="1" smtClean="0"/>
              <a:t>trad</a:t>
            </a:r>
            <a:r>
              <a:rPr lang="it-IT" sz="2000" dirty="0" smtClean="0"/>
              <a:t>. di Margherita Carbonaro</a:t>
            </a:r>
            <a:br>
              <a:rPr lang="it-IT" sz="2000" dirty="0" smtClean="0"/>
            </a:br>
            <a:r>
              <a:rPr lang="it-IT" sz="2000" dirty="0" smtClean="0"/>
              <a:t>Milano, Mondadori, 2009</a:t>
            </a:r>
            <a:endParaRPr lang="it-IT" sz="2000" dirty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r>
              <a:rPr lang="it-IT" dirty="0" smtClean="0"/>
              <a:t>La recensione di Stefano Zangrando su </a:t>
            </a:r>
            <a:r>
              <a:rPr lang="it-IT" i="1" dirty="0" smtClean="0"/>
              <a:t>nazione indiana</a:t>
            </a:r>
            <a:r>
              <a:rPr lang="it-IT" dirty="0" smtClean="0"/>
              <a:t>: </a:t>
            </a:r>
            <a:r>
              <a:rPr lang="it-IT" sz="1600" dirty="0" smtClean="0"/>
              <a:t>https</a:t>
            </a:r>
            <a:r>
              <a:rPr lang="it-IT" sz="1600" dirty="0"/>
              <a:t>://www.nazioneindiana.com/2010/01/23/terezia-mora-tutti-i-giorni/</a:t>
            </a:r>
          </a:p>
        </p:txBody>
      </p:sp>
      <p:pic>
        <p:nvPicPr>
          <p:cNvPr id="14338" name="Picture 2" descr="Image result for terezia mora tutti i gio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34671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232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576668" cy="333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971600" y="98072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L’incipit di </a:t>
            </a:r>
            <a:r>
              <a:rPr lang="it-IT" sz="2400" b="1" i="1" dirty="0" smtClean="0"/>
              <a:t>Tutti i giorni</a:t>
            </a:r>
            <a:endParaRPr lang="it-IT" sz="2400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699792" y="544522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Chi parla?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38015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96635"/>
            <a:ext cx="7632849" cy="144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979712" y="5085184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C’è qualcun altro in scena, </a:t>
            </a:r>
          </a:p>
          <a:p>
            <a:pPr algn="ctr"/>
            <a:r>
              <a:rPr lang="it-IT" dirty="0" smtClean="0"/>
              <a:t>oltre a colui che parla?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05520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51" y="1556792"/>
            <a:ext cx="752416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9091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2492896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/>
              <a:t>Nennen </a:t>
            </a:r>
            <a:r>
              <a:rPr lang="de-DE" sz="4800" dirty="0"/>
              <a:t>wir die Zeit jetzt, </a:t>
            </a:r>
            <a:endParaRPr lang="de-DE" sz="4800" dirty="0" smtClean="0"/>
          </a:p>
          <a:p>
            <a:pPr algn="ctr"/>
            <a:r>
              <a:rPr lang="de-DE" sz="4800" dirty="0" smtClean="0"/>
              <a:t>nennen </a:t>
            </a:r>
            <a:r>
              <a:rPr lang="de-DE" sz="4800" dirty="0"/>
              <a:t>wir den Ort </a:t>
            </a:r>
            <a:r>
              <a:rPr lang="de-DE" sz="4800" dirty="0" smtClean="0"/>
              <a:t>hier.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16494411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200800" cy="537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1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geteiltes deutschland ka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400982" cy="527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geteiltes deutschland kar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690" y="3068960"/>
            <a:ext cx="3276079" cy="281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932039" y="1268760"/>
            <a:ext cx="2952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La Germania divisa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37049945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79774" y="2492896"/>
            <a:ext cx="6776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dirty="0" smtClean="0"/>
              <a:t>Chi parla?</a:t>
            </a:r>
          </a:p>
        </p:txBody>
      </p:sp>
    </p:spTree>
    <p:extLst>
      <p:ext uri="{BB962C8B-B14F-4D97-AF65-F5344CB8AC3E}">
        <p14:creationId xmlns:p14="http://schemas.microsoft.com/office/powerpoint/2010/main" val="17841875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57525"/>
            <a:ext cx="6999156" cy="55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9239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93451" y="2780928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dirty="0" smtClean="0"/>
              <a:t>Dove si parla?</a:t>
            </a:r>
            <a:endParaRPr lang="it-IT" sz="8000" dirty="0"/>
          </a:p>
        </p:txBody>
      </p:sp>
    </p:spTree>
    <p:extLst>
      <p:ext uri="{BB962C8B-B14F-4D97-AF65-F5344CB8AC3E}">
        <p14:creationId xmlns:p14="http://schemas.microsoft.com/office/powerpoint/2010/main" val="35946448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56673"/>
            <a:ext cx="7488832" cy="238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345405"/>
            <a:ext cx="7547887" cy="217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2444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93451" y="1484784"/>
            <a:ext cx="67687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dirty="0" smtClean="0"/>
              <a:t>A chi dà la parola il narratore?</a:t>
            </a:r>
            <a:endParaRPr lang="it-IT" sz="8000" dirty="0"/>
          </a:p>
        </p:txBody>
      </p:sp>
    </p:spTree>
    <p:extLst>
      <p:ext uri="{BB962C8B-B14F-4D97-AF65-F5344CB8AC3E}">
        <p14:creationId xmlns:p14="http://schemas.microsoft.com/office/powerpoint/2010/main" val="39120850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L’impostazione del romanzo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1988840"/>
            <a:ext cx="6912768" cy="4118056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Abel Nema: nome parlante per un protagonista ‘poliglotta’ e ‘muto’ (ma </a:t>
            </a:r>
            <a:r>
              <a:rPr lang="it-IT" i="1" dirty="0" err="1" smtClean="0"/>
              <a:t>nemec</a:t>
            </a:r>
            <a:r>
              <a:rPr lang="it-IT" dirty="0" smtClean="0"/>
              <a:t> = tedesco)</a:t>
            </a:r>
          </a:p>
          <a:p>
            <a:r>
              <a:rPr lang="it-IT" dirty="0" smtClean="0"/>
              <a:t>Perché il protagonista non parla (o parla pochissimo)? </a:t>
            </a:r>
            <a:r>
              <a:rPr lang="it-IT" dirty="0"/>
              <a:t>Chi </a:t>
            </a:r>
            <a:r>
              <a:rPr lang="it-IT" dirty="0" smtClean="0"/>
              <a:t>parla in vece sua?</a:t>
            </a:r>
          </a:p>
          <a:p>
            <a:r>
              <a:rPr lang="it-IT" dirty="0" smtClean="0"/>
              <a:t>Che valenza c’è nel gesto del narratore </a:t>
            </a:r>
            <a:br>
              <a:rPr lang="it-IT" dirty="0" smtClean="0"/>
            </a:br>
            <a:r>
              <a:rPr lang="it-IT" dirty="0" smtClean="0"/>
              <a:t>di raccogliere le parole altrui </a:t>
            </a:r>
            <a:br>
              <a:rPr lang="it-IT" dirty="0" smtClean="0"/>
            </a:br>
            <a:r>
              <a:rPr lang="it-IT" dirty="0" smtClean="0"/>
              <a:t>intorno e su un protagonista che non parla?</a:t>
            </a:r>
          </a:p>
          <a:p>
            <a:r>
              <a:rPr lang="it-IT" dirty="0" smtClean="0"/>
              <a:t>Che valenza c’è nel gesto del protagonista</a:t>
            </a:r>
            <a:br>
              <a:rPr lang="it-IT" dirty="0" smtClean="0"/>
            </a:br>
            <a:r>
              <a:rPr lang="it-IT" dirty="0" smtClean="0"/>
              <a:t>di subire la violenza altrui senza parlare?</a:t>
            </a:r>
          </a:p>
          <a:p>
            <a:r>
              <a:rPr lang="it-IT" dirty="0" smtClean="0"/>
              <a:t>La violenza si esercita su chi non può prendere la parola: </a:t>
            </a:r>
            <a:r>
              <a:rPr lang="it-IT" i="1" dirty="0" smtClean="0"/>
              <a:t>tutti i giorni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39713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titolo del romanzo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60032" y="2180738"/>
            <a:ext cx="3087445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/>
              <a:t>Da una poesia di </a:t>
            </a:r>
            <a:r>
              <a:rPr lang="it-IT" dirty="0" err="1" smtClean="0"/>
              <a:t>Ingeborg</a:t>
            </a:r>
            <a:r>
              <a:rPr lang="it-IT" dirty="0" smtClean="0"/>
              <a:t> Bachmann (1926-1973)</a:t>
            </a:r>
          </a:p>
          <a:p>
            <a:pPr marL="0" indent="0" algn="ctr">
              <a:buNone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sz="3200" i="1" dirty="0" smtClean="0"/>
              <a:t>Alle </a:t>
            </a:r>
            <a:r>
              <a:rPr lang="it-IT" sz="3200" i="1" dirty="0" err="1" smtClean="0"/>
              <a:t>Tage</a:t>
            </a:r>
            <a:r>
              <a:rPr lang="it-IT" sz="3200" i="1" dirty="0" smtClean="0"/>
              <a:t> </a:t>
            </a:r>
            <a:br>
              <a:rPr lang="it-IT" sz="3200" i="1" dirty="0" smtClean="0"/>
            </a:br>
            <a:r>
              <a:rPr lang="it-IT" sz="3200" dirty="0" smtClean="0"/>
              <a:t>(1953)</a:t>
            </a:r>
          </a:p>
          <a:p>
            <a:pPr marL="0" indent="0" algn="ctr">
              <a:buNone/>
            </a:pPr>
            <a:endParaRPr lang="it-IT" sz="3200" dirty="0"/>
          </a:p>
          <a:p>
            <a:pPr marL="0" indent="0" algn="ctr">
              <a:buNone/>
            </a:pPr>
            <a:r>
              <a:rPr lang="it-IT" sz="1200" dirty="0"/>
              <a:t>http://www.lyrikline.org/de/gedichte/alle-tage-265#.WFpjnFPhDIU</a:t>
            </a:r>
          </a:p>
        </p:txBody>
      </p:sp>
      <p:pic>
        <p:nvPicPr>
          <p:cNvPr id="11266" name="Picture 2" descr="Image result for ingeborg bachma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3296300" cy="39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8578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ingeborg bachma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8571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0560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836712"/>
            <a:ext cx="7200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Ingeborg</a:t>
            </a:r>
            <a:r>
              <a:rPr lang="it-IT" sz="2800" dirty="0" smtClean="0"/>
              <a:t> Bachmann</a:t>
            </a:r>
          </a:p>
          <a:p>
            <a:pPr algn="ctr"/>
            <a:r>
              <a:rPr lang="it-IT" sz="2800" i="1" dirty="0" smtClean="0"/>
              <a:t>Tutti i giorni</a:t>
            </a:r>
          </a:p>
          <a:p>
            <a:pPr algn="ctr"/>
            <a:r>
              <a:rPr lang="it-IT" dirty="0" smtClean="0"/>
              <a:t>(traduzione di Maria Teresa </a:t>
            </a:r>
            <a:r>
              <a:rPr lang="it-IT" dirty="0" err="1" smtClean="0"/>
              <a:t>Mandalari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sz="2400" dirty="0" smtClean="0"/>
              <a:t>La </a:t>
            </a:r>
            <a:r>
              <a:rPr lang="it-IT" sz="2400" dirty="0"/>
              <a:t>guerra non viene più dichiarata,</a:t>
            </a:r>
            <a:br>
              <a:rPr lang="it-IT" sz="2400" dirty="0"/>
            </a:br>
            <a:r>
              <a:rPr lang="it-IT" sz="2400" dirty="0"/>
              <a:t>ma proseguita. L'inaudito</a:t>
            </a:r>
            <a:br>
              <a:rPr lang="it-IT" sz="2400" dirty="0"/>
            </a:br>
            <a:r>
              <a:rPr lang="it-IT" sz="2400" dirty="0"/>
              <a:t>è divenuto quotidiano. L'eroe</a:t>
            </a:r>
            <a:br>
              <a:rPr lang="it-IT" sz="2400" dirty="0"/>
            </a:br>
            <a:r>
              <a:rPr lang="it-IT" sz="2400" dirty="0" smtClean="0"/>
              <a:t>resta </a:t>
            </a:r>
            <a:r>
              <a:rPr lang="it-IT" sz="2400" dirty="0"/>
              <a:t>lontano dai combattimenti. Il debole</a:t>
            </a:r>
            <a:br>
              <a:rPr lang="it-IT" sz="2400" dirty="0"/>
            </a:br>
            <a:r>
              <a:rPr lang="it-IT" sz="2400" dirty="0"/>
              <a:t>è trasferito nelle zone del fuoco.</a:t>
            </a:r>
            <a:br>
              <a:rPr lang="it-IT" sz="2400" dirty="0"/>
            </a:br>
            <a:r>
              <a:rPr lang="it-IT" sz="2400" dirty="0"/>
              <a:t>La divisa di oggi è la pazienza,</a:t>
            </a:r>
            <a:br>
              <a:rPr lang="it-IT" sz="2400" dirty="0"/>
            </a:br>
            <a:r>
              <a:rPr lang="it-IT" sz="2400" dirty="0"/>
              <a:t>medaglia la misera stella</a:t>
            </a:r>
            <a:br>
              <a:rPr lang="it-IT" sz="2400" dirty="0"/>
            </a:br>
            <a:r>
              <a:rPr lang="it-IT" sz="2400" dirty="0"/>
              <a:t>della speranza, appuntata sul cuore.</a:t>
            </a:r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26756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836712"/>
            <a:ext cx="72728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Viene conferita</a:t>
            </a:r>
            <a:br>
              <a:rPr lang="it-IT" sz="2400" dirty="0"/>
            </a:br>
            <a:r>
              <a:rPr lang="it-IT" sz="2400" dirty="0"/>
              <a:t>quando non accade più nulla,</a:t>
            </a:r>
            <a:br>
              <a:rPr lang="it-IT" sz="2400" dirty="0"/>
            </a:br>
            <a:r>
              <a:rPr lang="it-IT" sz="2400" dirty="0" smtClean="0"/>
              <a:t>quando </a:t>
            </a:r>
            <a:r>
              <a:rPr lang="it-IT" sz="2400" dirty="0"/>
              <a:t>il fuoco tambureggiante ammutolisce,</a:t>
            </a:r>
            <a:br>
              <a:rPr lang="it-IT" sz="2400" dirty="0"/>
            </a:br>
            <a:r>
              <a:rPr lang="it-IT" sz="2400" dirty="0"/>
              <a:t>quando il nemico è divenuto invisibile</a:t>
            </a:r>
            <a:br>
              <a:rPr lang="it-IT" sz="2400" dirty="0"/>
            </a:br>
            <a:r>
              <a:rPr lang="it-IT" sz="2400" dirty="0"/>
              <a:t>e l'ombra d'eterno riarmo</a:t>
            </a:r>
            <a:br>
              <a:rPr lang="it-IT" sz="2400" dirty="0"/>
            </a:br>
            <a:r>
              <a:rPr lang="it-IT" sz="2400" dirty="0"/>
              <a:t>ricopre il cielo.</a:t>
            </a:r>
            <a:br>
              <a:rPr lang="it-IT" sz="2400" dirty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>Viene </a:t>
            </a:r>
            <a:r>
              <a:rPr lang="it-IT" sz="2400" dirty="0"/>
              <a:t>conferita</a:t>
            </a:r>
            <a:br>
              <a:rPr lang="it-IT" sz="2400" dirty="0"/>
            </a:br>
            <a:r>
              <a:rPr lang="it-IT" sz="2400" dirty="0"/>
              <a:t>per la diserzione dalle bandiere,</a:t>
            </a:r>
            <a:br>
              <a:rPr lang="it-IT" sz="2400" dirty="0"/>
            </a:br>
            <a:r>
              <a:rPr lang="it-IT" sz="2400" dirty="0"/>
              <a:t>per il valore di fronte all'amico,</a:t>
            </a:r>
            <a:br>
              <a:rPr lang="it-IT" sz="2400" dirty="0"/>
            </a:br>
            <a:r>
              <a:rPr lang="it-IT" sz="2400" dirty="0"/>
              <a:t>per il tradimento di segreti obbrobriosi</a:t>
            </a:r>
            <a:br>
              <a:rPr lang="it-IT" sz="2400" dirty="0"/>
            </a:br>
            <a:r>
              <a:rPr lang="it-IT" sz="2400" dirty="0"/>
              <a:t>e l'inosservanza</a:t>
            </a:r>
            <a:br>
              <a:rPr lang="it-IT" sz="2400" dirty="0"/>
            </a:br>
            <a:r>
              <a:rPr lang="it-IT" sz="2400" dirty="0"/>
              <a:t>di tutti gli ordini.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38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age result for berliner mauerf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91591"/>
            <a:ext cx="7560861" cy="518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15616" y="620688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La sera del  9 novembre 1989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21026684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3246760" cy="498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572000" y="1052736"/>
            <a:ext cx="35283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Ingeborg</a:t>
            </a:r>
            <a:r>
              <a:rPr lang="it-IT" sz="2400" dirty="0" smtClean="0"/>
              <a:t> Bachmann</a:t>
            </a:r>
          </a:p>
          <a:p>
            <a:pPr algn="ctr"/>
            <a:endParaRPr lang="it-IT" sz="2400" dirty="0"/>
          </a:p>
          <a:p>
            <a:pPr algn="ctr"/>
            <a:r>
              <a:rPr lang="it-IT" sz="2400" i="1" dirty="0" smtClean="0"/>
              <a:t>Poesie</a:t>
            </a:r>
          </a:p>
          <a:p>
            <a:pPr algn="ctr"/>
            <a:endParaRPr lang="it-IT" sz="2400" i="1" dirty="0"/>
          </a:p>
          <a:p>
            <a:pPr algn="ctr"/>
            <a:r>
              <a:rPr lang="it-IT" sz="2400" dirty="0" smtClean="0"/>
              <a:t>a cura di </a:t>
            </a:r>
            <a:br>
              <a:rPr lang="it-IT" sz="2400" dirty="0" smtClean="0"/>
            </a:br>
            <a:r>
              <a:rPr lang="it-IT" sz="2400" dirty="0" smtClean="0"/>
              <a:t>Maria Teresa </a:t>
            </a:r>
            <a:r>
              <a:rPr lang="it-IT" sz="2400" dirty="0" err="1" smtClean="0"/>
              <a:t>Mandalari</a:t>
            </a:r>
            <a:endParaRPr lang="it-IT" sz="2400" dirty="0" smtClean="0"/>
          </a:p>
          <a:p>
            <a:pPr algn="ctr"/>
            <a:endParaRPr lang="it-IT" sz="2400" dirty="0" smtClean="0"/>
          </a:p>
          <a:p>
            <a:pPr algn="ctr"/>
            <a:endParaRPr lang="it-IT" sz="2000" dirty="0" smtClean="0"/>
          </a:p>
          <a:p>
            <a:pPr algn="ctr"/>
            <a:endParaRPr lang="it-IT" sz="2000" dirty="0"/>
          </a:p>
          <a:p>
            <a:pPr algn="ctr"/>
            <a:endParaRPr lang="it-IT" sz="2000" dirty="0" smtClean="0"/>
          </a:p>
          <a:p>
            <a:pPr algn="ctr"/>
            <a:endParaRPr lang="it-IT" sz="2000" dirty="0"/>
          </a:p>
          <a:p>
            <a:pPr algn="ctr"/>
            <a:endParaRPr lang="it-IT" sz="2000" dirty="0" smtClean="0"/>
          </a:p>
          <a:p>
            <a:pPr algn="ctr"/>
            <a:endParaRPr lang="it-IT" sz="2000" dirty="0"/>
          </a:p>
          <a:p>
            <a:pPr algn="ctr"/>
            <a:r>
              <a:rPr lang="it-IT" sz="2000" dirty="0" smtClean="0"/>
              <a:t>Milano, Guanda, 1978 </a:t>
            </a:r>
            <a:r>
              <a:rPr lang="it-IT" sz="2000" dirty="0" err="1" smtClean="0"/>
              <a:t>sgg</a:t>
            </a:r>
            <a:r>
              <a:rPr lang="it-IT" sz="2000" dirty="0" smtClean="0"/>
              <a:t>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5942822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C’è davvero la guerra</a:t>
            </a:r>
            <a:br>
              <a:rPr lang="it-IT" dirty="0" smtClean="0"/>
            </a:br>
            <a:r>
              <a:rPr lang="it-IT" dirty="0" smtClean="0"/>
              <a:t>tutti i giorni?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3124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possiamo fare </a:t>
            </a:r>
            <a:br>
              <a:rPr lang="it-IT" dirty="0" smtClean="0"/>
            </a:br>
            <a:r>
              <a:rPr lang="it-IT" dirty="0" smtClean="0"/>
              <a:t>per non soccombere?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5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it-IT" dirty="0" smtClean="0"/>
              <a:t>Tappe della riunificazione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1844824"/>
            <a:ext cx="6624736" cy="3878245"/>
          </a:xfrm>
        </p:spPr>
        <p:txBody>
          <a:bodyPr>
            <a:normAutofit/>
          </a:bodyPr>
          <a:lstStyle/>
          <a:p>
            <a:r>
              <a:rPr lang="it-IT" dirty="0" smtClean="0"/>
              <a:t>1989: </a:t>
            </a:r>
            <a:r>
              <a:rPr lang="it-IT" dirty="0" smtClean="0"/>
              <a:t>manifestazioni del lunedì a Lipsia, </a:t>
            </a:r>
            <a:r>
              <a:rPr lang="it-IT" dirty="0" err="1" smtClean="0"/>
              <a:t>espatrii</a:t>
            </a:r>
            <a:r>
              <a:rPr lang="it-IT" dirty="0" smtClean="0"/>
              <a:t> attraverso la Cecoslovacchia (rivoluzione a piedi).</a:t>
            </a:r>
            <a:endParaRPr lang="it-IT" dirty="0" smtClean="0"/>
          </a:p>
          <a:p>
            <a:r>
              <a:rPr lang="it-IT" dirty="0" smtClean="0"/>
              <a:t>9 novembre 1989: conferenza stampa di </a:t>
            </a:r>
            <a:r>
              <a:rPr lang="it-IT" dirty="0" err="1" smtClean="0"/>
              <a:t>G</a:t>
            </a:r>
            <a:r>
              <a:rPr lang="it-IT" dirty="0" err="1" smtClean="0"/>
              <a:t>ünter</a:t>
            </a:r>
            <a:r>
              <a:rPr lang="it-IT" dirty="0" smtClean="0"/>
              <a:t> </a:t>
            </a:r>
            <a:r>
              <a:rPr lang="it-IT" dirty="0" err="1" smtClean="0"/>
              <a:t>Schabowski</a:t>
            </a:r>
            <a:r>
              <a:rPr lang="it-IT" dirty="0" smtClean="0"/>
              <a:t>, ‘caduta’ del muro</a:t>
            </a:r>
          </a:p>
          <a:p>
            <a:r>
              <a:rPr lang="it-IT" dirty="0" smtClean="0"/>
              <a:t>18 marzo 1990: referendum sulla riunificazione</a:t>
            </a:r>
          </a:p>
          <a:p>
            <a:r>
              <a:rPr lang="it-IT" dirty="0" smtClean="0"/>
              <a:t>3 ottobre 1990: entra in vigore il trattato di unificazione</a:t>
            </a:r>
          </a:p>
          <a:p>
            <a:r>
              <a:rPr lang="it-IT" dirty="0" smtClean="0"/>
              <a:t>1994: la capitale viene trasferita a Berlino</a:t>
            </a:r>
          </a:p>
        </p:txBody>
      </p:sp>
    </p:spTree>
    <p:extLst>
      <p:ext uri="{BB962C8B-B14F-4D97-AF65-F5344CB8AC3E}">
        <p14:creationId xmlns:p14="http://schemas.microsoft.com/office/powerpoint/2010/main" val="194159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2119257"/>
            <a:ext cx="7200800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5400" b="1" dirty="0" smtClean="0"/>
              <a:t>Secondo voi</a:t>
            </a:r>
            <a:br>
              <a:rPr lang="it-IT" sz="5400" b="1" dirty="0" smtClean="0"/>
            </a:br>
            <a:r>
              <a:rPr lang="it-IT" sz="5400" b="1" dirty="0" smtClean="0"/>
              <a:t>la riunificazione </a:t>
            </a:r>
            <a:br>
              <a:rPr lang="it-IT" sz="5400" b="1" dirty="0" smtClean="0"/>
            </a:br>
            <a:r>
              <a:rPr lang="it-IT" sz="5400" b="1" dirty="0" smtClean="0"/>
              <a:t>è un bene o un male?</a:t>
            </a:r>
            <a:endParaRPr lang="it-IT" sz="5400" b="1" dirty="0"/>
          </a:p>
        </p:txBody>
      </p:sp>
    </p:spTree>
    <p:extLst>
      <p:ext uri="{BB962C8B-B14F-4D97-AF65-F5344CB8AC3E}">
        <p14:creationId xmlns:p14="http://schemas.microsoft.com/office/powerpoint/2010/main" val="1886265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bleibt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/>
              <a:t>la DDR viene liquidata e sottoposta a una </a:t>
            </a:r>
            <a:r>
              <a:rPr lang="it-IT" sz="2800" i="1" dirty="0"/>
              <a:t>damnatio memoriae</a:t>
            </a:r>
            <a:r>
              <a:rPr lang="it-IT" sz="2800" dirty="0"/>
              <a:t> come ‘dittatura’</a:t>
            </a:r>
          </a:p>
          <a:p>
            <a:r>
              <a:rPr lang="it-IT" sz="2800" dirty="0"/>
              <a:t>parallelamente assume consistenza il fenomeno della </a:t>
            </a:r>
            <a:r>
              <a:rPr lang="it-IT" sz="2800" i="1" dirty="0"/>
              <a:t>Ostalgie</a:t>
            </a:r>
            <a:r>
              <a:rPr lang="it-IT" sz="2800" dirty="0"/>
              <a:t>, la ‘nostalgia dell’Est’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7063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omas brussig 19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3284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475656" y="76470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Thomas </a:t>
            </a:r>
            <a:r>
              <a:rPr lang="it-IT" b="1" dirty="0" err="1" smtClean="0">
                <a:solidFill>
                  <a:schemeClr val="bg1"/>
                </a:solidFill>
              </a:rPr>
              <a:t>Brussig</a:t>
            </a:r>
            <a:r>
              <a:rPr lang="it-IT" b="1" dirty="0" smtClean="0">
                <a:solidFill>
                  <a:schemeClr val="bg1"/>
                </a:solidFill>
              </a:rPr>
              <a:t/>
            </a:r>
            <a:br>
              <a:rPr lang="it-IT" b="1" dirty="0" smtClean="0">
                <a:solidFill>
                  <a:schemeClr val="bg1"/>
                </a:solidFill>
              </a:rPr>
            </a:br>
            <a:r>
              <a:rPr lang="it-IT" b="1" dirty="0" smtClean="0">
                <a:solidFill>
                  <a:schemeClr val="bg1"/>
                </a:solidFill>
              </a:rPr>
              <a:t>(1965-)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18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tina da disegno">
  <a:themeElements>
    <a:clrScheme name="Puntina da diseg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tina da diseg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tina da diseg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261</TotalTime>
  <Words>845</Words>
  <Application>Microsoft Office PowerPoint</Application>
  <PresentationFormat>Presentazione su schermo (4:3)</PresentationFormat>
  <Paragraphs>190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52</vt:i4>
      </vt:variant>
    </vt:vector>
  </HeadingPairs>
  <TitlesOfParts>
    <vt:vector size="53" baseType="lpstr">
      <vt:lpstr>Puntina da disegno</vt:lpstr>
      <vt:lpstr>Dal 1989 a oggi La Germania riunificata: dal comunismo al consumismo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Tappe della riunificazione</vt:lpstr>
      <vt:lpstr>Presentazione standard di PowerPoint</vt:lpstr>
      <vt:lpstr>Was bleibt?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Good bye Lenin!  un film di Wolfgang Becker (2003)  https://www.youtube.com/watch?v=LshoOdqI9CE </vt:lpstr>
      <vt:lpstr>La storia rovesciata: un ‘carnevale’ a fin di bene</vt:lpstr>
      <vt:lpstr>Presentazione standard di PowerPoint</vt:lpstr>
      <vt:lpstr>Wir sind Helden (2000-2012)</vt:lpstr>
      <vt:lpstr>4 album</vt:lpstr>
      <vt:lpstr>Presentazione standard di PowerPoint</vt:lpstr>
      <vt:lpstr>Guten Tag / Buongiorno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Terézia Mora (1971-)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L’impostazione del romanzo</vt:lpstr>
      <vt:lpstr>Il titolo del romanzo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C’è davvero la guerra tutti i giorni?</vt:lpstr>
      <vt:lpstr>Cosa possiamo fare  per non soccombere?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 1989 a oggi La Germania riunificata</dc:title>
  <dc:creator>Michele</dc:creator>
  <cp:lastModifiedBy>Michele</cp:lastModifiedBy>
  <cp:revision>37</cp:revision>
  <dcterms:created xsi:type="dcterms:W3CDTF">2016-12-17T09:54:41Z</dcterms:created>
  <dcterms:modified xsi:type="dcterms:W3CDTF">2016-12-21T11:42:20Z</dcterms:modified>
</cp:coreProperties>
</file>