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70" r:id="rId4"/>
    <p:sldId id="271" r:id="rId5"/>
    <p:sldId id="269" r:id="rId6"/>
    <p:sldId id="258" r:id="rId7"/>
    <p:sldId id="259" r:id="rId8"/>
    <p:sldId id="260" r:id="rId9"/>
    <p:sldId id="283" r:id="rId10"/>
    <p:sldId id="274" r:id="rId11"/>
    <p:sldId id="267" r:id="rId12"/>
    <p:sldId id="268" r:id="rId13"/>
    <p:sldId id="262" r:id="rId14"/>
    <p:sldId id="277" r:id="rId15"/>
    <p:sldId id="278" r:id="rId16"/>
    <p:sldId id="289" r:id="rId17"/>
    <p:sldId id="284" r:id="rId18"/>
    <p:sldId id="290" r:id="rId19"/>
    <p:sldId id="291" r:id="rId20"/>
    <p:sldId id="263" r:id="rId21"/>
    <p:sldId id="265" r:id="rId22"/>
    <p:sldId id="285" r:id="rId23"/>
    <p:sldId id="292" r:id="rId24"/>
    <p:sldId id="293" r:id="rId25"/>
    <p:sldId id="264" r:id="rId26"/>
    <p:sldId id="294" r:id="rId27"/>
    <p:sldId id="295" r:id="rId28"/>
    <p:sldId id="296" r:id="rId29"/>
    <p:sldId id="297" r:id="rId30"/>
    <p:sldId id="298" r:id="rId31"/>
    <p:sldId id="300" r:id="rId32"/>
    <p:sldId id="301" r:id="rId33"/>
    <p:sldId id="299" r:id="rId34"/>
    <p:sldId id="302" r:id="rId35"/>
    <p:sldId id="287" r:id="rId36"/>
    <p:sldId id="288" r:id="rId37"/>
    <p:sldId id="286" r:id="rId38"/>
    <p:sldId id="279" r:id="rId39"/>
    <p:sldId id="280" r:id="rId40"/>
    <p:sldId id="282" r:id="rId41"/>
    <p:sldId id="281" r:id="rId4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4DEA28-BAA7-4B9F-8E26-F2D291E7AE64}" type="datetimeFigureOut">
              <a:rPr lang="it-IT" smtClean="0"/>
              <a:t>23/11/2016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13DB96-2D9C-4FBB-BE4E-3AEED91A4A77}" type="slidenum">
              <a:rPr lang="it-IT" smtClean="0"/>
              <a:t>‹N›</a:t>
            </a:fld>
            <a:endParaRPr lang="it-IT"/>
          </a:p>
        </p:txBody>
      </p:sp>
    </p:spTree>
    <p:extLst>
      <p:ext uri="{BB962C8B-B14F-4D97-AF65-F5344CB8AC3E}">
        <p14:creationId xmlns:p14="http://schemas.microsoft.com/office/powerpoint/2010/main" val="2569506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9pPr>
          </a:lstStyle>
          <a:p>
            <a:pPr eaLnBrk="1"/>
            <a:fld id="{CE6DB2E0-BBEF-4BEB-B8B0-9FF178F5F768}" type="slidenum">
              <a:rPr lang="it-IT" altLang="it-IT" smtClean="0">
                <a:solidFill>
                  <a:srgbClr val="000000"/>
                </a:solidFill>
                <a:latin typeface="Times New Roman" pitchFamily="16" charset="0"/>
              </a:rPr>
              <a:pPr eaLnBrk="1"/>
              <a:t>2</a:t>
            </a:fld>
            <a:endParaRPr lang="it-IT" altLang="it-IT" smtClean="0">
              <a:solidFill>
                <a:srgbClr val="000000"/>
              </a:solidFill>
              <a:latin typeface="Times New Roman" pitchFamily="16" charset="0"/>
            </a:endParaRPr>
          </a:p>
        </p:txBody>
      </p:sp>
      <p:sp>
        <p:nvSpPr>
          <p:cNvPr id="8909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9092"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9pPr>
          </a:lstStyle>
          <a:p>
            <a:pPr eaLnBrk="1"/>
            <a:fld id="{E4405A47-4495-4EB9-AB7B-D161A7A19087}" type="slidenum">
              <a:rPr lang="it-IT" altLang="it-IT" smtClean="0">
                <a:solidFill>
                  <a:srgbClr val="000000"/>
                </a:solidFill>
                <a:latin typeface="Times New Roman" pitchFamily="16" charset="0"/>
              </a:rPr>
              <a:pPr eaLnBrk="1"/>
              <a:t>6</a:t>
            </a:fld>
            <a:endParaRPr lang="it-IT" altLang="it-IT" smtClean="0">
              <a:solidFill>
                <a:srgbClr val="000000"/>
              </a:solidFill>
              <a:latin typeface="Times New Roman" pitchFamily="16" charset="0"/>
            </a:endParaRPr>
          </a:p>
        </p:txBody>
      </p:sp>
      <p:sp>
        <p:nvSpPr>
          <p:cNvPr id="9011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9011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9pPr>
          </a:lstStyle>
          <a:p>
            <a:pPr eaLnBrk="1"/>
            <a:fld id="{C5A7F129-3EC3-43F8-9BA9-142BCD06C040}" type="slidenum">
              <a:rPr lang="it-IT" altLang="it-IT" smtClean="0">
                <a:solidFill>
                  <a:srgbClr val="000000"/>
                </a:solidFill>
                <a:latin typeface="Times New Roman" pitchFamily="16" charset="0"/>
              </a:rPr>
              <a:pPr eaLnBrk="1"/>
              <a:t>7</a:t>
            </a:fld>
            <a:endParaRPr lang="it-IT" altLang="it-IT" smtClean="0">
              <a:solidFill>
                <a:srgbClr val="000000"/>
              </a:solidFill>
              <a:latin typeface="Times New Roman" pitchFamily="16" charset="0"/>
            </a:endParaRPr>
          </a:p>
        </p:txBody>
      </p:sp>
      <p:sp>
        <p:nvSpPr>
          <p:cNvPr id="9113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91140"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9pPr>
          </a:lstStyle>
          <a:p>
            <a:pPr eaLnBrk="1"/>
            <a:fld id="{15E71141-C355-4D60-A815-113D20D082B4}" type="slidenum">
              <a:rPr lang="it-IT" altLang="it-IT" smtClean="0">
                <a:solidFill>
                  <a:srgbClr val="000000"/>
                </a:solidFill>
                <a:latin typeface="Times New Roman" pitchFamily="16" charset="0"/>
              </a:rPr>
              <a:pPr eaLnBrk="1"/>
              <a:t>8</a:t>
            </a:fld>
            <a:endParaRPr lang="it-IT" altLang="it-IT" smtClean="0">
              <a:solidFill>
                <a:srgbClr val="000000"/>
              </a:solidFill>
              <a:latin typeface="Times New Roman" pitchFamily="16" charset="0"/>
            </a:endParaRPr>
          </a:p>
        </p:txBody>
      </p:sp>
      <p:sp>
        <p:nvSpPr>
          <p:cNvPr id="9216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92164"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9pPr>
          </a:lstStyle>
          <a:p>
            <a:pPr eaLnBrk="1"/>
            <a:fld id="{8F94896D-802B-4323-8165-F8F0FFA93E10}" type="slidenum">
              <a:rPr lang="it-IT" altLang="it-IT" smtClean="0">
                <a:solidFill>
                  <a:srgbClr val="000000"/>
                </a:solidFill>
                <a:latin typeface="Times New Roman" pitchFamily="16" charset="0"/>
              </a:rPr>
              <a:pPr eaLnBrk="1"/>
              <a:t>13</a:t>
            </a:fld>
            <a:endParaRPr lang="it-IT" altLang="it-IT" smtClean="0">
              <a:solidFill>
                <a:srgbClr val="000000"/>
              </a:solidFill>
              <a:latin typeface="Times New Roman" pitchFamily="16" charset="0"/>
            </a:endParaRPr>
          </a:p>
        </p:txBody>
      </p:sp>
      <p:sp>
        <p:nvSpPr>
          <p:cNvPr id="9421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94212"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9pPr>
          </a:lstStyle>
          <a:p>
            <a:pPr eaLnBrk="1"/>
            <a:fld id="{4F3D0FFB-A8A2-41B8-9B75-6F6DE6ACF286}" type="slidenum">
              <a:rPr lang="it-IT" altLang="it-IT" smtClean="0">
                <a:solidFill>
                  <a:srgbClr val="000000"/>
                </a:solidFill>
                <a:latin typeface="Times New Roman" pitchFamily="16" charset="0"/>
              </a:rPr>
              <a:pPr eaLnBrk="1"/>
              <a:t>21</a:t>
            </a:fld>
            <a:endParaRPr lang="it-IT" altLang="it-IT" smtClean="0">
              <a:solidFill>
                <a:srgbClr val="000000"/>
              </a:solidFill>
              <a:latin typeface="Times New Roman" pitchFamily="16" charset="0"/>
            </a:endParaRPr>
          </a:p>
        </p:txBody>
      </p:sp>
      <p:sp>
        <p:nvSpPr>
          <p:cNvPr id="9625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96260"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9pPr>
          </a:lstStyle>
          <a:p>
            <a:pPr eaLnBrk="1"/>
            <a:fld id="{3CEA755C-8FD5-4422-B83A-7989CAED9CE0}" type="slidenum">
              <a:rPr lang="it-IT" altLang="it-IT" smtClean="0">
                <a:solidFill>
                  <a:srgbClr val="000000"/>
                </a:solidFill>
                <a:latin typeface="Times New Roman" pitchFamily="16" charset="0"/>
              </a:rPr>
              <a:pPr eaLnBrk="1"/>
              <a:t>25</a:t>
            </a:fld>
            <a:endParaRPr lang="it-IT" altLang="it-IT" smtClean="0">
              <a:solidFill>
                <a:srgbClr val="000000"/>
              </a:solidFill>
              <a:latin typeface="Times New Roman" pitchFamily="16" charset="0"/>
            </a:endParaRPr>
          </a:p>
        </p:txBody>
      </p:sp>
      <p:sp>
        <p:nvSpPr>
          <p:cNvPr id="952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9523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22C8052D-8511-44D4-853D-84A44941AA67}" type="datetimeFigureOut">
              <a:rPr lang="it-IT" smtClean="0"/>
              <a:t>23/11/2016</a:t>
            </a:fld>
            <a:endParaRPr lang="it-IT"/>
          </a:p>
        </p:txBody>
      </p:sp>
      <p:sp>
        <p:nvSpPr>
          <p:cNvPr id="16" name="Segnaposto numero diapositiva 15"/>
          <p:cNvSpPr>
            <a:spLocks noGrp="1"/>
          </p:cNvSpPr>
          <p:nvPr>
            <p:ph type="sldNum" sz="quarter" idx="11"/>
          </p:nvPr>
        </p:nvSpPr>
        <p:spPr/>
        <p:txBody>
          <a:bodyPr/>
          <a:lstStyle/>
          <a:p>
            <a:fld id="{001788D7-42DE-491F-ADFD-E3CDE59CED49}" type="slidenum">
              <a:rPr lang="it-IT" smtClean="0"/>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2C8052D-8511-44D4-853D-84A44941AA67}" type="datetimeFigureOut">
              <a:rPr lang="it-IT" smtClean="0"/>
              <a:t>23/11/2016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1788D7-42DE-491F-ADFD-E3CDE59CED49}"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2C8052D-8511-44D4-853D-84A44941AA67}" type="datetimeFigureOut">
              <a:rPr lang="it-IT" smtClean="0"/>
              <a:t>23/11/2016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1788D7-42DE-491F-ADFD-E3CDE59CED49}"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22C8052D-8511-44D4-853D-84A44941AA67}" type="datetimeFigureOut">
              <a:rPr lang="it-IT" smtClean="0"/>
              <a:t>23/11/2016</a:t>
            </a:fld>
            <a:endParaRPr lang="it-IT"/>
          </a:p>
        </p:txBody>
      </p:sp>
      <p:sp>
        <p:nvSpPr>
          <p:cNvPr id="15" name="Segnaposto numero diapositiva 14"/>
          <p:cNvSpPr>
            <a:spLocks noGrp="1"/>
          </p:cNvSpPr>
          <p:nvPr>
            <p:ph type="sldNum" sz="quarter" idx="15"/>
          </p:nvPr>
        </p:nvSpPr>
        <p:spPr/>
        <p:txBody>
          <a:bodyPr/>
          <a:lstStyle>
            <a:lvl1pPr algn="ctr">
              <a:defRPr/>
            </a:lvl1pPr>
          </a:lstStyle>
          <a:p>
            <a:fld id="{001788D7-42DE-491F-ADFD-E3CDE59CED49}" type="slidenum">
              <a:rPr lang="it-IT" smtClean="0"/>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22C8052D-8511-44D4-853D-84A44941AA67}" type="datetimeFigureOut">
              <a:rPr lang="it-IT" smtClean="0"/>
              <a:t>23/11/2016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01788D7-42DE-491F-ADFD-E3CDE59CED49}" type="slidenum">
              <a:rPr lang="it-IT" smtClean="0"/>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22C8052D-8511-44D4-853D-84A44941AA67}" type="datetimeFigureOut">
              <a:rPr lang="it-IT" smtClean="0"/>
              <a:t>23/11/2016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01788D7-42DE-491F-ADFD-E3CDE59CED49}"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001788D7-42DE-491F-ADFD-E3CDE59CED49}" type="slidenum">
              <a:rPr lang="it-IT" smtClean="0"/>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22C8052D-8511-44D4-853D-84A44941AA67}" type="datetimeFigureOut">
              <a:rPr lang="it-IT" smtClean="0"/>
              <a:t>23/11/2016</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22C8052D-8511-44D4-853D-84A44941AA67}" type="datetimeFigureOut">
              <a:rPr lang="it-IT" smtClean="0"/>
              <a:t>23/11/2016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01788D7-42DE-491F-ADFD-E3CDE59CED49}"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2C8052D-8511-44D4-853D-84A44941AA67}" type="datetimeFigureOut">
              <a:rPr lang="it-IT" smtClean="0"/>
              <a:t>23/11/2016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01788D7-42DE-491F-ADFD-E3CDE59CED49}"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22C8052D-8511-44D4-853D-84A44941AA67}" type="datetimeFigureOut">
              <a:rPr lang="it-IT" smtClean="0"/>
              <a:t>23/11/2016</a:t>
            </a:fld>
            <a:endParaRPr lang="it-IT"/>
          </a:p>
        </p:txBody>
      </p:sp>
      <p:sp>
        <p:nvSpPr>
          <p:cNvPr id="9" name="Segnaposto numero diapositiva 8"/>
          <p:cNvSpPr>
            <a:spLocks noGrp="1"/>
          </p:cNvSpPr>
          <p:nvPr>
            <p:ph type="sldNum" sz="quarter" idx="15"/>
          </p:nvPr>
        </p:nvSpPr>
        <p:spPr/>
        <p:txBody>
          <a:bodyPr/>
          <a:lstStyle/>
          <a:p>
            <a:fld id="{001788D7-42DE-491F-ADFD-E3CDE59CED49}" type="slidenum">
              <a:rPr lang="it-IT" smtClean="0"/>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22C8052D-8511-44D4-853D-84A44941AA67}" type="datetimeFigureOut">
              <a:rPr lang="it-IT" smtClean="0"/>
              <a:t>23/11/2016</a:t>
            </a:fld>
            <a:endParaRPr lang="it-IT"/>
          </a:p>
        </p:txBody>
      </p:sp>
      <p:sp>
        <p:nvSpPr>
          <p:cNvPr id="9" name="Segnaposto numero diapositiva 8"/>
          <p:cNvSpPr>
            <a:spLocks noGrp="1"/>
          </p:cNvSpPr>
          <p:nvPr>
            <p:ph type="sldNum" sz="quarter" idx="11"/>
          </p:nvPr>
        </p:nvSpPr>
        <p:spPr/>
        <p:txBody>
          <a:bodyPr/>
          <a:lstStyle/>
          <a:p>
            <a:fld id="{001788D7-42DE-491F-ADFD-E3CDE59CED49}" type="slidenum">
              <a:rPr lang="it-IT" smtClean="0"/>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2C8052D-8511-44D4-853D-84A44941AA67}" type="datetimeFigureOut">
              <a:rPr lang="it-IT" smtClean="0"/>
              <a:t>23/11/2016</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01788D7-42DE-491F-ADFD-E3CDE59CED49}" type="slidenum">
              <a:rPr lang="it-IT" smtClean="0"/>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ideo" Target="https://www.youtube.com/embed/06643umEJZ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ideo" Target="https://www.youtube.com/embed/1_AQjNBVYF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r>
              <a:rPr lang="it-IT" i="1" dirty="0" smtClean="0"/>
              <a:t>Wilhelm </a:t>
            </a:r>
            <a:r>
              <a:rPr lang="it-IT" i="1" dirty="0" err="1" smtClean="0"/>
              <a:t>Meisters</a:t>
            </a:r>
            <a:r>
              <a:rPr lang="it-IT" i="1" dirty="0" smtClean="0"/>
              <a:t> </a:t>
            </a:r>
            <a:r>
              <a:rPr lang="it-IT" i="1" dirty="0" err="1" smtClean="0"/>
              <a:t>Lehrjahre</a:t>
            </a:r>
            <a:r>
              <a:rPr lang="it-IT" i="1" dirty="0" smtClean="0"/>
              <a:t> </a:t>
            </a:r>
            <a:br>
              <a:rPr lang="it-IT" i="1" dirty="0" smtClean="0"/>
            </a:br>
            <a:r>
              <a:rPr lang="it-IT" dirty="0" smtClean="0"/>
              <a:t>di Goethe (1795-96)</a:t>
            </a:r>
          </a:p>
          <a:p>
            <a:r>
              <a:rPr lang="de-DE" i="1" dirty="0" smtClean="0"/>
              <a:t>Über </a:t>
            </a:r>
            <a:r>
              <a:rPr lang="de-DE" i="1" dirty="0"/>
              <a:t>die ästhetische </a:t>
            </a:r>
            <a:r>
              <a:rPr lang="de-DE" i="1" dirty="0" smtClean="0"/>
              <a:t>Erziehung des Menschen</a:t>
            </a:r>
            <a:r>
              <a:rPr lang="it-IT" i="1" dirty="0" smtClean="0"/>
              <a:t/>
            </a:r>
            <a:br>
              <a:rPr lang="it-IT" i="1" dirty="0" smtClean="0"/>
            </a:br>
            <a:r>
              <a:rPr lang="it-IT" dirty="0" smtClean="0"/>
              <a:t>di </a:t>
            </a:r>
            <a:r>
              <a:rPr lang="it-IT" dirty="0" err="1" smtClean="0"/>
              <a:t>Schiller</a:t>
            </a:r>
            <a:r>
              <a:rPr lang="it-IT" dirty="0" smtClean="0"/>
              <a:t> </a:t>
            </a:r>
            <a:r>
              <a:rPr lang="it-IT" dirty="0" smtClean="0"/>
              <a:t>(1794-95)</a:t>
            </a:r>
          </a:p>
          <a:p>
            <a:r>
              <a:rPr lang="it-IT" i="1" dirty="0" smtClean="0"/>
              <a:t>Hyperion </a:t>
            </a:r>
            <a:r>
              <a:rPr lang="it-IT" dirty="0" smtClean="0"/>
              <a:t>(1794-99) di </a:t>
            </a:r>
            <a:r>
              <a:rPr lang="it-IT" dirty="0" err="1" smtClean="0"/>
              <a:t>Hölderlin</a:t>
            </a:r>
            <a:endParaRPr lang="it-IT" dirty="0" smtClean="0"/>
          </a:p>
          <a:p>
            <a:r>
              <a:rPr lang="it-IT" i="1" dirty="0" err="1" smtClean="0"/>
              <a:t>Das</a:t>
            </a:r>
            <a:r>
              <a:rPr lang="it-IT" i="1" dirty="0" smtClean="0"/>
              <a:t> </a:t>
            </a:r>
            <a:r>
              <a:rPr lang="it-IT" i="1" dirty="0" err="1" smtClean="0"/>
              <a:t>Leben</a:t>
            </a:r>
            <a:r>
              <a:rPr lang="it-IT" i="1" dirty="0" smtClean="0"/>
              <a:t> </a:t>
            </a:r>
            <a:r>
              <a:rPr lang="it-IT" i="1" dirty="0" err="1" smtClean="0"/>
              <a:t>Jesu</a:t>
            </a:r>
            <a:r>
              <a:rPr lang="it-IT" i="1" dirty="0" smtClean="0"/>
              <a:t> </a:t>
            </a:r>
            <a:r>
              <a:rPr lang="it-IT" dirty="0" smtClean="0"/>
              <a:t>(1795) di </a:t>
            </a:r>
            <a:r>
              <a:rPr lang="it-IT" dirty="0" err="1" smtClean="0"/>
              <a:t>Hegel</a:t>
            </a:r>
            <a:endParaRPr lang="it-IT" dirty="0" smtClean="0"/>
          </a:p>
          <a:p>
            <a:r>
              <a:rPr lang="de-DE" i="1" dirty="0"/>
              <a:t>Gott erhalte Franz den </a:t>
            </a:r>
            <a:r>
              <a:rPr lang="de-DE" i="1" dirty="0" smtClean="0"/>
              <a:t>Kaiser</a:t>
            </a:r>
            <a:r>
              <a:rPr lang="de-DE" dirty="0"/>
              <a:t> </a:t>
            </a:r>
            <a:r>
              <a:rPr lang="de-DE" dirty="0" smtClean="0"/>
              <a:t>di </a:t>
            </a:r>
            <a:r>
              <a:rPr lang="de-DE" dirty="0" smtClean="0"/>
              <a:t>Haydn (1797)</a:t>
            </a:r>
            <a:endParaRPr lang="de-DE" dirty="0"/>
          </a:p>
          <a:p>
            <a:endParaRPr lang="it-IT" dirty="0"/>
          </a:p>
        </p:txBody>
      </p:sp>
      <p:sp>
        <p:nvSpPr>
          <p:cNvPr id="2" name="Titolo 1"/>
          <p:cNvSpPr>
            <a:spLocks noGrp="1"/>
          </p:cNvSpPr>
          <p:nvPr>
            <p:ph type="ctrTitle"/>
          </p:nvPr>
        </p:nvSpPr>
        <p:spPr/>
        <p:txBody>
          <a:bodyPr/>
          <a:lstStyle/>
          <a:p>
            <a:r>
              <a:rPr lang="it-IT" sz="9600" b="1" dirty="0" smtClean="0"/>
              <a:t>1789-1796</a:t>
            </a:r>
            <a:r>
              <a:rPr lang="it-IT" b="1" dirty="0" smtClean="0"/>
              <a:t/>
            </a:r>
            <a:br>
              <a:rPr lang="it-IT" b="1" dirty="0" smtClean="0"/>
            </a:br>
            <a:r>
              <a:rPr lang="it-IT" sz="4000" b="1" dirty="0" smtClean="0"/>
              <a:t>La Rivoluzione francese </a:t>
            </a:r>
            <a:br>
              <a:rPr lang="it-IT" sz="4000" b="1" dirty="0" smtClean="0"/>
            </a:br>
            <a:r>
              <a:rPr lang="it-IT" sz="4000" b="1" dirty="0" smtClean="0"/>
              <a:t>e la </a:t>
            </a:r>
            <a:r>
              <a:rPr lang="it-IT" sz="4000" b="1" i="1" dirty="0" err="1" smtClean="0"/>
              <a:t>Bildung</a:t>
            </a:r>
            <a:r>
              <a:rPr lang="it-IT" sz="4000" b="1" i="1" dirty="0" smtClean="0"/>
              <a:t> </a:t>
            </a:r>
            <a:r>
              <a:rPr lang="it-IT" sz="4000" b="1" dirty="0" smtClean="0"/>
              <a:t>tedesca:</a:t>
            </a:r>
            <a:br>
              <a:rPr lang="it-IT" sz="4000" b="1" dirty="0" smtClean="0"/>
            </a:br>
            <a:r>
              <a:rPr lang="it-IT" sz="4000" b="1" dirty="0" smtClean="0"/>
              <a:t>il classicismo di Weimar</a:t>
            </a:r>
            <a:endParaRPr lang="it-IT" sz="4000" b="1" dirty="0"/>
          </a:p>
        </p:txBody>
      </p:sp>
    </p:spTree>
    <p:extLst>
      <p:ext uri="{BB962C8B-B14F-4D97-AF65-F5344CB8AC3E}">
        <p14:creationId xmlns:p14="http://schemas.microsoft.com/office/powerpoint/2010/main" val="4122053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goethehaus weim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 y="1052736"/>
            <a:ext cx="9239681" cy="580526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67544" y="308301"/>
            <a:ext cx="8280920" cy="461665"/>
          </a:xfrm>
          <a:prstGeom prst="rect">
            <a:avLst/>
          </a:prstGeom>
          <a:noFill/>
        </p:spPr>
        <p:txBody>
          <a:bodyPr wrap="square" rtlCol="0">
            <a:spAutoFit/>
          </a:bodyPr>
          <a:lstStyle/>
          <a:p>
            <a:pPr algn="ctr"/>
            <a:r>
              <a:rPr lang="it-IT" sz="2400" b="1" dirty="0" smtClean="0"/>
              <a:t>Come viene vista la Rivoluzione, a Weimar?</a:t>
            </a:r>
            <a:endParaRPr lang="it-IT" sz="2400" b="1" dirty="0"/>
          </a:p>
        </p:txBody>
      </p:sp>
    </p:spTree>
    <p:extLst>
      <p:ext uri="{BB962C8B-B14F-4D97-AF65-F5344CB8AC3E}">
        <p14:creationId xmlns:p14="http://schemas.microsoft.com/office/powerpoint/2010/main" val="1632645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eutschlandkarte - Deutschland Karte Vek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71" y="-13883"/>
            <a:ext cx="9920755" cy="693139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8028384" y="-73391"/>
            <a:ext cx="1440160" cy="69076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p:cNvCxnSpPr/>
          <p:nvPr/>
        </p:nvCxnSpPr>
        <p:spPr>
          <a:xfrm flipH="1">
            <a:off x="3707904" y="1088752"/>
            <a:ext cx="2232248" cy="25562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AutoShape 2" descr="Image result for weimar schi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descr="Image result for weimar schi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descr="Image result for weimar schil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descr="Image result for weimar schil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4" name="Picture 10" descr="Image result for weimar s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60337"/>
            <a:ext cx="2786521" cy="1973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Image result for weimar goethe und schill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6800" y="2420888"/>
            <a:ext cx="2809873" cy="399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09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084168" y="764704"/>
            <a:ext cx="2602632" cy="5331296"/>
          </a:xfrm>
        </p:spPr>
        <p:txBody>
          <a:bodyPr/>
          <a:lstStyle/>
          <a:p>
            <a:pPr marL="0" indent="0" algn="ctr">
              <a:buNone/>
            </a:pPr>
            <a:r>
              <a:rPr lang="it-IT" sz="3200" b="1" dirty="0" smtClean="0"/>
              <a:t>Tutti</a:t>
            </a:r>
            <a:br>
              <a:rPr lang="it-IT" sz="3200" b="1" dirty="0" smtClean="0"/>
            </a:br>
            <a:r>
              <a:rPr lang="it-IT" sz="3200" b="1" dirty="0" smtClean="0"/>
              <a:t>a Weimar!</a:t>
            </a:r>
          </a:p>
          <a:p>
            <a:pPr marL="0" indent="0" algn="ctr">
              <a:buNone/>
            </a:pPr>
            <a:endParaRPr lang="it-IT" b="1" dirty="0"/>
          </a:p>
          <a:p>
            <a:pPr marL="0" indent="0" algn="ctr">
              <a:buNone/>
            </a:pPr>
            <a:endParaRPr lang="it-IT" b="1" dirty="0" smtClean="0"/>
          </a:p>
          <a:p>
            <a:pPr marL="0" indent="0" algn="ctr">
              <a:buNone/>
            </a:pPr>
            <a:r>
              <a:rPr lang="it-IT" dirty="0" smtClean="0"/>
              <a:t>Goethe</a:t>
            </a:r>
          </a:p>
          <a:p>
            <a:pPr marL="0" indent="0" algn="ctr">
              <a:buNone/>
            </a:pPr>
            <a:r>
              <a:rPr lang="it-IT" dirty="0" err="1" smtClean="0"/>
              <a:t>Schiller</a:t>
            </a:r>
            <a:endParaRPr lang="it-IT" dirty="0" smtClean="0"/>
          </a:p>
          <a:p>
            <a:pPr marL="0" indent="0" algn="ctr">
              <a:buNone/>
            </a:pPr>
            <a:r>
              <a:rPr lang="it-IT" dirty="0" err="1" smtClean="0"/>
              <a:t>Wieland</a:t>
            </a:r>
            <a:endParaRPr lang="it-IT" dirty="0" smtClean="0"/>
          </a:p>
          <a:p>
            <a:pPr marL="0" indent="0" algn="ctr">
              <a:buNone/>
            </a:pPr>
            <a:r>
              <a:rPr lang="it-IT" dirty="0" err="1" smtClean="0"/>
              <a:t>Herder</a:t>
            </a:r>
            <a:endParaRPr lang="it-IT" dirty="0" smtClean="0"/>
          </a:p>
          <a:p>
            <a:endParaRPr lang="it-IT" dirty="0"/>
          </a:p>
          <a:p>
            <a:pPr marL="0" indent="0">
              <a:buNone/>
            </a:pPr>
            <a:endParaRPr lang="it-IT" dirty="0"/>
          </a:p>
        </p:txBody>
      </p:sp>
      <p:pic>
        <p:nvPicPr>
          <p:cNvPr id="2050" name="Picture 2" descr="Image result for weimar goethe schiller wieland he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5343525" cy="534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758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79512" y="332656"/>
            <a:ext cx="8712968" cy="591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marL="342900" indent="-339725"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Microsoft YaHei" charset="-122"/>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Microsoft YaHei" charset="-122"/>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Microsoft YaHei" charset="-122"/>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Microsoft YaHei" charset="-122"/>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Microsoft YaHei" charset="-122"/>
              </a:defRPr>
            </a:lvl9pPr>
          </a:lstStyle>
          <a:p>
            <a:pPr algn="ctr" eaLnBrk="1">
              <a:spcAft>
                <a:spcPts val="1418"/>
              </a:spcAft>
            </a:pPr>
            <a:r>
              <a:rPr lang="it-IT" altLang="it-IT" sz="3600" b="1" dirty="0">
                <a:solidFill>
                  <a:schemeClr val="tx1"/>
                </a:solidFill>
                <a:latin typeface="Garamond" pitchFamily="16" charset="0"/>
              </a:rPr>
              <a:t>Reazione degli intellettuali tedeschi </a:t>
            </a:r>
            <a:br>
              <a:rPr lang="it-IT" altLang="it-IT" sz="3600" b="1" dirty="0">
                <a:solidFill>
                  <a:schemeClr val="tx1"/>
                </a:solidFill>
                <a:latin typeface="Garamond" pitchFamily="16" charset="0"/>
              </a:rPr>
            </a:br>
            <a:r>
              <a:rPr lang="it-IT" altLang="it-IT" sz="3600" b="1" dirty="0">
                <a:solidFill>
                  <a:schemeClr val="tx1"/>
                </a:solidFill>
                <a:latin typeface="Garamond" pitchFamily="16" charset="0"/>
              </a:rPr>
              <a:t>alla Rivoluzione francese</a:t>
            </a:r>
            <a:endParaRPr lang="it-IT" altLang="it-IT" sz="3300" b="1" dirty="0">
              <a:solidFill>
                <a:schemeClr val="tx1"/>
              </a:solidFill>
              <a:latin typeface="Garamond" pitchFamily="16" charset="0"/>
            </a:endParaRPr>
          </a:p>
          <a:p>
            <a:pPr marL="3175" indent="0" algn="ctr" eaLnBrk="1">
              <a:spcBef>
                <a:spcPts val="579"/>
              </a:spcBef>
              <a:spcAft>
                <a:spcPts val="1293"/>
              </a:spcAft>
              <a:buSzPct val="45000"/>
            </a:pPr>
            <a:r>
              <a:rPr lang="it-IT" altLang="it-IT" sz="2700" dirty="0">
                <a:solidFill>
                  <a:schemeClr val="tx1"/>
                </a:solidFill>
                <a:latin typeface="Garamond" pitchFamily="16" charset="0"/>
              </a:rPr>
              <a:t>Goethe, </a:t>
            </a:r>
            <a:r>
              <a:rPr lang="it-IT" altLang="it-IT" sz="2700" dirty="0" err="1">
                <a:solidFill>
                  <a:schemeClr val="tx1"/>
                </a:solidFill>
                <a:latin typeface="Garamond" pitchFamily="16" charset="0"/>
              </a:rPr>
              <a:t>Schiller</a:t>
            </a:r>
            <a:r>
              <a:rPr lang="it-IT" altLang="it-IT" sz="2700" dirty="0">
                <a:solidFill>
                  <a:schemeClr val="tx1"/>
                </a:solidFill>
                <a:latin typeface="Garamond" pitchFamily="16" charset="0"/>
              </a:rPr>
              <a:t>, </a:t>
            </a:r>
            <a:r>
              <a:rPr lang="it-IT" altLang="it-IT" sz="2700" dirty="0" err="1">
                <a:solidFill>
                  <a:schemeClr val="tx1"/>
                </a:solidFill>
                <a:latin typeface="Garamond" pitchFamily="16" charset="0"/>
              </a:rPr>
              <a:t>Herder</a:t>
            </a:r>
            <a:r>
              <a:rPr lang="it-IT" altLang="it-IT" sz="2700" dirty="0">
                <a:solidFill>
                  <a:schemeClr val="tx1"/>
                </a:solidFill>
                <a:latin typeface="Garamond" pitchFamily="16" charset="0"/>
              </a:rPr>
              <a:t>, </a:t>
            </a:r>
            <a:r>
              <a:rPr lang="it-IT" altLang="it-IT" sz="2700" dirty="0" err="1">
                <a:solidFill>
                  <a:schemeClr val="tx1"/>
                </a:solidFill>
                <a:latin typeface="Garamond" pitchFamily="16" charset="0"/>
              </a:rPr>
              <a:t>Wieland</a:t>
            </a:r>
            <a:r>
              <a:rPr lang="it-IT" altLang="it-IT" sz="2700" dirty="0">
                <a:solidFill>
                  <a:schemeClr val="tx1"/>
                </a:solidFill>
                <a:latin typeface="Garamond" pitchFamily="16" charset="0"/>
              </a:rPr>
              <a:t>, Kant, </a:t>
            </a:r>
            <a:r>
              <a:rPr lang="it-IT" altLang="it-IT" sz="2700" dirty="0" err="1">
                <a:solidFill>
                  <a:schemeClr val="tx1"/>
                </a:solidFill>
                <a:latin typeface="Garamond" pitchFamily="16" charset="0"/>
              </a:rPr>
              <a:t>Fichte</a:t>
            </a:r>
            <a:r>
              <a:rPr lang="it-IT" altLang="it-IT" sz="2700" dirty="0">
                <a:solidFill>
                  <a:schemeClr val="tx1"/>
                </a:solidFill>
                <a:latin typeface="Garamond" pitchFamily="16" charset="0"/>
              </a:rPr>
              <a:t>, </a:t>
            </a:r>
            <a:r>
              <a:rPr lang="it-IT" altLang="it-IT" sz="2700" dirty="0" err="1">
                <a:solidFill>
                  <a:schemeClr val="tx1"/>
                </a:solidFill>
                <a:latin typeface="Garamond" pitchFamily="16" charset="0"/>
              </a:rPr>
              <a:t>Hölderlin</a:t>
            </a:r>
            <a:r>
              <a:rPr lang="it-IT" altLang="it-IT" sz="2700" dirty="0">
                <a:solidFill>
                  <a:schemeClr val="tx1"/>
                </a:solidFill>
                <a:latin typeface="Garamond" pitchFamily="16" charset="0"/>
              </a:rPr>
              <a:t>, </a:t>
            </a:r>
            <a:r>
              <a:rPr lang="it-IT" altLang="it-IT" sz="2700" dirty="0" smtClean="0">
                <a:solidFill>
                  <a:schemeClr val="tx1"/>
                </a:solidFill>
                <a:latin typeface="Garamond" pitchFamily="16" charset="0"/>
              </a:rPr>
              <a:t>ecc.</a:t>
            </a:r>
          </a:p>
          <a:p>
            <a:pPr marL="3175" indent="0" algn="ctr" eaLnBrk="1">
              <a:spcBef>
                <a:spcPts val="579"/>
              </a:spcBef>
              <a:spcAft>
                <a:spcPts val="1293"/>
              </a:spcAft>
              <a:buSzPct val="45000"/>
            </a:pPr>
            <a:endParaRPr lang="it-IT" altLang="it-IT" sz="2700" dirty="0">
              <a:solidFill>
                <a:schemeClr val="tx1"/>
              </a:solidFill>
              <a:latin typeface="Garamond" pitchFamily="16" charset="0"/>
            </a:endParaRPr>
          </a:p>
          <a:p>
            <a:pPr marL="3175" indent="0" algn="ctr" eaLnBrk="1">
              <a:spcBef>
                <a:spcPts val="579"/>
              </a:spcBef>
              <a:spcAft>
                <a:spcPts val="1293"/>
              </a:spcAft>
              <a:buSzPct val="45000"/>
            </a:pPr>
            <a:r>
              <a:rPr lang="it-IT" altLang="it-IT" sz="3200" dirty="0" smtClean="0">
                <a:solidFill>
                  <a:schemeClr val="tx1"/>
                </a:solidFill>
                <a:latin typeface="Garamond" pitchFamily="16" charset="0"/>
              </a:rPr>
              <a:t>prima reazione (1789): adesione</a:t>
            </a:r>
            <a:endParaRPr lang="it-IT" altLang="it-IT" sz="3200" dirty="0">
              <a:solidFill>
                <a:schemeClr val="tx1"/>
              </a:solidFill>
              <a:latin typeface="Garamond" pitchFamily="16" charset="0"/>
            </a:endParaRPr>
          </a:p>
          <a:p>
            <a:pPr marL="3175" indent="0" algn="ctr" eaLnBrk="1">
              <a:spcBef>
                <a:spcPts val="579"/>
              </a:spcBef>
              <a:spcAft>
                <a:spcPts val="1293"/>
              </a:spcAft>
              <a:buSzPct val="45000"/>
            </a:pPr>
            <a:r>
              <a:rPr lang="it-IT" altLang="it-IT" sz="3200" dirty="0" smtClean="0">
                <a:solidFill>
                  <a:schemeClr val="tx1"/>
                </a:solidFill>
                <a:latin typeface="Garamond" pitchFamily="16" charset="0"/>
              </a:rPr>
              <a:t>dopo </a:t>
            </a:r>
            <a:r>
              <a:rPr lang="it-IT" altLang="it-IT" sz="3200" dirty="0">
                <a:solidFill>
                  <a:schemeClr val="tx1"/>
                </a:solidFill>
                <a:latin typeface="Garamond" pitchFamily="16" charset="0"/>
              </a:rPr>
              <a:t>la decapitazione del </a:t>
            </a:r>
            <a:r>
              <a:rPr lang="it-IT" altLang="it-IT" sz="3200" dirty="0" smtClean="0">
                <a:solidFill>
                  <a:schemeClr val="tx1"/>
                </a:solidFill>
                <a:latin typeface="Garamond" pitchFamily="16" charset="0"/>
              </a:rPr>
              <a:t>re (1793): </a:t>
            </a:r>
            <a:r>
              <a:rPr lang="it-IT" altLang="it-IT" sz="3200" dirty="0">
                <a:solidFill>
                  <a:schemeClr val="tx1"/>
                </a:solidFill>
                <a:latin typeface="Garamond" pitchFamily="16" charset="0"/>
              </a:rPr>
              <a:t>rifiuto/critica</a:t>
            </a:r>
          </a:p>
          <a:p>
            <a:pPr eaLnBrk="1">
              <a:spcBef>
                <a:spcPts val="579"/>
              </a:spcBef>
              <a:spcAft>
                <a:spcPts val="1293"/>
              </a:spcAft>
            </a:pPr>
            <a:endParaRPr lang="it-IT" altLang="it-IT" sz="2900" dirty="0">
              <a:solidFill>
                <a:srgbClr val="000000"/>
              </a:solidFill>
              <a:latin typeface="Calibri" charset="0"/>
            </a:endParaRPr>
          </a:p>
          <a:p>
            <a:pPr eaLnBrk="1">
              <a:spcBef>
                <a:spcPts val="579"/>
              </a:spcBef>
              <a:spcAft>
                <a:spcPts val="1293"/>
              </a:spcAft>
            </a:pPr>
            <a:endParaRPr lang="it-IT" altLang="it-IT" sz="2900" dirty="0">
              <a:solidFill>
                <a:srgbClr val="000000"/>
              </a:solidFill>
              <a:latin typeface="Calibri" charset="0"/>
            </a:endParaRPr>
          </a:p>
        </p:txBody>
      </p:sp>
    </p:spTree>
    <p:extLst>
      <p:ext uri="{BB962C8B-B14F-4D97-AF65-F5344CB8AC3E}">
        <p14:creationId xmlns:p14="http://schemas.microsoft.com/office/powerpoint/2010/main" val="40894137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548680"/>
            <a:ext cx="8363272" cy="5691336"/>
          </a:xfrm>
        </p:spPr>
        <p:txBody>
          <a:bodyPr>
            <a:normAutofit/>
          </a:bodyPr>
          <a:lstStyle/>
          <a:p>
            <a:pPr marL="0" indent="0" algn="ctr">
              <a:spcBef>
                <a:spcPts val="579"/>
              </a:spcBef>
              <a:spcAft>
                <a:spcPts val="1293"/>
              </a:spcAft>
              <a:buNone/>
            </a:pPr>
            <a:r>
              <a:rPr lang="it-IT" altLang="it-IT" sz="4400" b="1" dirty="0">
                <a:latin typeface="Garamond" pitchFamily="16" charset="0"/>
              </a:rPr>
              <a:t>La questione</a:t>
            </a:r>
          </a:p>
          <a:p>
            <a:pPr marL="0" indent="0" algn="ctr">
              <a:spcBef>
                <a:spcPts val="579"/>
              </a:spcBef>
              <a:spcAft>
                <a:spcPts val="1293"/>
              </a:spcAft>
              <a:buSzPct val="45000"/>
              <a:buNone/>
            </a:pPr>
            <a:r>
              <a:rPr lang="it-IT" altLang="it-IT" sz="3200" dirty="0" smtClean="0">
                <a:latin typeface="Garamond" pitchFamily="16" charset="0"/>
              </a:rPr>
              <a:t>dilemma</a:t>
            </a:r>
            <a:r>
              <a:rPr lang="it-IT" altLang="it-IT" sz="3200" dirty="0">
                <a:latin typeface="Garamond" pitchFamily="16" charset="0"/>
              </a:rPr>
              <a:t>: libertà vs. violenza </a:t>
            </a:r>
            <a:br>
              <a:rPr lang="it-IT" altLang="it-IT" sz="3200" dirty="0">
                <a:latin typeface="Garamond" pitchFamily="16" charset="0"/>
              </a:rPr>
            </a:br>
            <a:r>
              <a:rPr lang="it-IT" altLang="it-IT" sz="3200" dirty="0">
                <a:latin typeface="Garamond" pitchFamily="16" charset="0"/>
              </a:rPr>
              <a:t>ovvero: come si conquista la libertà senza </a:t>
            </a:r>
            <a:r>
              <a:rPr lang="it-IT" altLang="it-IT" sz="3200" dirty="0" smtClean="0">
                <a:latin typeface="Garamond" pitchFamily="16" charset="0"/>
              </a:rPr>
              <a:t>violenza?</a:t>
            </a:r>
            <a:endParaRPr lang="it-IT" altLang="it-IT" sz="3200" dirty="0">
              <a:latin typeface="Garamond" pitchFamily="16" charset="0"/>
            </a:endParaRPr>
          </a:p>
          <a:p>
            <a:pPr marL="0" indent="0" algn="ctr">
              <a:spcBef>
                <a:spcPts val="579"/>
              </a:spcBef>
              <a:spcAft>
                <a:spcPts val="1293"/>
              </a:spcAft>
              <a:buSzPct val="45000"/>
              <a:buNone/>
            </a:pPr>
            <a:r>
              <a:rPr lang="it-IT" altLang="it-IT" sz="3200" dirty="0" smtClean="0">
                <a:latin typeface="Garamond" pitchFamily="16" charset="0"/>
              </a:rPr>
              <a:t>in </a:t>
            </a:r>
            <a:r>
              <a:rPr lang="it-IT" altLang="it-IT" sz="3200" dirty="0">
                <a:latin typeface="Garamond" pitchFamily="16" charset="0"/>
              </a:rPr>
              <a:t>altri termini: è possibile </a:t>
            </a:r>
            <a:r>
              <a:rPr lang="it-IT" altLang="it-IT" sz="3200" dirty="0" smtClean="0">
                <a:latin typeface="Garamond" pitchFamily="16" charset="0"/>
              </a:rPr>
              <a:t/>
            </a:r>
            <a:br>
              <a:rPr lang="it-IT" altLang="it-IT" sz="3200" dirty="0" smtClean="0">
                <a:latin typeface="Garamond" pitchFamily="16" charset="0"/>
              </a:rPr>
            </a:br>
            <a:r>
              <a:rPr lang="it-IT" altLang="it-IT" sz="3200" dirty="0" smtClean="0">
                <a:latin typeface="Garamond" pitchFamily="16" charset="0"/>
              </a:rPr>
              <a:t>il </a:t>
            </a:r>
            <a:r>
              <a:rPr lang="it-IT" altLang="it-IT" sz="3200" dirty="0">
                <a:latin typeface="Garamond" pitchFamily="16" charset="0"/>
              </a:rPr>
              <a:t>processo di </a:t>
            </a:r>
            <a:r>
              <a:rPr lang="it-IT" altLang="it-IT" sz="3200" dirty="0" smtClean="0">
                <a:latin typeface="Garamond" pitchFamily="16" charset="0"/>
              </a:rPr>
              <a:t>dispiegamento </a:t>
            </a:r>
            <a:br>
              <a:rPr lang="it-IT" altLang="it-IT" sz="3200" dirty="0" smtClean="0">
                <a:latin typeface="Garamond" pitchFamily="16" charset="0"/>
              </a:rPr>
            </a:br>
            <a:r>
              <a:rPr lang="it-IT" altLang="it-IT" sz="3200" dirty="0" smtClean="0">
                <a:latin typeface="Garamond" pitchFamily="16" charset="0"/>
              </a:rPr>
              <a:t>della </a:t>
            </a:r>
            <a:r>
              <a:rPr lang="it-IT" altLang="it-IT" sz="3200" dirty="0">
                <a:latin typeface="Garamond" pitchFamily="16" charset="0"/>
              </a:rPr>
              <a:t>personalità </a:t>
            </a:r>
            <a:r>
              <a:rPr lang="it-IT" altLang="it-IT" sz="3200" dirty="0" smtClean="0">
                <a:latin typeface="Garamond" pitchFamily="16" charset="0"/>
              </a:rPr>
              <a:t>dell’essere umano (</a:t>
            </a:r>
            <a:r>
              <a:rPr lang="it-IT" altLang="it-IT" sz="3200" i="1" dirty="0" err="1" smtClean="0">
                <a:latin typeface="Garamond" pitchFamily="16" charset="0"/>
              </a:rPr>
              <a:t>Bildung</a:t>
            </a:r>
            <a:r>
              <a:rPr lang="it-IT" altLang="it-IT" sz="3200" dirty="0">
                <a:latin typeface="Garamond" pitchFamily="16" charset="0"/>
              </a:rPr>
              <a:t>) </a:t>
            </a:r>
            <a:r>
              <a:rPr lang="it-IT" altLang="it-IT" sz="3200" dirty="0" smtClean="0">
                <a:latin typeface="Garamond" pitchFamily="16" charset="0"/>
              </a:rPr>
              <a:t/>
            </a:r>
            <a:br>
              <a:rPr lang="it-IT" altLang="it-IT" sz="3200" dirty="0" smtClean="0">
                <a:latin typeface="Garamond" pitchFamily="16" charset="0"/>
              </a:rPr>
            </a:br>
            <a:r>
              <a:rPr lang="it-IT" altLang="it-IT" sz="3200" dirty="0" smtClean="0">
                <a:latin typeface="Garamond" pitchFamily="16" charset="0"/>
              </a:rPr>
              <a:t>senza </a:t>
            </a:r>
            <a:r>
              <a:rPr lang="it-IT" altLang="it-IT" sz="3200" dirty="0">
                <a:latin typeface="Garamond" pitchFamily="16" charset="0"/>
              </a:rPr>
              <a:t>cambiare l’ordinamento sociale</a:t>
            </a:r>
            <a:r>
              <a:rPr lang="it-IT" altLang="it-IT" sz="3200" dirty="0" smtClean="0">
                <a:latin typeface="Garamond" pitchFamily="16" charset="0"/>
              </a:rPr>
              <a:t>?</a:t>
            </a:r>
          </a:p>
          <a:p>
            <a:pPr marL="0" indent="0" algn="ctr">
              <a:spcBef>
                <a:spcPts val="579"/>
              </a:spcBef>
              <a:spcAft>
                <a:spcPts val="1293"/>
              </a:spcAft>
              <a:buSzPct val="45000"/>
              <a:buNone/>
            </a:pPr>
            <a:r>
              <a:rPr lang="it-IT" altLang="it-IT" sz="4400" b="1" i="1" dirty="0" err="1" smtClean="0">
                <a:latin typeface="Garamond" pitchFamily="16" charset="0"/>
              </a:rPr>
              <a:t>Bildung</a:t>
            </a:r>
            <a:r>
              <a:rPr lang="it-IT" altLang="it-IT" sz="4400" b="1" dirty="0" smtClean="0">
                <a:latin typeface="Garamond" pitchFamily="16" charset="0"/>
              </a:rPr>
              <a:t> vs. Rivoluzione</a:t>
            </a:r>
            <a:endParaRPr lang="it-IT" altLang="it-IT" sz="4400" b="1" dirty="0">
              <a:latin typeface="Garamond" pitchFamily="16" charset="0"/>
            </a:endParaRPr>
          </a:p>
          <a:p>
            <a:pPr marL="0" indent="0">
              <a:buNone/>
            </a:pPr>
            <a:endParaRPr lang="it-IT" dirty="0"/>
          </a:p>
        </p:txBody>
      </p:sp>
    </p:spTree>
    <p:extLst>
      <p:ext uri="{BB962C8B-B14F-4D97-AF65-F5344CB8AC3E}">
        <p14:creationId xmlns:p14="http://schemas.microsoft.com/office/powerpoint/2010/main" val="1393450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0" y="1524000"/>
            <a:ext cx="4114800" cy="4572000"/>
          </a:xfrm>
        </p:spPr>
        <p:txBody>
          <a:bodyPr/>
          <a:lstStyle/>
          <a:p>
            <a:pPr marL="0" indent="0">
              <a:buNone/>
            </a:pPr>
            <a:endParaRPr lang="it-IT" dirty="0"/>
          </a:p>
        </p:txBody>
      </p:sp>
      <p:sp>
        <p:nvSpPr>
          <p:cNvPr id="2" name="Titolo 1"/>
          <p:cNvSpPr>
            <a:spLocks noGrp="1"/>
          </p:cNvSpPr>
          <p:nvPr>
            <p:ph type="title"/>
          </p:nvPr>
        </p:nvSpPr>
        <p:spPr/>
        <p:txBody>
          <a:bodyPr/>
          <a:lstStyle/>
          <a:p>
            <a:endParaRPr lang="it-IT"/>
          </a:p>
        </p:txBody>
      </p:sp>
      <p:pic>
        <p:nvPicPr>
          <p:cNvPr id="5122" name="Picture 2" descr="https://upload.wikimedia.org/wikipedia/commons/thumb/f/fe/Der_junge_Goethe%2C_gemalt_von_Angelica_Kauffmann_1787.JPG/800px-Der_junge_Goethe%2C_gemalt_von_Angelica_Kauffmann_17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70812" cy="685779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5170812" y="0"/>
            <a:ext cx="3973188" cy="68577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smtClean="0">
                <a:solidFill>
                  <a:schemeClr val="bg1"/>
                </a:solidFill>
              </a:rPr>
              <a:t>La risposta </a:t>
            </a:r>
            <a:br>
              <a:rPr lang="it-IT" sz="3200" b="1" dirty="0" smtClean="0">
                <a:solidFill>
                  <a:schemeClr val="bg1"/>
                </a:solidFill>
              </a:rPr>
            </a:br>
            <a:r>
              <a:rPr lang="it-IT" sz="3200" b="1" dirty="0" smtClean="0">
                <a:solidFill>
                  <a:schemeClr val="bg1"/>
                </a:solidFill>
              </a:rPr>
              <a:t>di Goethe </a:t>
            </a:r>
          </a:p>
          <a:p>
            <a:pPr algn="ctr"/>
            <a:endParaRPr lang="it-IT" sz="3200" b="1" dirty="0" smtClean="0">
              <a:solidFill>
                <a:schemeClr val="bg1"/>
              </a:solidFill>
            </a:endParaRPr>
          </a:p>
          <a:p>
            <a:pPr algn="ctr"/>
            <a:r>
              <a:rPr lang="it-IT" altLang="it-IT" sz="3200" b="1" i="1" dirty="0">
                <a:solidFill>
                  <a:srgbClr val="000000"/>
                </a:solidFill>
                <a:latin typeface="Garamond" pitchFamily="16" charset="0"/>
              </a:rPr>
              <a:t>Wilhelm </a:t>
            </a:r>
            <a:r>
              <a:rPr lang="it-IT" altLang="it-IT" sz="3200" b="1" i="1" dirty="0" smtClean="0">
                <a:solidFill>
                  <a:srgbClr val="000000"/>
                </a:solidFill>
                <a:latin typeface="Garamond" pitchFamily="16" charset="0"/>
              </a:rPr>
              <a:t/>
            </a:r>
            <a:br>
              <a:rPr lang="it-IT" altLang="it-IT" sz="3200" b="1" i="1" dirty="0" smtClean="0">
                <a:solidFill>
                  <a:srgbClr val="000000"/>
                </a:solidFill>
                <a:latin typeface="Garamond" pitchFamily="16" charset="0"/>
              </a:rPr>
            </a:br>
            <a:r>
              <a:rPr lang="it-IT" altLang="it-IT" sz="3200" b="1" i="1" dirty="0" err="1" smtClean="0">
                <a:solidFill>
                  <a:srgbClr val="000000"/>
                </a:solidFill>
                <a:latin typeface="Garamond" pitchFamily="16" charset="0"/>
              </a:rPr>
              <a:t>Meisters</a:t>
            </a:r>
            <a:r>
              <a:rPr lang="it-IT" altLang="it-IT" sz="3200" b="1" i="1" dirty="0" smtClean="0">
                <a:solidFill>
                  <a:srgbClr val="000000"/>
                </a:solidFill>
                <a:latin typeface="Garamond" pitchFamily="16" charset="0"/>
              </a:rPr>
              <a:t> </a:t>
            </a:r>
            <a:br>
              <a:rPr lang="it-IT" altLang="it-IT" sz="3200" b="1" i="1" dirty="0" smtClean="0">
                <a:solidFill>
                  <a:srgbClr val="000000"/>
                </a:solidFill>
                <a:latin typeface="Garamond" pitchFamily="16" charset="0"/>
              </a:rPr>
            </a:br>
            <a:r>
              <a:rPr lang="it-IT" altLang="it-IT" sz="3200" b="1" i="1" dirty="0" err="1" smtClean="0">
                <a:solidFill>
                  <a:srgbClr val="000000"/>
                </a:solidFill>
                <a:latin typeface="Garamond" pitchFamily="16" charset="0"/>
              </a:rPr>
              <a:t>Lehrjahre</a:t>
            </a:r>
            <a:endParaRPr lang="it-IT" altLang="it-IT" sz="3200" b="1" i="1" dirty="0" smtClean="0">
              <a:solidFill>
                <a:srgbClr val="000000"/>
              </a:solidFill>
              <a:latin typeface="Garamond" pitchFamily="16" charset="0"/>
            </a:endParaRPr>
          </a:p>
          <a:p>
            <a:pPr algn="ctr"/>
            <a:r>
              <a:rPr lang="it-IT" altLang="it-IT" sz="3200" b="1" dirty="0" smtClean="0">
                <a:solidFill>
                  <a:srgbClr val="000000"/>
                </a:solidFill>
                <a:latin typeface="Garamond" pitchFamily="16" charset="0"/>
              </a:rPr>
              <a:t>(1795-96) </a:t>
            </a:r>
          </a:p>
          <a:p>
            <a:pPr algn="ctr"/>
            <a:endParaRPr lang="it-IT" altLang="it-IT" dirty="0">
              <a:solidFill>
                <a:srgbClr val="000000"/>
              </a:solidFill>
              <a:latin typeface="Garamond" pitchFamily="16" charset="0"/>
            </a:endParaRPr>
          </a:p>
          <a:p>
            <a:pPr algn="ctr"/>
            <a:endParaRPr lang="it-IT" altLang="it-IT" dirty="0" smtClean="0">
              <a:solidFill>
                <a:srgbClr val="000000"/>
              </a:solidFill>
              <a:latin typeface="Garamond" pitchFamily="16" charset="0"/>
            </a:endParaRPr>
          </a:p>
          <a:p>
            <a:pPr marL="285750" indent="-285750" algn="ctr">
              <a:buFont typeface="Arial" panose="020B0604020202020204" pitchFamily="34" charset="0"/>
              <a:buChar char="•"/>
            </a:pPr>
            <a:r>
              <a:rPr lang="it-IT" altLang="it-IT" dirty="0" smtClean="0">
                <a:solidFill>
                  <a:srgbClr val="000000"/>
                </a:solidFill>
                <a:latin typeface="Garamond" pitchFamily="16" charset="0"/>
              </a:rPr>
              <a:t>Capitolo I</a:t>
            </a:r>
          </a:p>
          <a:p>
            <a:pPr marL="285750" indent="-285750" algn="ctr">
              <a:buFont typeface="Arial" panose="020B0604020202020204" pitchFamily="34" charset="0"/>
              <a:buChar char="•"/>
            </a:pPr>
            <a:r>
              <a:rPr lang="it-IT" altLang="it-IT" dirty="0" smtClean="0">
                <a:solidFill>
                  <a:srgbClr val="000000"/>
                </a:solidFill>
                <a:latin typeface="Garamond" pitchFamily="16" charset="0"/>
              </a:rPr>
              <a:t>Capitolo V</a:t>
            </a:r>
            <a:r>
              <a:rPr lang="it-IT" altLang="it-IT" dirty="0">
                <a:solidFill>
                  <a:srgbClr val="000000"/>
                </a:solidFill>
                <a:latin typeface="Garamond" pitchFamily="16" charset="0"/>
              </a:rPr>
              <a:t>, 3</a:t>
            </a:r>
            <a:endParaRPr lang="it-IT" dirty="0">
              <a:solidFill>
                <a:schemeClr val="bg1"/>
              </a:solidFill>
            </a:endParaRPr>
          </a:p>
          <a:p>
            <a:pPr algn="ctr"/>
            <a:endParaRPr lang="it-IT" dirty="0" smtClean="0">
              <a:solidFill>
                <a:schemeClr val="bg1"/>
              </a:solidFill>
            </a:endParaRPr>
          </a:p>
          <a:p>
            <a:pPr algn="ctr"/>
            <a:endParaRPr lang="it-IT" dirty="0">
              <a:solidFill>
                <a:schemeClr val="bg1"/>
              </a:solidFill>
            </a:endParaRPr>
          </a:p>
          <a:p>
            <a:pPr algn="ctr"/>
            <a:endParaRPr lang="it-IT" dirty="0" smtClean="0">
              <a:solidFill>
                <a:schemeClr val="bg1"/>
              </a:solidFill>
            </a:endParaRPr>
          </a:p>
          <a:p>
            <a:pPr algn="ctr"/>
            <a:endParaRPr lang="it-IT" dirty="0">
              <a:solidFill>
                <a:schemeClr val="bg1"/>
              </a:solidFill>
            </a:endParaRPr>
          </a:p>
          <a:p>
            <a:pPr algn="ctr"/>
            <a:endParaRPr lang="it-IT" dirty="0" smtClean="0">
              <a:solidFill>
                <a:schemeClr val="bg1"/>
              </a:solidFill>
            </a:endParaRPr>
          </a:p>
          <a:p>
            <a:pPr algn="ctr"/>
            <a:r>
              <a:rPr lang="it-IT" dirty="0" smtClean="0">
                <a:solidFill>
                  <a:schemeClr val="bg1"/>
                </a:solidFill>
              </a:rPr>
              <a:t>Goethe nel 1787</a:t>
            </a:r>
            <a:br>
              <a:rPr lang="it-IT" dirty="0" smtClean="0">
                <a:solidFill>
                  <a:schemeClr val="bg1"/>
                </a:solidFill>
              </a:rPr>
            </a:br>
            <a:r>
              <a:rPr lang="it-IT" dirty="0" smtClean="0">
                <a:solidFill>
                  <a:schemeClr val="bg1"/>
                </a:solidFill>
              </a:rPr>
              <a:t>ritratto di </a:t>
            </a:r>
            <a:r>
              <a:rPr lang="it-IT" dirty="0" err="1" smtClean="0">
                <a:solidFill>
                  <a:schemeClr val="bg1"/>
                </a:solidFill>
              </a:rPr>
              <a:t>Agelica</a:t>
            </a:r>
            <a:r>
              <a:rPr lang="it-IT" dirty="0" smtClean="0">
                <a:solidFill>
                  <a:schemeClr val="bg1"/>
                </a:solidFill>
              </a:rPr>
              <a:t> </a:t>
            </a:r>
            <a:r>
              <a:rPr lang="it-IT" dirty="0" err="1" smtClean="0">
                <a:solidFill>
                  <a:schemeClr val="bg1"/>
                </a:solidFill>
              </a:rPr>
              <a:t>Kauffmann</a:t>
            </a:r>
            <a:endParaRPr lang="it-IT" dirty="0">
              <a:solidFill>
                <a:schemeClr val="bg1"/>
              </a:solidFill>
            </a:endParaRPr>
          </a:p>
        </p:txBody>
      </p:sp>
    </p:spTree>
    <p:extLst>
      <p:ext uri="{BB962C8B-B14F-4D97-AF65-F5344CB8AC3E}">
        <p14:creationId xmlns:p14="http://schemas.microsoft.com/office/powerpoint/2010/main" val="2204222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11960" y="1524000"/>
            <a:ext cx="4474840" cy="4572000"/>
          </a:xfrm>
        </p:spPr>
        <p:txBody>
          <a:bodyPr>
            <a:normAutofit lnSpcReduction="10000"/>
          </a:bodyPr>
          <a:lstStyle/>
          <a:p>
            <a:pPr marL="0" indent="0">
              <a:buNone/>
            </a:pPr>
            <a:r>
              <a:rPr lang="it-IT" dirty="0" smtClean="0"/>
              <a:t>1777-85 – </a:t>
            </a:r>
            <a:r>
              <a:rPr lang="it-IT" i="1" dirty="0" smtClean="0"/>
              <a:t>Wilhelm </a:t>
            </a:r>
            <a:r>
              <a:rPr lang="it-IT" i="1" dirty="0" err="1" smtClean="0"/>
              <a:t>Meisters</a:t>
            </a:r>
            <a:r>
              <a:rPr lang="it-IT" i="1" dirty="0" smtClean="0"/>
              <a:t> </a:t>
            </a:r>
            <a:r>
              <a:rPr lang="it-IT" i="1" dirty="0" err="1" smtClean="0"/>
              <a:t>theatralische</a:t>
            </a:r>
            <a:r>
              <a:rPr lang="it-IT" i="1" dirty="0" smtClean="0"/>
              <a:t> </a:t>
            </a:r>
            <a:r>
              <a:rPr lang="it-IT" i="1" dirty="0" err="1" smtClean="0"/>
              <a:t>Sendung</a:t>
            </a:r>
            <a:r>
              <a:rPr lang="it-IT" i="1" dirty="0" smtClean="0"/>
              <a:t> </a:t>
            </a:r>
            <a:r>
              <a:rPr lang="it-IT" dirty="0" smtClean="0"/>
              <a:t>(</a:t>
            </a:r>
            <a:r>
              <a:rPr lang="it-IT" i="1" dirty="0" err="1" smtClean="0"/>
              <a:t>Urmeister</a:t>
            </a:r>
            <a:r>
              <a:rPr lang="it-IT" dirty="0" smtClean="0"/>
              <a:t>, ritrovato nel 1910 e pubblicato nel 1911)</a:t>
            </a:r>
          </a:p>
          <a:p>
            <a:pPr marL="0" indent="0">
              <a:buNone/>
            </a:pPr>
            <a:endParaRPr lang="it-IT" dirty="0" smtClean="0"/>
          </a:p>
          <a:p>
            <a:pPr marL="0" indent="0">
              <a:buNone/>
            </a:pPr>
            <a:r>
              <a:rPr lang="it-IT" dirty="0" smtClean="0"/>
              <a:t>1796-96 – </a:t>
            </a:r>
            <a:r>
              <a:rPr lang="it-IT" i="1" dirty="0" smtClean="0"/>
              <a:t>Wilhelm </a:t>
            </a:r>
            <a:r>
              <a:rPr lang="it-IT" i="1" dirty="0" err="1" smtClean="0"/>
              <a:t>Meisters</a:t>
            </a:r>
            <a:r>
              <a:rPr lang="it-IT" i="1" dirty="0" smtClean="0"/>
              <a:t> </a:t>
            </a:r>
            <a:r>
              <a:rPr lang="it-IT" i="1" dirty="0" err="1" smtClean="0"/>
              <a:t>Lehrjahre</a:t>
            </a:r>
            <a:r>
              <a:rPr lang="it-IT" i="1" dirty="0" smtClean="0"/>
              <a:t> </a:t>
            </a:r>
          </a:p>
          <a:p>
            <a:pPr marL="0" indent="0">
              <a:buNone/>
            </a:pPr>
            <a:endParaRPr lang="it-IT" dirty="0" smtClean="0"/>
          </a:p>
          <a:p>
            <a:pPr marL="0" indent="0">
              <a:buNone/>
            </a:pPr>
            <a:r>
              <a:rPr lang="it-IT" dirty="0" smtClean="0"/>
              <a:t>1821-29 – </a:t>
            </a:r>
            <a:r>
              <a:rPr lang="it-IT" i="1" dirty="0" smtClean="0"/>
              <a:t>Wilhelm </a:t>
            </a:r>
            <a:r>
              <a:rPr lang="it-IT" i="1" dirty="0" err="1" smtClean="0"/>
              <a:t>Meisters</a:t>
            </a:r>
            <a:r>
              <a:rPr lang="it-IT" i="1" dirty="0" smtClean="0"/>
              <a:t>  </a:t>
            </a:r>
            <a:r>
              <a:rPr lang="it-IT" i="1" dirty="0" err="1" smtClean="0"/>
              <a:t>Wanderjahre</a:t>
            </a:r>
            <a:r>
              <a:rPr lang="it-IT" dirty="0"/>
              <a:t> </a:t>
            </a:r>
            <a:r>
              <a:rPr lang="it-IT" dirty="0" smtClean="0"/>
              <a:t>(ed. completa nel 1829)</a:t>
            </a:r>
            <a:endParaRPr lang="it-IT" dirty="0"/>
          </a:p>
        </p:txBody>
      </p:sp>
      <p:sp>
        <p:nvSpPr>
          <p:cNvPr id="3" name="Titolo 2"/>
          <p:cNvSpPr>
            <a:spLocks noGrp="1"/>
          </p:cNvSpPr>
          <p:nvPr>
            <p:ph type="title"/>
          </p:nvPr>
        </p:nvSpPr>
        <p:spPr>
          <a:xfrm>
            <a:off x="467544" y="0"/>
            <a:ext cx="8229600" cy="1219200"/>
          </a:xfrm>
        </p:spPr>
        <p:txBody>
          <a:bodyPr/>
          <a:lstStyle/>
          <a:p>
            <a:pPr algn="ctr"/>
            <a:r>
              <a:rPr lang="it-IT" b="1" dirty="0" smtClean="0"/>
              <a:t>Il cantiere del </a:t>
            </a:r>
            <a:r>
              <a:rPr lang="it-IT" b="1" i="1" dirty="0" smtClean="0"/>
              <a:t>Wilhelm </a:t>
            </a:r>
            <a:r>
              <a:rPr lang="it-IT" b="1" i="1" dirty="0" err="1" smtClean="0"/>
              <a:t>Meister</a:t>
            </a:r>
            <a:endParaRPr lang="it-IT" b="1" i="1" dirty="0"/>
          </a:p>
        </p:txBody>
      </p:sp>
      <p:pic>
        <p:nvPicPr>
          <p:cNvPr id="5122" name="Picture 2" descr="http://media.dwds.de/dta/images/goethe_lehrjahre01_1795/goethe_lehrjahre01_1795_0007_40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64622"/>
            <a:ext cx="3142008" cy="515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58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11960" y="1617293"/>
            <a:ext cx="4474840" cy="4572000"/>
          </a:xfrm>
        </p:spPr>
        <p:txBody>
          <a:bodyPr/>
          <a:lstStyle/>
          <a:p>
            <a:pPr marL="0" indent="0" algn="ctr">
              <a:buNone/>
            </a:pPr>
            <a:r>
              <a:rPr lang="it-IT" b="1" dirty="0" smtClean="0"/>
              <a:t>Johann Wolfgang Goethe</a:t>
            </a:r>
          </a:p>
          <a:p>
            <a:pPr marL="0" indent="0">
              <a:buNone/>
            </a:pPr>
            <a:endParaRPr lang="it-IT" b="1" dirty="0"/>
          </a:p>
          <a:p>
            <a:pPr marL="0" indent="0" algn="ctr">
              <a:buNone/>
            </a:pPr>
            <a:r>
              <a:rPr lang="it-IT" sz="3200" b="1" i="1" dirty="0" smtClean="0"/>
              <a:t>Wilhelm </a:t>
            </a:r>
            <a:r>
              <a:rPr lang="it-IT" sz="3200" b="1" i="1" dirty="0" err="1" smtClean="0"/>
              <a:t>Meister</a:t>
            </a:r>
            <a:r>
              <a:rPr lang="it-IT" b="1" i="1" dirty="0" smtClean="0"/>
              <a:t/>
            </a:r>
            <a:br>
              <a:rPr lang="it-IT" b="1" i="1" dirty="0" smtClean="0"/>
            </a:br>
            <a:r>
              <a:rPr lang="it-IT" b="1" i="1" dirty="0" smtClean="0"/>
              <a:t>Gli anni dell’apprendistato</a:t>
            </a:r>
          </a:p>
          <a:p>
            <a:pPr marL="0" indent="0">
              <a:buNone/>
            </a:pPr>
            <a:endParaRPr lang="it-IT" dirty="0"/>
          </a:p>
          <a:p>
            <a:pPr marL="0" indent="0">
              <a:buNone/>
            </a:pPr>
            <a:endParaRPr lang="it-IT" dirty="0" smtClean="0"/>
          </a:p>
          <a:p>
            <a:pPr marL="0" indent="0" algn="ctr">
              <a:buNone/>
            </a:pPr>
            <a:endParaRPr lang="it-IT" sz="2400" dirty="0" smtClean="0"/>
          </a:p>
          <a:p>
            <a:pPr marL="0" indent="0" algn="ctr">
              <a:buNone/>
            </a:pPr>
            <a:r>
              <a:rPr lang="it-IT" sz="2400" dirty="0" smtClean="0"/>
              <a:t>traduzione di </a:t>
            </a:r>
            <a:br>
              <a:rPr lang="it-IT" sz="2400" dirty="0" smtClean="0"/>
            </a:br>
            <a:r>
              <a:rPr lang="it-IT" sz="2400" dirty="0" smtClean="0"/>
              <a:t>Emilio Castellani e Anita Rho</a:t>
            </a:r>
          </a:p>
          <a:p>
            <a:pPr marL="0" indent="0" algn="ctr">
              <a:buNone/>
            </a:pPr>
            <a:r>
              <a:rPr lang="it-IT" sz="2400" dirty="0" smtClean="0"/>
              <a:t>Milano, Adelphi, 1979</a:t>
            </a:r>
            <a:endParaRPr lang="it-IT" sz="2400" dirty="0"/>
          </a:p>
        </p:txBody>
      </p:sp>
      <p:sp>
        <p:nvSpPr>
          <p:cNvPr id="3" name="Titolo 2"/>
          <p:cNvSpPr>
            <a:spLocks noGrp="1"/>
          </p:cNvSpPr>
          <p:nvPr>
            <p:ph type="title"/>
          </p:nvPr>
        </p:nvSpPr>
        <p:spPr>
          <a:xfrm>
            <a:off x="467544" y="0"/>
            <a:ext cx="8229600" cy="1219200"/>
          </a:xfrm>
        </p:spPr>
        <p:txBody>
          <a:bodyPr>
            <a:normAutofit/>
          </a:bodyPr>
          <a:lstStyle/>
          <a:p>
            <a:pPr algn="ctr"/>
            <a:r>
              <a:rPr lang="it-IT" sz="4400" b="1" dirty="0" smtClean="0"/>
              <a:t>La voce di Goethe</a:t>
            </a:r>
            <a:endParaRPr lang="it-IT" sz="4400" b="1" dirty="0"/>
          </a:p>
        </p:txBody>
      </p:sp>
      <p:pic>
        <p:nvPicPr>
          <p:cNvPr id="1026" name="Picture 2" descr="Image result for wilhelm meister adelp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3096344" cy="4845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25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332656"/>
            <a:ext cx="8229600" cy="6264696"/>
          </a:xfrm>
        </p:spPr>
        <p:txBody>
          <a:bodyPr>
            <a:normAutofit fontScale="77500" lnSpcReduction="20000"/>
          </a:bodyPr>
          <a:lstStyle/>
          <a:p>
            <a:pPr marL="0" indent="0" algn="ctr">
              <a:buNone/>
            </a:pPr>
            <a:r>
              <a:rPr lang="de-DE" sz="2700" b="1" dirty="0"/>
              <a:t>Erstes Buch</a:t>
            </a:r>
          </a:p>
          <a:p>
            <a:pPr marL="0" indent="0" algn="ctr">
              <a:buNone/>
            </a:pPr>
            <a:r>
              <a:rPr lang="de-DE" sz="2700" b="1" dirty="0"/>
              <a:t>Erstes Kapitel</a:t>
            </a:r>
          </a:p>
          <a:p>
            <a:pPr marL="0" indent="0" algn="just">
              <a:buNone/>
            </a:pPr>
            <a:r>
              <a:rPr lang="de-DE" sz="2700" dirty="0"/>
              <a:t>Das Schauspiel dauerte sehr lange. Die alte Barbara trat </a:t>
            </a:r>
            <a:r>
              <a:rPr lang="de-DE" sz="2700" dirty="0" err="1"/>
              <a:t>einigemal</a:t>
            </a:r>
            <a:r>
              <a:rPr lang="de-DE" sz="2700" dirty="0"/>
              <a:t> ans Fenster und horchte, ob die Kutschen nicht rasseln wollten. Sie erwartete Marianen, ihre schöne Gebieterin, die heute im Nachspiele, als junger Offizier gekleidet, das Publikum entzückte, mit größerer Ungeduld als sonst, wenn sie ihr nur ein mäßiges Abendessen vorzusetzen hatte; diesmal sollte sie mit einem Paket überrascht werden, das </a:t>
            </a:r>
            <a:r>
              <a:rPr lang="de-DE" sz="2700" dirty="0" err="1"/>
              <a:t>Norberg</a:t>
            </a:r>
            <a:r>
              <a:rPr lang="de-DE" sz="2700" dirty="0"/>
              <a:t>, ein junger, reicher Kaufmann, mit der Post geschickt hatte, um zu zeigen, </a:t>
            </a:r>
            <a:r>
              <a:rPr lang="de-DE" sz="2700" dirty="0" err="1"/>
              <a:t>daß</a:t>
            </a:r>
            <a:r>
              <a:rPr lang="de-DE" sz="2700" dirty="0"/>
              <a:t> er auch in der Entfernung seiner Geliebten gedenke.</a:t>
            </a:r>
          </a:p>
          <a:p>
            <a:pPr marL="0" indent="0" algn="just">
              <a:buNone/>
            </a:pPr>
            <a:r>
              <a:rPr lang="de-DE" sz="2700" dirty="0"/>
              <a:t>Barbara war als alte Dienerin, Vertraute, Ratgeberin, Unterhändlerin und Haushälterin in Besitz des Rechtes, die Siegel zu eröffnen, und auch diesen Abend konnte sie ihrer Neugierde um so weniger widerstehen, als ihr die Gunst des freigebigen Liebhabers mehr als selbst Marianen am Herzen lag. Zu ihrer größten Freude hatte sie in dem Paket ein feines Stück Nesseltuch und die neuesten Bänder für Marianen, für sich aber ein Stück Kattun, Halstücher und ein Röllchen Geld gefunden. Mit welcher Neigung, welcher Dankbarkeit erinnerte sie sich des abwesenden </a:t>
            </a:r>
            <a:r>
              <a:rPr lang="de-DE" sz="2700" dirty="0" err="1"/>
              <a:t>Norbergs</a:t>
            </a:r>
            <a:r>
              <a:rPr lang="de-DE" sz="2700" dirty="0"/>
              <a:t>! Wie lebhaft nahm sie sich vor, auch bei Marianen seiner im besten zu gedenken, sie zu erinnern, was sie ihm schuldig sei und was er von ihrer Treue hoffen und erwarten müsse.</a:t>
            </a:r>
          </a:p>
          <a:p>
            <a:pPr marL="0" indent="0">
              <a:buNone/>
            </a:pPr>
            <a:endParaRPr lang="it-IT" dirty="0"/>
          </a:p>
        </p:txBody>
      </p:sp>
    </p:spTree>
    <p:extLst>
      <p:ext uri="{BB962C8B-B14F-4D97-AF65-F5344CB8AC3E}">
        <p14:creationId xmlns:p14="http://schemas.microsoft.com/office/powerpoint/2010/main" val="150153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80728"/>
            <a:ext cx="8229600" cy="5115272"/>
          </a:xfrm>
        </p:spPr>
        <p:txBody>
          <a:bodyPr/>
          <a:lstStyle/>
          <a:p>
            <a:pPr marL="0" indent="0" algn="ctr">
              <a:buNone/>
            </a:pPr>
            <a:r>
              <a:rPr lang="de-DE" sz="3600" b="1" dirty="0"/>
              <a:t>Fünftes Buch</a:t>
            </a:r>
            <a:r>
              <a:rPr lang="de-DE" sz="3600" b="1" dirty="0" smtClean="0"/>
              <a:t/>
            </a:r>
            <a:br>
              <a:rPr lang="de-DE" sz="3600" b="1" dirty="0" smtClean="0"/>
            </a:br>
            <a:r>
              <a:rPr lang="de-DE" sz="3600" b="1" dirty="0" smtClean="0"/>
              <a:t>Drittes Kapitel</a:t>
            </a:r>
          </a:p>
          <a:p>
            <a:pPr marL="0" indent="0">
              <a:buNone/>
            </a:pPr>
            <a:endParaRPr lang="de-DE" dirty="0" smtClean="0"/>
          </a:p>
          <a:p>
            <a:pPr marL="0" indent="0" algn="just">
              <a:buNone/>
            </a:pPr>
            <a:r>
              <a:rPr lang="de-DE" sz="3600" dirty="0" err="1" smtClean="0"/>
              <a:t>Daß</a:t>
            </a:r>
            <a:r>
              <a:rPr lang="de-DE" sz="3600" dirty="0" smtClean="0"/>
              <a:t> </a:t>
            </a:r>
            <a:r>
              <a:rPr lang="de-DE" sz="3600" dirty="0"/>
              <a:t>ich dir's mit einem Worte sage: </a:t>
            </a:r>
            <a:r>
              <a:rPr lang="de-DE" sz="3600" u="sng" dirty="0"/>
              <a:t>mich selbst, ganz wie ich da bin, auszubilden</a:t>
            </a:r>
            <a:r>
              <a:rPr lang="de-DE" sz="3600" dirty="0"/>
              <a:t>, das war dunkel von Jugend auf mein Wunsch und meine Absicht. </a:t>
            </a:r>
            <a:endParaRPr lang="it-IT" sz="3600" dirty="0"/>
          </a:p>
        </p:txBody>
      </p:sp>
    </p:spTree>
    <p:extLst>
      <p:ext uri="{BB962C8B-B14F-4D97-AF65-F5344CB8AC3E}">
        <p14:creationId xmlns:p14="http://schemas.microsoft.com/office/powerpoint/2010/main" val="1758671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456480" y="1196752"/>
            <a:ext cx="8229600" cy="371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lgn="ctr" eaLnBrk="1">
              <a:buClrTx/>
              <a:buFontTx/>
              <a:buNone/>
            </a:pPr>
            <a:r>
              <a:rPr lang="it-IT" altLang="it-IT" sz="18700" b="1" dirty="0" smtClean="0">
                <a:solidFill>
                  <a:schemeClr val="tx1"/>
                </a:solidFill>
                <a:latin typeface="Garamond" pitchFamily="16" charset="0"/>
              </a:rPr>
              <a:t>1789</a:t>
            </a:r>
            <a:endParaRPr lang="it-IT" altLang="it-IT" dirty="0">
              <a:solidFill>
                <a:schemeClr val="tx1"/>
              </a:solidFill>
              <a:latin typeface="Garamond" pitchFamily="16" charset="0"/>
            </a:endParaRPr>
          </a:p>
          <a:p>
            <a:pPr algn="ctr" eaLnBrk="1">
              <a:buClrTx/>
              <a:buFontTx/>
              <a:buNone/>
            </a:pPr>
            <a:r>
              <a:rPr lang="it-IT" altLang="it-IT" sz="6000" b="1" dirty="0" smtClean="0">
                <a:solidFill>
                  <a:schemeClr val="tx1"/>
                </a:solidFill>
                <a:latin typeface="Garamond" pitchFamily="16" charset="0"/>
              </a:rPr>
              <a:t>La Rivoluzione francese</a:t>
            </a:r>
            <a:endParaRPr lang="it-IT" altLang="it-IT" sz="6000" b="1" dirty="0">
              <a:solidFill>
                <a:schemeClr val="tx1"/>
              </a:solidFill>
              <a:latin typeface="Garamond" pitchFamily="16" charset="0"/>
            </a:endParaRPr>
          </a:p>
          <a:p>
            <a:pPr algn="ctr" eaLnBrk="1">
              <a:buClrTx/>
              <a:buFontTx/>
              <a:buNone/>
            </a:pPr>
            <a:endParaRPr lang="it-IT" altLang="it-IT" sz="2900" dirty="0">
              <a:solidFill>
                <a:srgbClr val="000000"/>
              </a:solidFill>
              <a:latin typeface="Garamond" pitchFamily="16" charset="0"/>
            </a:endParaRPr>
          </a:p>
          <a:p>
            <a:pPr eaLnBrk="1" hangingPunct="1">
              <a:lnSpc>
                <a:spcPct val="102000"/>
              </a:lnSpc>
              <a:buClrTx/>
              <a:buFontTx/>
              <a:buNone/>
            </a:pPr>
            <a:endParaRPr lang="it-IT" altLang="it-IT" sz="2900" dirty="0">
              <a:solidFill>
                <a:srgbClr val="000000"/>
              </a:solidFill>
              <a:latin typeface="Calibri" charset="0"/>
            </a:endParaRPr>
          </a:p>
          <a:p>
            <a:pPr eaLnBrk="1" hangingPunct="1">
              <a:lnSpc>
                <a:spcPct val="102000"/>
              </a:lnSpc>
              <a:buClrTx/>
              <a:buFontTx/>
              <a:buNone/>
            </a:pPr>
            <a:endParaRPr lang="it-IT" altLang="it-IT" sz="2900" dirty="0">
              <a:solidFill>
                <a:srgbClr val="000000"/>
              </a:solidFill>
              <a:latin typeface="Calibri" charset="0"/>
            </a:endParaRPr>
          </a:p>
        </p:txBody>
      </p:sp>
    </p:spTree>
    <p:extLst>
      <p:ext uri="{BB962C8B-B14F-4D97-AF65-F5344CB8AC3E}">
        <p14:creationId xmlns:p14="http://schemas.microsoft.com/office/powerpoint/2010/main" val="36482001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5" name="Picture 9" descr="https://upload.wikimedia.org/wikipedia/commons/7/74/Friedrich_Schiller_by_Ludovike_Simanow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918" y="-43533"/>
            <a:ext cx="5052641" cy="6901533"/>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0" y="0"/>
            <a:ext cx="4559918" cy="6858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51520" y="260648"/>
            <a:ext cx="4104456" cy="6678751"/>
          </a:xfrm>
          <a:prstGeom prst="rect">
            <a:avLst/>
          </a:prstGeom>
          <a:noFill/>
        </p:spPr>
        <p:txBody>
          <a:bodyPr wrap="square" rtlCol="0">
            <a:spAutoFit/>
          </a:bodyPr>
          <a:lstStyle/>
          <a:p>
            <a:pPr algn="ctr"/>
            <a:r>
              <a:rPr lang="it-IT" sz="3000" b="1" dirty="0" smtClean="0">
                <a:latin typeface="Garamond" panose="02020404030301010803" pitchFamily="18" charset="0"/>
              </a:rPr>
              <a:t>La risposta </a:t>
            </a:r>
          </a:p>
          <a:p>
            <a:pPr algn="ctr"/>
            <a:r>
              <a:rPr lang="it-IT" sz="3000" b="1" dirty="0" smtClean="0">
                <a:latin typeface="Garamond" panose="02020404030301010803" pitchFamily="18" charset="0"/>
              </a:rPr>
              <a:t>di </a:t>
            </a:r>
            <a:r>
              <a:rPr lang="it-IT" sz="3000" b="1" dirty="0" err="1" smtClean="0">
                <a:latin typeface="Garamond" panose="02020404030301010803" pitchFamily="18" charset="0"/>
              </a:rPr>
              <a:t>Schiller</a:t>
            </a:r>
            <a:endParaRPr lang="it-IT" sz="3000" b="1" dirty="0" smtClean="0">
              <a:latin typeface="Garamond" panose="02020404030301010803" pitchFamily="18" charset="0"/>
            </a:endParaRPr>
          </a:p>
          <a:p>
            <a:pPr algn="ctr"/>
            <a:endParaRPr lang="de-DE" sz="3000" b="1" i="1" dirty="0" smtClean="0">
              <a:latin typeface="Garamond" panose="02020404030301010803" pitchFamily="18" charset="0"/>
            </a:endParaRPr>
          </a:p>
          <a:p>
            <a:pPr algn="ctr"/>
            <a:r>
              <a:rPr lang="de-DE" sz="3000" b="1" i="1" dirty="0" smtClean="0">
                <a:latin typeface="Garamond" panose="02020404030301010803" pitchFamily="18" charset="0"/>
              </a:rPr>
              <a:t>Über die</a:t>
            </a:r>
          </a:p>
          <a:p>
            <a:pPr algn="ctr"/>
            <a:r>
              <a:rPr lang="de-DE" sz="3000" b="1" i="1" dirty="0">
                <a:latin typeface="Garamond" panose="02020404030301010803" pitchFamily="18" charset="0"/>
              </a:rPr>
              <a:t> ästhetische Erziehung </a:t>
            </a:r>
            <a:endParaRPr lang="de-DE" sz="3000" b="1" i="1" dirty="0" smtClean="0">
              <a:latin typeface="Garamond" panose="02020404030301010803" pitchFamily="18" charset="0"/>
            </a:endParaRPr>
          </a:p>
          <a:p>
            <a:pPr algn="ctr"/>
            <a:r>
              <a:rPr lang="de-DE" sz="3000" b="1" i="1" dirty="0" smtClean="0">
                <a:latin typeface="Garamond" panose="02020404030301010803" pitchFamily="18" charset="0"/>
              </a:rPr>
              <a:t>des Menschen </a:t>
            </a:r>
          </a:p>
          <a:p>
            <a:pPr algn="ctr"/>
            <a:r>
              <a:rPr lang="de-DE" sz="3000" b="1" i="1" dirty="0" smtClean="0">
                <a:latin typeface="Garamond" panose="02020404030301010803" pitchFamily="18" charset="0"/>
              </a:rPr>
              <a:t>in einer Reihe </a:t>
            </a:r>
          </a:p>
          <a:p>
            <a:pPr algn="ctr"/>
            <a:r>
              <a:rPr lang="de-DE" sz="3000" b="1" i="1" dirty="0" smtClean="0">
                <a:latin typeface="Garamond" panose="02020404030301010803" pitchFamily="18" charset="0"/>
              </a:rPr>
              <a:t>von Briefen</a:t>
            </a:r>
          </a:p>
          <a:p>
            <a:pPr algn="ctr"/>
            <a:r>
              <a:rPr lang="de-DE" sz="3000" b="1" dirty="0" smtClean="0">
                <a:latin typeface="Garamond" panose="02020404030301010803" pitchFamily="18" charset="0"/>
              </a:rPr>
              <a:t>(1795)</a:t>
            </a:r>
            <a:endParaRPr lang="it-IT" sz="3000" b="1" dirty="0" smtClean="0">
              <a:latin typeface="Garamond" panose="02020404030301010803" pitchFamily="18" charset="0"/>
            </a:endParaRPr>
          </a:p>
          <a:p>
            <a:endParaRPr lang="it-IT" sz="3000" dirty="0" smtClean="0">
              <a:latin typeface="Garamond" panose="02020404030301010803" pitchFamily="18" charset="0"/>
            </a:endParaRPr>
          </a:p>
          <a:p>
            <a:pPr marL="342900" indent="-342900" algn="ctr">
              <a:buFont typeface="Arial" panose="020B0604020202020204" pitchFamily="34" charset="0"/>
              <a:buChar char="•"/>
            </a:pPr>
            <a:r>
              <a:rPr lang="it-IT" sz="2000" dirty="0" smtClean="0">
                <a:latin typeface="Garamond" panose="02020404030301010803" pitchFamily="18" charset="0"/>
              </a:rPr>
              <a:t>Lettera I</a:t>
            </a:r>
          </a:p>
          <a:p>
            <a:pPr marL="342900" indent="-342900" algn="ctr">
              <a:buFont typeface="Arial" panose="020B0604020202020204" pitchFamily="34" charset="0"/>
              <a:buChar char="•"/>
            </a:pPr>
            <a:r>
              <a:rPr lang="it-IT" sz="2000" dirty="0" smtClean="0">
                <a:latin typeface="Garamond" panose="02020404030301010803" pitchFamily="18" charset="0"/>
              </a:rPr>
              <a:t>Lettera VI</a:t>
            </a:r>
          </a:p>
          <a:p>
            <a:pPr algn="ctr"/>
            <a:endParaRPr lang="it-IT" sz="3000" dirty="0">
              <a:latin typeface="Garamond" panose="02020404030301010803" pitchFamily="18" charset="0"/>
            </a:endParaRPr>
          </a:p>
          <a:p>
            <a:pPr algn="ctr"/>
            <a:r>
              <a:rPr lang="it-IT" sz="2000" dirty="0" err="1" smtClean="0">
                <a:latin typeface="Garamond" panose="02020404030301010803" pitchFamily="18" charset="0"/>
              </a:rPr>
              <a:t>Schiller</a:t>
            </a:r>
            <a:r>
              <a:rPr lang="it-IT" sz="2000" dirty="0" smtClean="0">
                <a:latin typeface="Garamond" panose="02020404030301010803" pitchFamily="18" charset="0"/>
              </a:rPr>
              <a:t> nel 1794</a:t>
            </a:r>
          </a:p>
          <a:p>
            <a:pPr algn="ctr"/>
            <a:r>
              <a:rPr lang="it-IT" sz="2000" dirty="0" smtClean="0">
                <a:latin typeface="Garamond" panose="02020404030301010803" pitchFamily="18" charset="0"/>
              </a:rPr>
              <a:t>ritratto di </a:t>
            </a:r>
            <a:r>
              <a:rPr lang="it-IT" sz="2000" dirty="0" err="1" smtClean="0">
                <a:latin typeface="Garamond" panose="02020404030301010803" pitchFamily="18" charset="0"/>
              </a:rPr>
              <a:t>Ludivike</a:t>
            </a:r>
            <a:r>
              <a:rPr lang="it-IT" sz="2000" dirty="0" smtClean="0">
                <a:latin typeface="Garamond" panose="02020404030301010803" pitchFamily="18" charset="0"/>
              </a:rPr>
              <a:t> </a:t>
            </a:r>
            <a:r>
              <a:rPr lang="it-IT" sz="2000" dirty="0" err="1" smtClean="0">
                <a:latin typeface="Garamond" panose="02020404030301010803" pitchFamily="18" charset="0"/>
              </a:rPr>
              <a:t>Simanowiz</a:t>
            </a:r>
            <a:endParaRPr lang="it-IT" dirty="0">
              <a:latin typeface="Garamond" panose="02020404030301010803" pitchFamily="18" charset="0"/>
            </a:endParaRPr>
          </a:p>
          <a:p>
            <a:endParaRPr lang="it-IT" dirty="0"/>
          </a:p>
        </p:txBody>
      </p:sp>
    </p:spTree>
    <p:extLst>
      <p:ext uri="{BB962C8B-B14F-4D97-AF65-F5344CB8AC3E}">
        <p14:creationId xmlns:p14="http://schemas.microsoft.com/office/powerpoint/2010/main" val="2260121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395536" y="332656"/>
            <a:ext cx="8352928" cy="557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63352"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lgn="ctr" eaLnBrk="1">
              <a:buClrTx/>
              <a:buFontTx/>
              <a:buNone/>
            </a:pPr>
            <a:r>
              <a:rPr lang="it-IT" altLang="it-IT" sz="3200" b="1" dirty="0" err="1">
                <a:solidFill>
                  <a:schemeClr val="tx1"/>
                </a:solidFill>
                <a:latin typeface="Garamond" pitchFamily="16" charset="0"/>
              </a:rPr>
              <a:t>Schiller</a:t>
            </a:r>
            <a:r>
              <a:rPr lang="it-IT" altLang="it-IT" sz="3200" b="1" dirty="0">
                <a:solidFill>
                  <a:schemeClr val="tx1"/>
                </a:solidFill>
                <a:latin typeface="Garamond" pitchFamily="16" charset="0"/>
              </a:rPr>
              <a:t> prima e dopo la rivoluzione francese</a:t>
            </a:r>
          </a:p>
          <a:p>
            <a:pPr algn="just" eaLnBrk="1">
              <a:buClrTx/>
              <a:buFontTx/>
              <a:buNone/>
            </a:pPr>
            <a:endParaRPr lang="it-IT" altLang="it-IT" sz="2200" dirty="0">
              <a:solidFill>
                <a:schemeClr val="tx1"/>
              </a:solidFill>
              <a:latin typeface="Garamond" pitchFamily="16" charset="0"/>
            </a:endParaRPr>
          </a:p>
          <a:p>
            <a:pPr algn="just" eaLnBrk="1">
              <a:buClrTx/>
              <a:buFontTx/>
              <a:buNone/>
            </a:pPr>
            <a:r>
              <a:rPr lang="it-IT" altLang="it-IT" sz="2200" dirty="0">
                <a:solidFill>
                  <a:schemeClr val="tx1"/>
                </a:solidFill>
                <a:latin typeface="Garamond" pitchFamily="16" charset="0"/>
              </a:rPr>
              <a:t>Nel 1781 </a:t>
            </a:r>
            <a:r>
              <a:rPr lang="it-IT" altLang="it-IT" sz="2200" dirty="0" err="1">
                <a:solidFill>
                  <a:schemeClr val="tx1"/>
                </a:solidFill>
                <a:latin typeface="Garamond" pitchFamily="16" charset="0"/>
              </a:rPr>
              <a:t>Schiller</a:t>
            </a:r>
            <a:r>
              <a:rPr lang="it-IT" altLang="it-IT" sz="2200" dirty="0">
                <a:solidFill>
                  <a:schemeClr val="tx1"/>
                </a:solidFill>
                <a:latin typeface="Garamond" pitchFamily="16" charset="0"/>
              </a:rPr>
              <a:t> pubblica </a:t>
            </a:r>
            <a:r>
              <a:rPr lang="it-IT" altLang="it-IT" sz="2200" i="1" dirty="0">
                <a:solidFill>
                  <a:schemeClr val="tx1"/>
                </a:solidFill>
                <a:latin typeface="Garamond" pitchFamily="16" charset="0"/>
              </a:rPr>
              <a:t>I Masnadieri</a:t>
            </a:r>
            <a:r>
              <a:rPr lang="it-IT" altLang="it-IT" sz="2200" dirty="0">
                <a:solidFill>
                  <a:schemeClr val="tx1"/>
                </a:solidFill>
                <a:latin typeface="Garamond" pitchFamily="16" charset="0"/>
              </a:rPr>
              <a:t> (</a:t>
            </a:r>
            <a:r>
              <a:rPr lang="it-IT" altLang="it-IT" sz="2200" i="1" dirty="0">
                <a:solidFill>
                  <a:schemeClr val="tx1"/>
                </a:solidFill>
                <a:latin typeface="Garamond" pitchFamily="16" charset="0"/>
              </a:rPr>
              <a:t>Die </a:t>
            </a:r>
            <a:r>
              <a:rPr lang="it-IT" altLang="it-IT" sz="2200" i="1" dirty="0" err="1">
                <a:solidFill>
                  <a:schemeClr val="tx1"/>
                </a:solidFill>
                <a:latin typeface="Garamond" pitchFamily="16" charset="0"/>
              </a:rPr>
              <a:t>Räuber</a:t>
            </a:r>
            <a:r>
              <a:rPr lang="it-IT" altLang="it-IT" sz="2200" dirty="0">
                <a:solidFill>
                  <a:schemeClr val="tx1"/>
                </a:solidFill>
                <a:latin typeface="Garamond" pitchFamily="16" charset="0"/>
              </a:rPr>
              <a:t>), dramma potentemente shakespeariano, che viene messo in scena a Mannheim con grande successo e come il </a:t>
            </a:r>
            <a:r>
              <a:rPr lang="it-IT" altLang="it-IT" sz="2200" i="1" dirty="0">
                <a:solidFill>
                  <a:schemeClr val="tx1"/>
                </a:solidFill>
                <a:latin typeface="Garamond" pitchFamily="16" charset="0"/>
              </a:rPr>
              <a:t>Werther </a:t>
            </a:r>
            <a:r>
              <a:rPr lang="it-IT" altLang="it-IT" sz="2200" dirty="0">
                <a:solidFill>
                  <a:schemeClr val="tx1"/>
                </a:solidFill>
                <a:latin typeface="Garamond" pitchFamily="16" charset="0"/>
              </a:rPr>
              <a:t>suscita innumerevoli imitazioni tra i giovani; il duca Carl </a:t>
            </a:r>
            <a:r>
              <a:rPr lang="it-IT" altLang="it-IT" sz="2200" dirty="0" err="1">
                <a:solidFill>
                  <a:schemeClr val="tx1"/>
                </a:solidFill>
                <a:latin typeface="Garamond" pitchFamily="16" charset="0"/>
              </a:rPr>
              <a:t>Eugen</a:t>
            </a:r>
            <a:r>
              <a:rPr lang="it-IT" altLang="it-IT" sz="2200" dirty="0">
                <a:solidFill>
                  <a:schemeClr val="tx1"/>
                </a:solidFill>
                <a:latin typeface="Garamond" pitchFamily="16" charset="0"/>
              </a:rPr>
              <a:t> von </a:t>
            </a:r>
            <a:r>
              <a:rPr lang="it-IT" altLang="it-IT" sz="2200" dirty="0" err="1">
                <a:solidFill>
                  <a:schemeClr val="tx1"/>
                </a:solidFill>
                <a:latin typeface="Garamond" pitchFamily="16" charset="0"/>
              </a:rPr>
              <a:t>Württemberg</a:t>
            </a:r>
            <a:r>
              <a:rPr lang="it-IT" altLang="it-IT" sz="2200" dirty="0">
                <a:solidFill>
                  <a:schemeClr val="tx1"/>
                </a:solidFill>
                <a:latin typeface="Garamond" pitchFamily="16" charset="0"/>
              </a:rPr>
              <a:t> lo fa arrestare (per essere andato a </a:t>
            </a:r>
            <a:r>
              <a:rPr lang="it-IT" altLang="it-IT" sz="2200" dirty="0" smtClean="0">
                <a:solidFill>
                  <a:schemeClr val="tx1"/>
                </a:solidFill>
                <a:latin typeface="Garamond" pitchFamily="16" charset="0"/>
              </a:rPr>
              <a:t>Mannheim </a:t>
            </a:r>
            <a:r>
              <a:rPr lang="it-IT" altLang="it-IT" sz="2200" dirty="0">
                <a:solidFill>
                  <a:schemeClr val="tx1"/>
                </a:solidFill>
                <a:latin typeface="Garamond" pitchFamily="16" charset="0"/>
              </a:rPr>
              <a:t>senza permesso) e gli interdice la scrittura di testi non scientifici (</a:t>
            </a:r>
            <a:r>
              <a:rPr lang="it-IT" altLang="it-IT" sz="2200" dirty="0" err="1">
                <a:solidFill>
                  <a:schemeClr val="tx1"/>
                </a:solidFill>
                <a:latin typeface="Garamond" pitchFamily="16" charset="0"/>
              </a:rPr>
              <a:t>Schiller</a:t>
            </a:r>
            <a:r>
              <a:rPr lang="it-IT" altLang="it-IT" sz="2200" dirty="0">
                <a:solidFill>
                  <a:schemeClr val="tx1"/>
                </a:solidFill>
                <a:latin typeface="Garamond" pitchFamily="16" charset="0"/>
              </a:rPr>
              <a:t> studia medicina); nel 1782 </a:t>
            </a:r>
            <a:r>
              <a:rPr lang="it-IT" altLang="it-IT" sz="2200" dirty="0" err="1">
                <a:solidFill>
                  <a:schemeClr val="tx1"/>
                </a:solidFill>
                <a:latin typeface="Garamond" pitchFamily="16" charset="0"/>
              </a:rPr>
              <a:t>Schiller</a:t>
            </a:r>
            <a:r>
              <a:rPr lang="it-IT" altLang="it-IT" sz="2200" dirty="0">
                <a:solidFill>
                  <a:schemeClr val="tx1"/>
                </a:solidFill>
                <a:latin typeface="Garamond" pitchFamily="16" charset="0"/>
              </a:rPr>
              <a:t> fugge da Stoccarda (la sua patria) per andare a Mannheim.</a:t>
            </a:r>
          </a:p>
          <a:p>
            <a:pPr algn="just" eaLnBrk="1">
              <a:buClrTx/>
              <a:buFontTx/>
              <a:buNone/>
            </a:pPr>
            <a:endParaRPr lang="it-IT" altLang="it-IT" sz="1200" dirty="0">
              <a:solidFill>
                <a:schemeClr val="tx1"/>
              </a:solidFill>
              <a:latin typeface="Garamond" pitchFamily="16" charset="0"/>
            </a:endParaRPr>
          </a:p>
          <a:p>
            <a:pPr algn="ctr" eaLnBrk="1">
              <a:buClrTx/>
              <a:buFontTx/>
              <a:buNone/>
            </a:pPr>
            <a:r>
              <a:rPr lang="it-IT" altLang="it-IT" sz="2200" dirty="0">
                <a:solidFill>
                  <a:schemeClr val="tx1"/>
                </a:solidFill>
                <a:latin typeface="Garamond" pitchFamily="16" charset="0"/>
              </a:rPr>
              <a:t>Poi c'è il </a:t>
            </a:r>
            <a:r>
              <a:rPr lang="it-IT" altLang="it-IT" sz="2200" b="1" dirty="0">
                <a:solidFill>
                  <a:schemeClr val="tx1"/>
                </a:solidFill>
                <a:latin typeface="Garamond" pitchFamily="16" charset="0"/>
              </a:rPr>
              <a:t>1789</a:t>
            </a:r>
            <a:r>
              <a:rPr lang="it-IT" altLang="it-IT" sz="2200" dirty="0">
                <a:solidFill>
                  <a:schemeClr val="tx1"/>
                </a:solidFill>
                <a:latin typeface="Garamond" pitchFamily="16" charset="0"/>
              </a:rPr>
              <a:t>.</a:t>
            </a:r>
          </a:p>
          <a:p>
            <a:pPr algn="just" eaLnBrk="1">
              <a:buClrTx/>
              <a:buFontTx/>
              <a:buNone/>
            </a:pPr>
            <a:endParaRPr lang="it-IT" altLang="it-IT" sz="1200" dirty="0">
              <a:solidFill>
                <a:schemeClr val="tx1"/>
              </a:solidFill>
              <a:latin typeface="Garamond" pitchFamily="16" charset="0"/>
            </a:endParaRPr>
          </a:p>
          <a:p>
            <a:pPr algn="just" eaLnBrk="1">
              <a:buClrTx/>
              <a:buFontTx/>
              <a:buNone/>
            </a:pPr>
            <a:r>
              <a:rPr lang="it-IT" altLang="it-IT" sz="2200" dirty="0">
                <a:solidFill>
                  <a:schemeClr val="tx1"/>
                </a:solidFill>
                <a:latin typeface="Garamond" pitchFamily="16" charset="0"/>
              </a:rPr>
              <a:t>Nel 1795 </a:t>
            </a:r>
            <a:r>
              <a:rPr lang="it-IT" altLang="it-IT" sz="2200" dirty="0" err="1">
                <a:solidFill>
                  <a:schemeClr val="tx1"/>
                </a:solidFill>
                <a:latin typeface="Garamond" pitchFamily="16" charset="0"/>
              </a:rPr>
              <a:t>Schiller</a:t>
            </a:r>
            <a:r>
              <a:rPr lang="it-IT" altLang="it-IT" sz="2200" dirty="0">
                <a:solidFill>
                  <a:schemeClr val="tx1"/>
                </a:solidFill>
                <a:latin typeface="Garamond" pitchFamily="16" charset="0"/>
              </a:rPr>
              <a:t> pubblica le </a:t>
            </a:r>
            <a:r>
              <a:rPr lang="it-IT" altLang="it-IT" sz="2200" i="1" dirty="0">
                <a:solidFill>
                  <a:schemeClr val="tx1"/>
                </a:solidFill>
                <a:latin typeface="Garamond" pitchFamily="16" charset="0"/>
              </a:rPr>
              <a:t>Lettere sull'educazione estetica dell'uomo </a:t>
            </a:r>
            <a:r>
              <a:rPr lang="it-IT" altLang="it-IT" sz="2200" dirty="0">
                <a:solidFill>
                  <a:schemeClr val="tx1"/>
                </a:solidFill>
                <a:latin typeface="Garamond" pitchFamily="16" charset="0"/>
              </a:rPr>
              <a:t>dedicandole al duca Christian von </a:t>
            </a:r>
            <a:r>
              <a:rPr lang="it-IT" altLang="it-IT" sz="2200" dirty="0" err="1">
                <a:solidFill>
                  <a:schemeClr val="tx1"/>
                </a:solidFill>
                <a:latin typeface="Garamond" pitchFamily="16" charset="0"/>
              </a:rPr>
              <a:t>Schleswig</a:t>
            </a:r>
            <a:r>
              <a:rPr lang="it-IT" altLang="it-IT" sz="2200" dirty="0">
                <a:solidFill>
                  <a:schemeClr val="tx1"/>
                </a:solidFill>
                <a:latin typeface="Garamond" pitchFamily="16" charset="0"/>
              </a:rPr>
              <a:t> </a:t>
            </a:r>
            <a:r>
              <a:rPr lang="it-IT" altLang="it-IT" sz="2200" dirty="0" err="1">
                <a:solidFill>
                  <a:schemeClr val="tx1"/>
                </a:solidFill>
                <a:latin typeface="Garamond" pitchFamily="16" charset="0"/>
              </a:rPr>
              <a:t>Holstein-Augustenburg</a:t>
            </a:r>
            <a:r>
              <a:rPr lang="it-IT" altLang="it-IT" sz="2200" dirty="0">
                <a:solidFill>
                  <a:schemeClr val="tx1"/>
                </a:solidFill>
                <a:latin typeface="Garamond" pitchFamily="16" charset="0"/>
              </a:rPr>
              <a:t>. Ora la soluzione non è più la rivolta, ma la </a:t>
            </a:r>
            <a:r>
              <a:rPr lang="it-IT" altLang="it-IT" sz="2200" i="1" dirty="0" err="1">
                <a:solidFill>
                  <a:schemeClr val="tx1"/>
                </a:solidFill>
                <a:latin typeface="Garamond" pitchFamily="16" charset="0"/>
              </a:rPr>
              <a:t>Bildung</a:t>
            </a:r>
            <a:r>
              <a:rPr lang="it-IT" altLang="it-IT" sz="2200" dirty="0">
                <a:solidFill>
                  <a:schemeClr val="tx1"/>
                </a:solidFill>
                <a:latin typeface="Garamond" pitchFamily="16" charset="0"/>
              </a:rPr>
              <a:t>, ovvero </a:t>
            </a:r>
            <a:r>
              <a:rPr lang="it-IT" altLang="it-IT" sz="2200" dirty="0" smtClean="0">
                <a:solidFill>
                  <a:schemeClr val="tx1"/>
                </a:solidFill>
                <a:latin typeface="Garamond" pitchFamily="16" charset="0"/>
              </a:rPr>
              <a:t>l’educazione </a:t>
            </a:r>
            <a:r>
              <a:rPr lang="it-IT" altLang="it-IT" sz="2200" dirty="0">
                <a:solidFill>
                  <a:schemeClr val="tx1"/>
                </a:solidFill>
                <a:latin typeface="Garamond" pitchFamily="16" charset="0"/>
              </a:rPr>
              <a:t>del singolo e della comunità non sul piano politico bensì sul piano estetico: la stessa posizione sostenuta da Goethe nel </a:t>
            </a:r>
            <a:r>
              <a:rPr lang="it-IT" altLang="it-IT" sz="2200" i="1" dirty="0">
                <a:solidFill>
                  <a:schemeClr val="tx1"/>
                </a:solidFill>
                <a:latin typeface="Garamond" pitchFamily="16" charset="0"/>
              </a:rPr>
              <a:t>Wilhelm </a:t>
            </a:r>
            <a:r>
              <a:rPr lang="it-IT" altLang="it-IT" sz="2200" i="1" dirty="0" err="1">
                <a:solidFill>
                  <a:schemeClr val="tx1"/>
                </a:solidFill>
                <a:latin typeface="Garamond" pitchFamily="16" charset="0"/>
              </a:rPr>
              <a:t>Meister</a:t>
            </a:r>
            <a:r>
              <a:rPr lang="it-IT" altLang="it-IT" sz="2200" dirty="0">
                <a:solidFill>
                  <a:schemeClr val="tx1"/>
                </a:solidFill>
                <a:latin typeface="Garamond" pitchFamily="16" charset="0"/>
              </a:rPr>
              <a:t> (1795-96).</a:t>
            </a:r>
          </a:p>
        </p:txBody>
      </p:sp>
    </p:spTree>
    <p:extLst>
      <p:ext uri="{BB962C8B-B14F-4D97-AF65-F5344CB8AC3E}">
        <p14:creationId xmlns:p14="http://schemas.microsoft.com/office/powerpoint/2010/main" val="15771067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427984" y="1556792"/>
            <a:ext cx="4114800" cy="4572000"/>
          </a:xfrm>
        </p:spPr>
        <p:txBody>
          <a:bodyPr>
            <a:normAutofit lnSpcReduction="10000"/>
          </a:bodyPr>
          <a:lstStyle/>
          <a:p>
            <a:pPr marL="0" indent="0" algn="ctr">
              <a:buNone/>
            </a:pPr>
            <a:r>
              <a:rPr lang="it-IT" sz="2800" b="1" dirty="0" smtClean="0"/>
              <a:t>Friedrich </a:t>
            </a:r>
            <a:r>
              <a:rPr lang="it-IT" sz="2800" b="1" dirty="0" err="1" smtClean="0"/>
              <a:t>Schiller</a:t>
            </a:r>
            <a:endParaRPr lang="it-IT" sz="2800" b="1" dirty="0" smtClean="0"/>
          </a:p>
          <a:p>
            <a:pPr marL="0" indent="0" algn="ctr">
              <a:buNone/>
            </a:pPr>
            <a:endParaRPr lang="it-IT" sz="2800" dirty="0" smtClean="0"/>
          </a:p>
          <a:p>
            <a:pPr marL="0" indent="0" algn="ctr">
              <a:buNone/>
            </a:pPr>
            <a:endParaRPr lang="it-IT" sz="2800" dirty="0"/>
          </a:p>
          <a:p>
            <a:pPr marL="0" indent="0" algn="ctr">
              <a:buNone/>
            </a:pPr>
            <a:r>
              <a:rPr lang="it-IT" sz="2800" b="1" i="1" dirty="0" smtClean="0"/>
              <a:t>L’educazione estetica dell’uomo</a:t>
            </a:r>
          </a:p>
          <a:p>
            <a:pPr marL="0" indent="0" algn="ctr">
              <a:buNone/>
            </a:pPr>
            <a:endParaRPr lang="it-IT" dirty="0"/>
          </a:p>
          <a:p>
            <a:pPr marL="0" indent="0" algn="ctr">
              <a:buNone/>
            </a:pPr>
            <a:endParaRPr lang="it-IT" dirty="0" smtClean="0"/>
          </a:p>
          <a:p>
            <a:pPr marL="0" indent="0" algn="ctr">
              <a:buNone/>
            </a:pPr>
            <a:endParaRPr lang="it-IT" dirty="0" smtClean="0"/>
          </a:p>
          <a:p>
            <a:pPr marL="0" indent="0" algn="ctr">
              <a:buNone/>
            </a:pPr>
            <a:r>
              <a:rPr lang="it-IT" sz="2400" dirty="0" smtClean="0"/>
              <a:t>a cura di Guido </a:t>
            </a:r>
            <a:r>
              <a:rPr lang="it-IT" sz="2400" dirty="0" err="1" smtClean="0"/>
              <a:t>Boffi</a:t>
            </a:r>
            <a:r>
              <a:rPr lang="it-IT" sz="2400" dirty="0"/>
              <a:t/>
            </a:r>
            <a:br>
              <a:rPr lang="it-IT" sz="2400" dirty="0"/>
            </a:br>
            <a:r>
              <a:rPr lang="it-IT" sz="2400" dirty="0" smtClean="0"/>
              <a:t>Milano, Bompiani, 2007</a:t>
            </a:r>
            <a:endParaRPr lang="it-IT" sz="2400" dirty="0"/>
          </a:p>
        </p:txBody>
      </p:sp>
      <p:sp>
        <p:nvSpPr>
          <p:cNvPr id="3" name="Titolo 2"/>
          <p:cNvSpPr>
            <a:spLocks noGrp="1"/>
          </p:cNvSpPr>
          <p:nvPr>
            <p:ph type="title"/>
          </p:nvPr>
        </p:nvSpPr>
        <p:spPr>
          <a:xfrm>
            <a:off x="457200" y="152400"/>
            <a:ext cx="8229600" cy="1044352"/>
          </a:xfrm>
        </p:spPr>
        <p:txBody>
          <a:bodyPr>
            <a:normAutofit/>
          </a:bodyPr>
          <a:lstStyle/>
          <a:p>
            <a:pPr algn="ctr"/>
            <a:r>
              <a:rPr lang="it-IT" sz="4400" b="1" dirty="0" smtClean="0"/>
              <a:t>La voce di </a:t>
            </a:r>
            <a:r>
              <a:rPr lang="it-IT" sz="4400" b="1" dirty="0" err="1" smtClean="0"/>
              <a:t>Schiller</a:t>
            </a:r>
            <a:endParaRPr lang="it-IT" sz="4400" b="1" dirty="0"/>
          </a:p>
        </p:txBody>
      </p:sp>
      <p:pic>
        <p:nvPicPr>
          <p:cNvPr id="2052" name="Picture 4" descr="Image result for schiller lettere educazione este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87" y="1556792"/>
            <a:ext cx="2880320" cy="470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80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23528" y="1268760"/>
            <a:ext cx="8568952" cy="5112568"/>
          </a:xfrm>
        </p:spPr>
        <p:txBody>
          <a:bodyPr>
            <a:normAutofit fontScale="92500" lnSpcReduction="20000"/>
          </a:bodyPr>
          <a:lstStyle/>
          <a:p>
            <a:pPr marL="0" indent="0" algn="ctr">
              <a:buNone/>
            </a:pPr>
            <a:r>
              <a:rPr lang="de-DE" b="1" dirty="0"/>
              <a:t>Erster </a:t>
            </a:r>
            <a:r>
              <a:rPr lang="de-DE" b="1" dirty="0" smtClean="0"/>
              <a:t>Brief</a:t>
            </a:r>
          </a:p>
          <a:p>
            <a:pPr marL="0" indent="0" algn="ctr">
              <a:buNone/>
            </a:pPr>
            <a:r>
              <a:rPr lang="de-DE" dirty="0" smtClean="0"/>
              <a:t>(al </a:t>
            </a:r>
            <a:r>
              <a:rPr lang="de-DE" dirty="0" err="1" smtClean="0"/>
              <a:t>duca</a:t>
            </a:r>
            <a:r>
              <a:rPr lang="de-DE" dirty="0" smtClean="0"/>
              <a:t> Christian von Schleswig Holstein-Augustenburg)</a:t>
            </a:r>
            <a:r>
              <a:rPr lang="de-DE" b="1" dirty="0" smtClean="0"/>
              <a:t> </a:t>
            </a:r>
          </a:p>
          <a:p>
            <a:pPr marL="0" indent="0">
              <a:buNone/>
            </a:pPr>
            <a:endParaRPr lang="de-DE" b="1" dirty="0"/>
          </a:p>
          <a:p>
            <a:pPr marL="0" indent="0" algn="just">
              <a:buNone/>
            </a:pPr>
            <a:r>
              <a:rPr lang="de-DE" dirty="0"/>
              <a:t>Sie wollen mir also vergönnen, Ihnen die Resultate meiner Untersuchungen </a:t>
            </a:r>
            <a:r>
              <a:rPr lang="de-DE" i="1" dirty="0"/>
              <a:t>über das Schöne und die Kunst</a:t>
            </a:r>
            <a:r>
              <a:rPr lang="de-DE" dirty="0"/>
              <a:t> in einer Reihe von Briefen vorzulegen. Lebhaft empfinde ich das Gewicht, aber auch den Reiz und die Würde dieser Unternehmung. Ich werde von einem Gegenstande sprechen, der mit dem besten </a:t>
            </a:r>
            <a:r>
              <a:rPr lang="de-DE" dirty="0" err="1"/>
              <a:t>Theil</a:t>
            </a:r>
            <a:r>
              <a:rPr lang="de-DE" dirty="0"/>
              <a:t> unserer Glückseligkeit in einer unmittelbaren und mit dem moralischen Adel der menschlichen Natur in keiner sehr entfernten Verbindung steht. Ich werde die Sache der Schönheit vor einem Herzen führen, das ihre ganze Macht empfindet und ausübt und bei einer Untersuchung, wo man eben so oft </a:t>
            </a:r>
            <a:r>
              <a:rPr lang="de-DE" dirty="0" err="1"/>
              <a:t>genöthigt</a:t>
            </a:r>
            <a:r>
              <a:rPr lang="de-DE" dirty="0"/>
              <a:t> ist, sich auf Gefühle als auf Grundsätze zu berufen, den schwersten </a:t>
            </a:r>
            <a:r>
              <a:rPr lang="de-DE" dirty="0" err="1"/>
              <a:t>Theil</a:t>
            </a:r>
            <a:r>
              <a:rPr lang="de-DE" dirty="0"/>
              <a:t> meines Geschäfts auf sich nehmen wird.</a:t>
            </a:r>
          </a:p>
          <a:p>
            <a:pPr marL="0" indent="0">
              <a:buNone/>
            </a:pPr>
            <a:endParaRPr lang="it-IT" dirty="0"/>
          </a:p>
        </p:txBody>
      </p:sp>
      <p:sp>
        <p:nvSpPr>
          <p:cNvPr id="3" name="Titolo 2"/>
          <p:cNvSpPr>
            <a:spLocks noGrp="1"/>
          </p:cNvSpPr>
          <p:nvPr>
            <p:ph type="title"/>
          </p:nvPr>
        </p:nvSpPr>
        <p:spPr>
          <a:xfrm>
            <a:off x="0" y="-171400"/>
            <a:ext cx="9144000" cy="1219200"/>
          </a:xfrm>
        </p:spPr>
        <p:txBody>
          <a:bodyPr>
            <a:normAutofit/>
          </a:bodyPr>
          <a:lstStyle/>
          <a:p>
            <a:pPr algn="ctr"/>
            <a:r>
              <a:rPr lang="de-DE" sz="3400" b="1" i="1" dirty="0">
                <a:solidFill>
                  <a:schemeClr val="tx1"/>
                </a:solidFill>
                <a:latin typeface="Garamond" panose="02020404030301010803" pitchFamily="18" charset="0"/>
              </a:rPr>
              <a:t>Über die ästhetische Erziehung des Menschen</a:t>
            </a:r>
            <a:r>
              <a:rPr lang="it-IT" altLang="it-IT" sz="3400" b="1" dirty="0">
                <a:solidFill>
                  <a:schemeClr val="tx1"/>
                </a:solidFill>
                <a:latin typeface="Garamond" pitchFamily="16" charset="0"/>
              </a:rPr>
              <a:t>,</a:t>
            </a:r>
            <a:r>
              <a:rPr lang="it-IT" altLang="it-IT" sz="3400" b="1" i="1" dirty="0">
                <a:solidFill>
                  <a:schemeClr val="tx1"/>
                </a:solidFill>
                <a:latin typeface="Garamond" pitchFamily="16" charset="0"/>
              </a:rPr>
              <a:t> </a:t>
            </a:r>
            <a:r>
              <a:rPr lang="it-IT" altLang="it-IT" sz="3400" b="1" dirty="0" smtClean="0">
                <a:solidFill>
                  <a:schemeClr val="tx1"/>
                </a:solidFill>
                <a:latin typeface="Garamond" pitchFamily="16" charset="0"/>
              </a:rPr>
              <a:t>1</a:t>
            </a:r>
            <a:endParaRPr lang="it-IT" sz="3400" b="1" dirty="0"/>
          </a:p>
        </p:txBody>
      </p:sp>
    </p:spTree>
    <p:extLst>
      <p:ext uri="{BB962C8B-B14F-4D97-AF65-F5344CB8AC3E}">
        <p14:creationId xmlns:p14="http://schemas.microsoft.com/office/powerpoint/2010/main" val="3012970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692696"/>
            <a:ext cx="8229600" cy="5544616"/>
          </a:xfrm>
        </p:spPr>
        <p:txBody>
          <a:bodyPr/>
          <a:lstStyle/>
          <a:p>
            <a:pPr marL="0" indent="0">
              <a:buNone/>
            </a:pPr>
            <a:endParaRPr lang="it-IT" dirty="0" smtClean="0"/>
          </a:p>
          <a:p>
            <a:pPr marL="0" indent="0">
              <a:buNone/>
            </a:pPr>
            <a:r>
              <a:rPr lang="it-IT" sz="2800" b="1" dirty="0" smtClean="0"/>
              <a:t>i greci </a:t>
            </a:r>
            <a:r>
              <a:rPr lang="it-IT" sz="2800" dirty="0" smtClean="0"/>
              <a:t>(antichi)				</a:t>
            </a:r>
            <a:r>
              <a:rPr lang="it-IT" sz="2800" b="1" dirty="0" smtClean="0"/>
              <a:t>i moderni</a:t>
            </a:r>
          </a:p>
          <a:p>
            <a:pPr marL="0" indent="0">
              <a:buNone/>
            </a:pPr>
            <a:endParaRPr lang="it-IT" b="1" dirty="0" smtClean="0"/>
          </a:p>
          <a:p>
            <a:pPr marL="0" indent="0">
              <a:buNone/>
            </a:pPr>
            <a:r>
              <a:rPr lang="it-IT" dirty="0" smtClean="0"/>
              <a:t>interezza					scissione</a:t>
            </a:r>
            <a:endParaRPr lang="it-IT" dirty="0"/>
          </a:p>
          <a:p>
            <a:pPr marL="0" indent="0">
              <a:buNone/>
            </a:pPr>
            <a:r>
              <a:rPr lang="it-IT" dirty="0" smtClean="0"/>
              <a:t>ingenuità					sentimentalismo</a:t>
            </a:r>
            <a:endParaRPr lang="it-IT" dirty="0"/>
          </a:p>
          <a:p>
            <a:pPr marL="0" indent="0">
              <a:buNone/>
            </a:pPr>
            <a:r>
              <a:rPr lang="it-IT" dirty="0" smtClean="0"/>
              <a:t>fantasia					astrazione</a:t>
            </a:r>
          </a:p>
          <a:p>
            <a:pPr marL="0" indent="0">
              <a:buNone/>
            </a:pPr>
            <a:r>
              <a:rPr lang="it-IT" dirty="0" smtClean="0"/>
              <a:t>armonia					frammento</a:t>
            </a:r>
          </a:p>
          <a:p>
            <a:pPr marL="0" indent="0">
              <a:buNone/>
            </a:pPr>
            <a:r>
              <a:rPr lang="it-IT" dirty="0" smtClean="0"/>
              <a:t>comunità organica				Stato positivo</a:t>
            </a:r>
          </a:p>
          <a:p>
            <a:pPr marL="0" indent="0">
              <a:buNone/>
            </a:pPr>
            <a:endParaRPr lang="it-IT" dirty="0"/>
          </a:p>
          <a:p>
            <a:pPr marL="0" indent="0" algn="ctr">
              <a:buNone/>
            </a:pPr>
            <a:r>
              <a:rPr lang="it-IT" u="sng" dirty="0" smtClean="0"/>
              <a:t>l’arte deve ricomporre la totalità perduta</a:t>
            </a:r>
            <a:endParaRPr lang="it-IT" u="sng" dirty="0"/>
          </a:p>
        </p:txBody>
      </p:sp>
    </p:spTree>
    <p:extLst>
      <p:ext uri="{BB962C8B-B14F-4D97-AF65-F5344CB8AC3E}">
        <p14:creationId xmlns:p14="http://schemas.microsoft.com/office/powerpoint/2010/main" val="4223720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251520" y="188640"/>
            <a:ext cx="8568952" cy="570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64985"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9pPr>
          </a:lstStyle>
          <a:p>
            <a:pPr algn="ctr" eaLnBrk="1" hangingPunct="1">
              <a:buClrTx/>
              <a:buFontTx/>
              <a:buNone/>
            </a:pPr>
            <a:endParaRPr lang="it-IT" altLang="it-IT" sz="2700" b="1" dirty="0">
              <a:solidFill>
                <a:srgbClr val="000000"/>
              </a:solidFill>
              <a:latin typeface="Garamond" pitchFamily="16" charset="0"/>
            </a:endParaRPr>
          </a:p>
          <a:p>
            <a:pPr algn="ctr"/>
            <a:r>
              <a:rPr lang="de-DE" sz="3200" b="1" i="1" dirty="0" smtClean="0">
                <a:solidFill>
                  <a:schemeClr val="tx1"/>
                </a:solidFill>
                <a:latin typeface="Garamond" panose="02020404030301010803" pitchFamily="18" charset="0"/>
              </a:rPr>
              <a:t>Über die ästhetische </a:t>
            </a:r>
            <a:r>
              <a:rPr lang="de-DE" sz="3200" b="1" i="1" dirty="0">
                <a:solidFill>
                  <a:schemeClr val="tx1"/>
                </a:solidFill>
                <a:latin typeface="Garamond" panose="02020404030301010803" pitchFamily="18" charset="0"/>
              </a:rPr>
              <a:t>Erziehung </a:t>
            </a:r>
            <a:r>
              <a:rPr lang="de-DE" sz="3200" b="1" i="1" dirty="0" smtClean="0">
                <a:solidFill>
                  <a:schemeClr val="tx1"/>
                </a:solidFill>
                <a:latin typeface="Garamond" panose="02020404030301010803" pitchFamily="18" charset="0"/>
              </a:rPr>
              <a:t>des Menschen</a:t>
            </a:r>
            <a:r>
              <a:rPr lang="it-IT" altLang="it-IT" sz="2800" b="1" dirty="0" smtClean="0">
                <a:solidFill>
                  <a:schemeClr val="tx1"/>
                </a:solidFill>
                <a:latin typeface="Garamond" pitchFamily="16" charset="0"/>
              </a:rPr>
              <a:t>, 6</a:t>
            </a:r>
            <a:endParaRPr lang="it-IT" altLang="it-IT" sz="2800" b="1" dirty="0">
              <a:solidFill>
                <a:schemeClr val="tx1"/>
              </a:solidFill>
              <a:latin typeface="Garamond" pitchFamily="16" charset="0"/>
            </a:endParaRPr>
          </a:p>
          <a:p>
            <a:pPr eaLnBrk="1" hangingPunct="1">
              <a:buClrTx/>
              <a:buFontTx/>
              <a:buNone/>
            </a:pPr>
            <a:endParaRPr lang="it-IT" altLang="it-IT" sz="2700" dirty="0">
              <a:solidFill>
                <a:srgbClr val="000000"/>
              </a:solidFill>
              <a:latin typeface="Garamond" pitchFamily="16" charset="0"/>
            </a:endParaRPr>
          </a:p>
          <a:p>
            <a:pPr algn="just" eaLnBrk="1" hangingPunct="1">
              <a:buClrTx/>
              <a:buFontTx/>
              <a:buNone/>
            </a:pPr>
            <a:r>
              <a:rPr lang="it-IT" altLang="it-IT" sz="2800" dirty="0" err="1">
                <a:solidFill>
                  <a:schemeClr val="tx1"/>
                </a:solidFill>
                <a:latin typeface="Garamond" pitchFamily="16" charset="0"/>
              </a:rPr>
              <a:t>Kann</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aber</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wohl</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der</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Mensch</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dazu</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bestimmt</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seyn</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über</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irgend</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einem</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Zwecke</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sich</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selbst</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zu</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versäumen</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Sollte</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uns</a:t>
            </a:r>
            <a:r>
              <a:rPr lang="it-IT" altLang="it-IT" sz="2800" dirty="0">
                <a:solidFill>
                  <a:schemeClr val="tx1"/>
                </a:solidFill>
                <a:latin typeface="Garamond" pitchFamily="16" charset="0"/>
              </a:rPr>
              <a:t> die </a:t>
            </a:r>
            <a:r>
              <a:rPr lang="it-IT" altLang="it-IT" sz="2800" dirty="0" err="1">
                <a:solidFill>
                  <a:schemeClr val="tx1"/>
                </a:solidFill>
                <a:latin typeface="Garamond" pitchFamily="16" charset="0"/>
              </a:rPr>
              <a:t>Natur</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durch</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ihre</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Zwecke</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eine</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Vollkommenheit</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rauben</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können</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welche</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uns</a:t>
            </a:r>
            <a:r>
              <a:rPr lang="it-IT" altLang="it-IT" sz="2800" dirty="0">
                <a:solidFill>
                  <a:schemeClr val="tx1"/>
                </a:solidFill>
                <a:latin typeface="Garamond" pitchFamily="16" charset="0"/>
              </a:rPr>
              <a:t> die </a:t>
            </a:r>
            <a:r>
              <a:rPr lang="it-IT" altLang="it-IT" sz="2800" dirty="0" err="1">
                <a:solidFill>
                  <a:schemeClr val="tx1"/>
                </a:solidFill>
                <a:latin typeface="Garamond" pitchFamily="16" charset="0"/>
              </a:rPr>
              <a:t>Vernunft</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durch</a:t>
            </a:r>
            <a:r>
              <a:rPr lang="it-IT" altLang="it-IT" sz="2800" dirty="0">
                <a:solidFill>
                  <a:schemeClr val="tx1"/>
                </a:solidFill>
                <a:latin typeface="Garamond" pitchFamily="16" charset="0"/>
              </a:rPr>
              <a:t> die </a:t>
            </a:r>
            <a:r>
              <a:rPr lang="it-IT" altLang="it-IT" sz="2800" dirty="0" err="1">
                <a:solidFill>
                  <a:schemeClr val="tx1"/>
                </a:solidFill>
                <a:latin typeface="Garamond" pitchFamily="16" charset="0"/>
              </a:rPr>
              <a:t>ihrigen</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vorschreibt</a:t>
            </a:r>
            <a:r>
              <a:rPr lang="it-IT" altLang="it-IT" sz="2800" dirty="0">
                <a:solidFill>
                  <a:schemeClr val="tx1"/>
                </a:solidFill>
                <a:latin typeface="Garamond" pitchFamily="16" charset="0"/>
              </a:rPr>
              <a:t>? Es </a:t>
            </a:r>
            <a:r>
              <a:rPr lang="it-IT" altLang="it-IT" sz="2800" dirty="0" err="1">
                <a:solidFill>
                  <a:schemeClr val="tx1"/>
                </a:solidFill>
                <a:latin typeface="Garamond" pitchFamily="16" charset="0"/>
              </a:rPr>
              <a:t>muß</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also</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falsch</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seyn</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daß</a:t>
            </a:r>
            <a:r>
              <a:rPr lang="it-IT" altLang="it-IT" sz="2800" dirty="0">
                <a:solidFill>
                  <a:schemeClr val="tx1"/>
                </a:solidFill>
                <a:latin typeface="Garamond" pitchFamily="16" charset="0"/>
              </a:rPr>
              <a:t> die </a:t>
            </a:r>
            <a:r>
              <a:rPr lang="it-IT" altLang="it-IT" sz="2800" dirty="0" err="1">
                <a:solidFill>
                  <a:schemeClr val="tx1"/>
                </a:solidFill>
                <a:latin typeface="Garamond" pitchFamily="16" charset="0"/>
              </a:rPr>
              <a:t>Ausbildung</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der</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einzelnen</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Kräfte</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das</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Opfer</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ihrer</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Totalität</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notwendig</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macht</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oder</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wenn</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auch</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das</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Gesetz</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der</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Natur</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noch</a:t>
            </a:r>
            <a:r>
              <a:rPr lang="it-IT" altLang="it-IT" sz="2800" dirty="0">
                <a:solidFill>
                  <a:schemeClr val="tx1"/>
                </a:solidFill>
                <a:latin typeface="Garamond" pitchFamily="16" charset="0"/>
              </a:rPr>
              <a:t> so </a:t>
            </a:r>
            <a:r>
              <a:rPr lang="it-IT" altLang="it-IT" sz="2800" dirty="0" err="1">
                <a:solidFill>
                  <a:schemeClr val="tx1"/>
                </a:solidFill>
                <a:latin typeface="Garamond" pitchFamily="16" charset="0"/>
              </a:rPr>
              <a:t>sehr</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dahin</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strebte</a:t>
            </a:r>
            <a:r>
              <a:rPr lang="it-IT" altLang="it-IT" sz="2800" dirty="0">
                <a:solidFill>
                  <a:schemeClr val="tx1"/>
                </a:solidFill>
                <a:latin typeface="Garamond" pitchFamily="16" charset="0"/>
              </a:rPr>
              <a:t>, so </a:t>
            </a:r>
            <a:r>
              <a:rPr lang="it-IT" altLang="it-IT" sz="2800" dirty="0" err="1">
                <a:solidFill>
                  <a:schemeClr val="tx1"/>
                </a:solidFill>
                <a:latin typeface="Garamond" pitchFamily="16" charset="0"/>
              </a:rPr>
              <a:t>muß</a:t>
            </a:r>
            <a:r>
              <a:rPr lang="it-IT" altLang="it-IT" sz="2800" dirty="0">
                <a:solidFill>
                  <a:schemeClr val="tx1"/>
                </a:solidFill>
                <a:latin typeface="Garamond" pitchFamily="16" charset="0"/>
              </a:rPr>
              <a:t> es bey </a:t>
            </a:r>
            <a:r>
              <a:rPr lang="it-IT" altLang="it-IT" sz="2800" dirty="0" err="1">
                <a:solidFill>
                  <a:schemeClr val="tx1"/>
                </a:solidFill>
                <a:latin typeface="Garamond" pitchFamily="16" charset="0"/>
              </a:rPr>
              <a:t>uns</a:t>
            </a:r>
            <a:r>
              <a:rPr lang="it-IT" altLang="it-IT" sz="2800" dirty="0">
                <a:solidFill>
                  <a:schemeClr val="tx1"/>
                </a:solidFill>
                <a:latin typeface="Garamond" pitchFamily="16" charset="0"/>
              </a:rPr>
              <a:t> </a:t>
            </a:r>
            <a:r>
              <a:rPr lang="it-IT" altLang="it-IT" sz="2800" dirty="0" err="1">
                <a:solidFill>
                  <a:schemeClr val="tx1"/>
                </a:solidFill>
                <a:latin typeface="Garamond" pitchFamily="16" charset="0"/>
              </a:rPr>
              <a:t>stehen</a:t>
            </a:r>
            <a:r>
              <a:rPr lang="it-IT" altLang="it-IT" sz="2800" dirty="0">
                <a:solidFill>
                  <a:schemeClr val="tx1"/>
                </a:solidFill>
                <a:latin typeface="Garamond" pitchFamily="16" charset="0"/>
              </a:rPr>
              <a:t>, </a:t>
            </a:r>
            <a:r>
              <a:rPr lang="it-IT" altLang="it-IT" sz="2800" u="sng" dirty="0" err="1">
                <a:solidFill>
                  <a:schemeClr val="tx1"/>
                </a:solidFill>
                <a:latin typeface="Garamond" pitchFamily="16" charset="0"/>
              </a:rPr>
              <a:t>diese</a:t>
            </a:r>
            <a:r>
              <a:rPr lang="it-IT" altLang="it-IT" sz="2800" u="sng" dirty="0">
                <a:solidFill>
                  <a:schemeClr val="tx1"/>
                </a:solidFill>
                <a:latin typeface="Garamond" pitchFamily="16" charset="0"/>
              </a:rPr>
              <a:t> </a:t>
            </a:r>
            <a:r>
              <a:rPr lang="it-IT" altLang="it-IT" sz="2800" u="sng" dirty="0" err="1">
                <a:solidFill>
                  <a:schemeClr val="tx1"/>
                </a:solidFill>
                <a:latin typeface="Garamond" pitchFamily="16" charset="0"/>
              </a:rPr>
              <a:t>Totalität</a:t>
            </a:r>
            <a:r>
              <a:rPr lang="it-IT" altLang="it-IT" sz="2800" u="sng" dirty="0">
                <a:solidFill>
                  <a:schemeClr val="tx1"/>
                </a:solidFill>
                <a:latin typeface="Garamond" pitchFamily="16" charset="0"/>
              </a:rPr>
              <a:t> in </a:t>
            </a:r>
            <a:r>
              <a:rPr lang="it-IT" altLang="it-IT" sz="2800" u="sng" dirty="0" err="1">
                <a:solidFill>
                  <a:schemeClr val="tx1"/>
                </a:solidFill>
                <a:latin typeface="Garamond" pitchFamily="16" charset="0"/>
              </a:rPr>
              <a:t>unserer</a:t>
            </a:r>
            <a:r>
              <a:rPr lang="it-IT" altLang="it-IT" sz="2800" u="sng" dirty="0">
                <a:solidFill>
                  <a:schemeClr val="tx1"/>
                </a:solidFill>
                <a:latin typeface="Garamond" pitchFamily="16" charset="0"/>
              </a:rPr>
              <a:t> </a:t>
            </a:r>
            <a:r>
              <a:rPr lang="it-IT" altLang="it-IT" sz="2800" u="sng" dirty="0" err="1">
                <a:solidFill>
                  <a:schemeClr val="tx1"/>
                </a:solidFill>
                <a:latin typeface="Garamond" pitchFamily="16" charset="0"/>
              </a:rPr>
              <a:t>Natur</a:t>
            </a:r>
            <a:r>
              <a:rPr lang="it-IT" altLang="it-IT" sz="2800" u="sng" dirty="0">
                <a:solidFill>
                  <a:schemeClr val="tx1"/>
                </a:solidFill>
                <a:latin typeface="Garamond" pitchFamily="16" charset="0"/>
              </a:rPr>
              <a:t>, </a:t>
            </a:r>
            <a:r>
              <a:rPr lang="it-IT" altLang="it-IT" sz="2800" u="sng" dirty="0" err="1">
                <a:solidFill>
                  <a:schemeClr val="tx1"/>
                </a:solidFill>
                <a:latin typeface="Garamond" pitchFamily="16" charset="0"/>
              </a:rPr>
              <a:t>welche</a:t>
            </a:r>
            <a:r>
              <a:rPr lang="it-IT" altLang="it-IT" sz="2800" u="sng" dirty="0">
                <a:solidFill>
                  <a:schemeClr val="tx1"/>
                </a:solidFill>
                <a:latin typeface="Garamond" pitchFamily="16" charset="0"/>
              </a:rPr>
              <a:t> die </a:t>
            </a:r>
            <a:r>
              <a:rPr lang="it-IT" altLang="it-IT" sz="2800" u="sng" dirty="0" err="1">
                <a:solidFill>
                  <a:schemeClr val="tx1"/>
                </a:solidFill>
                <a:latin typeface="Garamond" pitchFamily="16" charset="0"/>
              </a:rPr>
              <a:t>Kunst</a:t>
            </a:r>
            <a:r>
              <a:rPr lang="it-IT" altLang="it-IT" sz="2800" u="sng" dirty="0">
                <a:solidFill>
                  <a:schemeClr val="tx1"/>
                </a:solidFill>
                <a:latin typeface="Garamond" pitchFamily="16" charset="0"/>
              </a:rPr>
              <a:t> </a:t>
            </a:r>
            <a:r>
              <a:rPr lang="it-IT" altLang="it-IT" sz="2800" u="sng" dirty="0" err="1">
                <a:solidFill>
                  <a:schemeClr val="tx1"/>
                </a:solidFill>
                <a:latin typeface="Garamond" pitchFamily="16" charset="0"/>
              </a:rPr>
              <a:t>zerstört</a:t>
            </a:r>
            <a:r>
              <a:rPr lang="it-IT" altLang="it-IT" sz="2800" u="sng" dirty="0">
                <a:solidFill>
                  <a:schemeClr val="tx1"/>
                </a:solidFill>
                <a:latin typeface="Garamond" pitchFamily="16" charset="0"/>
              </a:rPr>
              <a:t> </a:t>
            </a:r>
            <a:r>
              <a:rPr lang="it-IT" altLang="it-IT" sz="2800" u="sng" dirty="0" err="1">
                <a:solidFill>
                  <a:schemeClr val="tx1"/>
                </a:solidFill>
                <a:latin typeface="Garamond" pitchFamily="16" charset="0"/>
              </a:rPr>
              <a:t>hat</a:t>
            </a:r>
            <a:r>
              <a:rPr lang="it-IT" altLang="it-IT" sz="2800" u="sng" dirty="0">
                <a:solidFill>
                  <a:schemeClr val="tx1"/>
                </a:solidFill>
                <a:latin typeface="Garamond" pitchFamily="16" charset="0"/>
              </a:rPr>
              <a:t>, </a:t>
            </a:r>
            <a:r>
              <a:rPr lang="it-IT" altLang="it-IT" sz="2800" u="sng" dirty="0" err="1">
                <a:solidFill>
                  <a:schemeClr val="tx1"/>
                </a:solidFill>
                <a:latin typeface="Garamond" pitchFamily="16" charset="0"/>
              </a:rPr>
              <a:t>durch</a:t>
            </a:r>
            <a:r>
              <a:rPr lang="it-IT" altLang="it-IT" sz="2800" u="sng" dirty="0">
                <a:solidFill>
                  <a:schemeClr val="tx1"/>
                </a:solidFill>
                <a:latin typeface="Garamond" pitchFamily="16" charset="0"/>
              </a:rPr>
              <a:t> </a:t>
            </a:r>
            <a:r>
              <a:rPr lang="it-IT" altLang="it-IT" sz="2800" u="sng" dirty="0" err="1">
                <a:solidFill>
                  <a:schemeClr val="tx1"/>
                </a:solidFill>
                <a:latin typeface="Garamond" pitchFamily="16" charset="0"/>
              </a:rPr>
              <a:t>eine</a:t>
            </a:r>
            <a:r>
              <a:rPr lang="it-IT" altLang="it-IT" sz="2800" u="sng" dirty="0">
                <a:solidFill>
                  <a:schemeClr val="tx1"/>
                </a:solidFill>
                <a:latin typeface="Garamond" pitchFamily="16" charset="0"/>
              </a:rPr>
              <a:t> </a:t>
            </a:r>
            <a:r>
              <a:rPr lang="it-IT" altLang="it-IT" sz="2800" u="sng" dirty="0" err="1">
                <a:solidFill>
                  <a:schemeClr val="tx1"/>
                </a:solidFill>
                <a:latin typeface="Garamond" pitchFamily="16" charset="0"/>
              </a:rPr>
              <a:t>höhere</a:t>
            </a:r>
            <a:r>
              <a:rPr lang="it-IT" altLang="it-IT" sz="2800" u="sng" dirty="0">
                <a:solidFill>
                  <a:schemeClr val="tx1"/>
                </a:solidFill>
                <a:latin typeface="Garamond" pitchFamily="16" charset="0"/>
              </a:rPr>
              <a:t> </a:t>
            </a:r>
            <a:r>
              <a:rPr lang="it-IT" altLang="it-IT" sz="2800" u="sng" dirty="0" err="1">
                <a:solidFill>
                  <a:schemeClr val="tx1"/>
                </a:solidFill>
                <a:latin typeface="Garamond" pitchFamily="16" charset="0"/>
              </a:rPr>
              <a:t>Kunst</a:t>
            </a:r>
            <a:r>
              <a:rPr lang="it-IT" altLang="it-IT" sz="2800" u="sng" dirty="0">
                <a:solidFill>
                  <a:schemeClr val="tx1"/>
                </a:solidFill>
                <a:latin typeface="Garamond" pitchFamily="16" charset="0"/>
              </a:rPr>
              <a:t> </a:t>
            </a:r>
            <a:r>
              <a:rPr lang="it-IT" altLang="it-IT" sz="2800" u="sng" dirty="0" err="1">
                <a:solidFill>
                  <a:schemeClr val="tx1"/>
                </a:solidFill>
                <a:latin typeface="Garamond" pitchFamily="16" charset="0"/>
              </a:rPr>
              <a:t>wieder</a:t>
            </a:r>
            <a:r>
              <a:rPr lang="it-IT" altLang="it-IT" sz="2800" u="sng" dirty="0">
                <a:solidFill>
                  <a:schemeClr val="tx1"/>
                </a:solidFill>
                <a:latin typeface="Garamond" pitchFamily="16" charset="0"/>
              </a:rPr>
              <a:t> </a:t>
            </a:r>
            <a:r>
              <a:rPr lang="it-IT" altLang="it-IT" sz="2800" u="sng" dirty="0" err="1">
                <a:solidFill>
                  <a:schemeClr val="tx1"/>
                </a:solidFill>
                <a:latin typeface="Garamond" pitchFamily="16" charset="0"/>
              </a:rPr>
              <a:t>herzustellen</a:t>
            </a:r>
            <a:r>
              <a:rPr lang="it-IT" altLang="it-IT" sz="2800" dirty="0">
                <a:solidFill>
                  <a:schemeClr val="tx1"/>
                </a:solidFill>
                <a:latin typeface="Garamond" pitchFamily="16" charset="0"/>
              </a:rPr>
              <a:t>. </a:t>
            </a:r>
          </a:p>
        </p:txBody>
      </p:sp>
    </p:spTree>
    <p:extLst>
      <p:ext uri="{BB962C8B-B14F-4D97-AF65-F5344CB8AC3E}">
        <p14:creationId xmlns:p14="http://schemas.microsoft.com/office/powerpoint/2010/main" val="11804198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iedrich hoelder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052736"/>
            <a:ext cx="3724921" cy="5170191"/>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611560" y="1052736"/>
            <a:ext cx="4032448" cy="5201424"/>
          </a:xfrm>
          <a:prstGeom prst="rect">
            <a:avLst/>
          </a:prstGeom>
          <a:noFill/>
        </p:spPr>
        <p:txBody>
          <a:bodyPr wrap="square" rtlCol="0">
            <a:spAutoFit/>
          </a:bodyPr>
          <a:lstStyle/>
          <a:p>
            <a:pPr algn="ctr"/>
            <a:r>
              <a:rPr lang="it-IT" sz="2800" b="1" dirty="0" smtClean="0"/>
              <a:t>Friedrich </a:t>
            </a:r>
            <a:r>
              <a:rPr lang="it-IT" sz="2800" b="1" dirty="0" err="1" smtClean="0"/>
              <a:t>Hölderlin</a:t>
            </a:r>
            <a:r>
              <a:rPr lang="it-IT" sz="2800" b="1" dirty="0" smtClean="0"/>
              <a:t> </a:t>
            </a:r>
            <a:br>
              <a:rPr lang="it-IT" sz="2800" b="1" dirty="0" smtClean="0"/>
            </a:br>
            <a:r>
              <a:rPr lang="it-IT" sz="2800" b="1" dirty="0" smtClean="0"/>
              <a:t>(1770-1843)</a:t>
            </a:r>
          </a:p>
          <a:p>
            <a:endParaRPr lang="it-IT" dirty="0"/>
          </a:p>
          <a:p>
            <a:pPr algn="just"/>
            <a:r>
              <a:rPr lang="it-IT" sz="2400" dirty="0" smtClean="0"/>
              <a:t>Tratta lo stesso problema di </a:t>
            </a:r>
            <a:r>
              <a:rPr lang="it-IT" sz="2400" dirty="0" err="1" smtClean="0"/>
              <a:t>Schiller</a:t>
            </a:r>
            <a:r>
              <a:rPr lang="it-IT" sz="2400" dirty="0" smtClean="0"/>
              <a:t>, la scissione dell’uomo moderno e il tentativo di ricomporne la totalità, nel romanzo </a:t>
            </a:r>
            <a:r>
              <a:rPr lang="it-IT" sz="2400" i="1" dirty="0" smtClean="0"/>
              <a:t>Hyperion</a:t>
            </a:r>
            <a:r>
              <a:rPr lang="it-IT" sz="2400" dirty="0" smtClean="0"/>
              <a:t>, </a:t>
            </a:r>
            <a:r>
              <a:rPr lang="it-IT" sz="2400" dirty="0" err="1" smtClean="0"/>
              <a:t>inziato</a:t>
            </a:r>
            <a:r>
              <a:rPr lang="it-IT" sz="2400" dirty="0" smtClean="0"/>
              <a:t> nel 1792, pubblicato in parte nel 1794 sulla rivista di </a:t>
            </a:r>
            <a:r>
              <a:rPr lang="it-IT" sz="2400" dirty="0" err="1" smtClean="0"/>
              <a:t>Schiller</a:t>
            </a:r>
            <a:r>
              <a:rPr lang="it-IT" sz="2400" dirty="0" smtClean="0"/>
              <a:t> «</a:t>
            </a:r>
            <a:r>
              <a:rPr lang="it-IT" sz="2400" dirty="0" err="1" smtClean="0"/>
              <a:t>Thalia</a:t>
            </a:r>
            <a:r>
              <a:rPr lang="it-IT" sz="2400" dirty="0" smtClean="0"/>
              <a:t>» e pubblicato in  due volumi nel 1797 e nel 1799. </a:t>
            </a:r>
          </a:p>
          <a:p>
            <a:pPr algn="just"/>
            <a:endParaRPr lang="it-IT" dirty="0"/>
          </a:p>
        </p:txBody>
      </p:sp>
    </p:spTree>
    <p:extLst>
      <p:ext uri="{BB962C8B-B14F-4D97-AF65-F5344CB8AC3E}">
        <p14:creationId xmlns:p14="http://schemas.microsoft.com/office/powerpoint/2010/main" val="352591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99992" y="645452"/>
            <a:ext cx="3888432" cy="4832092"/>
          </a:xfrm>
          <a:prstGeom prst="rect">
            <a:avLst/>
          </a:prstGeom>
        </p:spPr>
        <p:txBody>
          <a:bodyPr wrap="square">
            <a:spAutoFit/>
          </a:bodyPr>
          <a:lstStyle/>
          <a:p>
            <a:pPr algn="just"/>
            <a:r>
              <a:rPr lang="it-IT" sz="2800" dirty="0"/>
              <a:t>Nel romanzo </a:t>
            </a:r>
            <a:r>
              <a:rPr lang="it-IT" sz="2800" dirty="0" smtClean="0"/>
              <a:t>il greco Iperione partecipa alla lotta del 1770 contro </a:t>
            </a:r>
            <a:r>
              <a:rPr lang="it-IT" sz="2800" dirty="0"/>
              <a:t>i turchi per la libertà della propria </a:t>
            </a:r>
            <a:r>
              <a:rPr lang="it-IT" sz="2800" dirty="0" smtClean="0"/>
              <a:t>patria. Ma è sconfitto, e perde il </a:t>
            </a:r>
            <a:r>
              <a:rPr lang="it-IT" sz="2800" dirty="0"/>
              <a:t>suo amico </a:t>
            </a:r>
            <a:r>
              <a:rPr lang="it-IT" sz="2800" dirty="0" err="1" smtClean="0"/>
              <a:t>Alabanda</a:t>
            </a:r>
            <a:r>
              <a:rPr lang="it-IT" sz="2800" dirty="0" smtClean="0"/>
              <a:t> e la sua amata </a:t>
            </a:r>
            <a:r>
              <a:rPr lang="it-IT" sz="2800" dirty="0" err="1" smtClean="0"/>
              <a:t>Diotima</a:t>
            </a:r>
            <a:r>
              <a:rPr lang="it-IT" sz="2800" dirty="0" smtClean="0"/>
              <a:t>. Allora viaggia sconvolto per l’Europa fino ad arrivare  in Germania.</a:t>
            </a:r>
            <a:endParaRPr lang="it-IT" sz="2800" dirty="0"/>
          </a:p>
        </p:txBody>
      </p:sp>
      <p:pic>
        <p:nvPicPr>
          <p:cNvPr id="7170" name="Picture 2" descr="Image result for hyperion holderlin 17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32099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573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iperione guan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112" y="1340767"/>
            <a:ext cx="3000557" cy="502497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755576" y="332656"/>
            <a:ext cx="7704856" cy="646331"/>
          </a:xfrm>
          <a:prstGeom prst="rect">
            <a:avLst/>
          </a:prstGeom>
          <a:noFill/>
        </p:spPr>
        <p:txBody>
          <a:bodyPr wrap="square" rtlCol="0">
            <a:spAutoFit/>
          </a:bodyPr>
          <a:lstStyle/>
          <a:p>
            <a:pPr algn="ctr"/>
            <a:r>
              <a:rPr lang="it-IT" sz="3600" b="1" dirty="0" smtClean="0"/>
              <a:t>La voce di </a:t>
            </a:r>
            <a:r>
              <a:rPr lang="it-IT" sz="3600" b="1" dirty="0" err="1" smtClean="0"/>
              <a:t>Hölderlin</a:t>
            </a:r>
            <a:endParaRPr lang="it-IT" sz="3600" dirty="0"/>
          </a:p>
        </p:txBody>
      </p:sp>
      <p:sp>
        <p:nvSpPr>
          <p:cNvPr id="3" name="CasellaDiTesto 2"/>
          <p:cNvSpPr txBox="1"/>
          <p:nvPr/>
        </p:nvSpPr>
        <p:spPr>
          <a:xfrm>
            <a:off x="4608004" y="1340767"/>
            <a:ext cx="3852428" cy="2308324"/>
          </a:xfrm>
          <a:prstGeom prst="rect">
            <a:avLst/>
          </a:prstGeom>
          <a:noFill/>
        </p:spPr>
        <p:txBody>
          <a:bodyPr wrap="square" rtlCol="0">
            <a:spAutoFit/>
          </a:bodyPr>
          <a:lstStyle/>
          <a:p>
            <a:pPr algn="ctr"/>
            <a:r>
              <a:rPr lang="it-IT" sz="2400" b="1" dirty="0" smtClean="0"/>
              <a:t>Volume 2 </a:t>
            </a:r>
            <a:br>
              <a:rPr lang="it-IT" sz="2400" b="1" dirty="0" smtClean="0"/>
            </a:br>
            <a:r>
              <a:rPr lang="it-IT" sz="2400" b="1" dirty="0" smtClean="0"/>
              <a:t>Libro 2 </a:t>
            </a:r>
            <a:br>
              <a:rPr lang="it-IT" sz="2400" b="1" dirty="0" smtClean="0"/>
            </a:br>
            <a:endParaRPr lang="it-IT" sz="2400" b="1" dirty="0" smtClean="0"/>
          </a:p>
          <a:p>
            <a:pPr algn="ctr"/>
            <a:r>
              <a:rPr lang="it-IT" sz="2400" b="1" dirty="0" smtClean="0"/>
              <a:t>Iperione a </a:t>
            </a:r>
            <a:r>
              <a:rPr lang="it-IT" sz="2400" b="1" dirty="0" err="1" smtClean="0"/>
              <a:t>Bellarmino</a:t>
            </a:r>
            <a:endParaRPr lang="it-IT" sz="2400" b="1" dirty="0" smtClean="0"/>
          </a:p>
          <a:p>
            <a:endParaRPr lang="it-IT" sz="2400" dirty="0" smtClean="0"/>
          </a:p>
          <a:p>
            <a:pPr algn="ctr"/>
            <a:r>
              <a:rPr lang="it-IT" sz="2400" dirty="0" smtClean="0"/>
              <a:t>Così venni tra i tedeschi…</a:t>
            </a:r>
            <a:endParaRPr lang="it-IT" sz="2400" dirty="0"/>
          </a:p>
        </p:txBody>
      </p:sp>
    </p:spTree>
    <p:extLst>
      <p:ext uri="{BB962C8B-B14F-4D97-AF65-F5344CB8AC3E}">
        <p14:creationId xmlns:p14="http://schemas.microsoft.com/office/powerpoint/2010/main" val="2686505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548680"/>
            <a:ext cx="8424936" cy="5693866"/>
          </a:xfrm>
          <a:prstGeom prst="rect">
            <a:avLst/>
          </a:prstGeom>
        </p:spPr>
        <p:txBody>
          <a:bodyPr wrap="square">
            <a:spAutoFit/>
          </a:bodyPr>
          <a:lstStyle/>
          <a:p>
            <a:pPr algn="just"/>
            <a:r>
              <a:rPr lang="de-DE" sz="2600" dirty="0"/>
              <a:t>So kam ich unter die Deutschen. Ich </a:t>
            </a:r>
            <a:r>
              <a:rPr lang="de-DE" sz="2600" dirty="0" err="1"/>
              <a:t>foderte</a:t>
            </a:r>
            <a:r>
              <a:rPr lang="de-DE" sz="2600" dirty="0"/>
              <a:t> nicht viel und war </a:t>
            </a:r>
            <a:r>
              <a:rPr lang="de-DE" sz="2600" dirty="0" err="1"/>
              <a:t>gefaßt</a:t>
            </a:r>
            <a:r>
              <a:rPr lang="de-DE" sz="2600" dirty="0"/>
              <a:t>, noch weniger zu finden. Demütig kam ich, wie der heimatlose blinde </a:t>
            </a:r>
            <a:r>
              <a:rPr lang="de-DE" sz="2600" dirty="0" err="1"/>
              <a:t>Oedipus</a:t>
            </a:r>
            <a:r>
              <a:rPr lang="de-DE" sz="2600" dirty="0"/>
              <a:t> zum Tore von Athen, wo ihn der Götterhain empfing; und schöne Seelen ihm begegneten –</a:t>
            </a:r>
          </a:p>
          <a:p>
            <a:pPr algn="just"/>
            <a:r>
              <a:rPr lang="de-DE" sz="2600" dirty="0" smtClean="0"/>
              <a:t>	Wie </a:t>
            </a:r>
            <a:r>
              <a:rPr lang="de-DE" sz="2600" dirty="0"/>
              <a:t>anders ging es mir!</a:t>
            </a:r>
          </a:p>
          <a:p>
            <a:pPr algn="just"/>
            <a:r>
              <a:rPr lang="de-DE" sz="2600" dirty="0" smtClean="0"/>
              <a:t>	Barbaren </a:t>
            </a:r>
            <a:r>
              <a:rPr lang="de-DE" sz="2600" dirty="0"/>
              <a:t>von alters her, durch Fleiß und Wissenschaft und selbst durch Religion barbarischer geworden, tiefunfähig jedes göttlichen Gefühls, verdorben bis ins Mark zum Glück der heiligen Grazien, in jedem Grad der Übertreibung und der Ärmlichkeit beleidigend für jede gutgeartete Seele, dumpf und harmonielos, wie die Scherben eines weggeworfenen Gefäßes – das, mein </a:t>
            </a:r>
            <a:r>
              <a:rPr lang="de-DE" sz="2600" dirty="0" err="1"/>
              <a:t>Bellarmin</a:t>
            </a:r>
            <a:r>
              <a:rPr lang="de-DE" sz="2600" dirty="0"/>
              <a:t>! waren meine Tröster.</a:t>
            </a:r>
          </a:p>
        </p:txBody>
      </p:sp>
    </p:spTree>
    <p:extLst>
      <p:ext uri="{BB962C8B-B14F-4D97-AF65-F5344CB8AC3E}">
        <p14:creationId xmlns:p14="http://schemas.microsoft.com/office/powerpoint/2010/main" val="395644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ranzösische revolution 1789 repub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912" y="0"/>
            <a:ext cx="137159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430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548679"/>
            <a:ext cx="3888432" cy="5755422"/>
          </a:xfrm>
          <a:prstGeom prst="rect">
            <a:avLst/>
          </a:prstGeom>
          <a:noFill/>
        </p:spPr>
        <p:txBody>
          <a:bodyPr wrap="square" rtlCol="0">
            <a:spAutoFit/>
          </a:bodyPr>
          <a:lstStyle/>
          <a:p>
            <a:pPr algn="ctr"/>
            <a:r>
              <a:rPr lang="it-IT" sz="2400" b="1" dirty="0" smtClean="0"/>
              <a:t>Georg Wilhelm Friedrich </a:t>
            </a:r>
            <a:br>
              <a:rPr lang="it-IT" sz="2400" b="1" dirty="0" smtClean="0"/>
            </a:br>
            <a:r>
              <a:rPr lang="it-IT" sz="3600" b="1" dirty="0" err="1" smtClean="0"/>
              <a:t>Hegel</a:t>
            </a:r>
            <a:endParaRPr lang="it-IT" sz="2400" b="1" dirty="0" smtClean="0"/>
          </a:p>
          <a:p>
            <a:pPr algn="ctr"/>
            <a:r>
              <a:rPr lang="it-IT" sz="2400" b="1" dirty="0" smtClean="0"/>
              <a:t>(1770-1831)</a:t>
            </a:r>
          </a:p>
          <a:p>
            <a:pPr algn="ctr"/>
            <a:endParaRPr lang="it-IT" sz="2400" b="1" dirty="0"/>
          </a:p>
          <a:p>
            <a:pPr algn="just"/>
            <a:r>
              <a:rPr lang="it-IT" dirty="0" smtClean="0"/>
              <a:t>1788 Frequenta l’università di Tubinga, dove fa amicizia con H</a:t>
            </a:r>
            <a:r>
              <a:rPr lang="de-DE" dirty="0" err="1" smtClean="0"/>
              <a:t>ölderlin</a:t>
            </a:r>
            <a:r>
              <a:rPr lang="de-DE" dirty="0" smtClean="0"/>
              <a:t> e Schelling, </a:t>
            </a:r>
            <a:r>
              <a:rPr lang="de-DE" dirty="0" err="1" smtClean="0"/>
              <a:t>condividendo</a:t>
            </a:r>
            <a:r>
              <a:rPr lang="de-DE" dirty="0" smtClean="0"/>
              <a:t> </a:t>
            </a:r>
            <a:r>
              <a:rPr lang="de-DE" dirty="0" err="1" smtClean="0"/>
              <a:t>con</a:t>
            </a:r>
            <a:r>
              <a:rPr lang="de-DE" dirty="0" smtClean="0"/>
              <a:t> </a:t>
            </a:r>
            <a:r>
              <a:rPr lang="de-DE" dirty="0" err="1" smtClean="0"/>
              <a:t>loro</a:t>
            </a:r>
            <a:r>
              <a:rPr lang="de-DE" dirty="0" smtClean="0"/>
              <a:t> l</a:t>
            </a:r>
            <a:r>
              <a:rPr lang="it-IT" dirty="0"/>
              <a:t>’</a:t>
            </a:r>
            <a:r>
              <a:rPr lang="de-DE" dirty="0" err="1" smtClean="0"/>
              <a:t>entusiasmo</a:t>
            </a:r>
            <a:r>
              <a:rPr lang="de-DE" dirty="0" smtClean="0"/>
              <a:t> per la </a:t>
            </a:r>
            <a:r>
              <a:rPr lang="de-DE" dirty="0" err="1" smtClean="0"/>
              <a:t>Rivoluzione</a:t>
            </a:r>
            <a:r>
              <a:rPr lang="de-DE" dirty="0" smtClean="0"/>
              <a:t> </a:t>
            </a:r>
            <a:r>
              <a:rPr lang="de-DE" dirty="0" err="1" smtClean="0"/>
              <a:t>francese</a:t>
            </a:r>
            <a:r>
              <a:rPr lang="de-DE" dirty="0" smtClean="0"/>
              <a:t>.</a:t>
            </a:r>
          </a:p>
          <a:p>
            <a:pPr algn="just"/>
            <a:endParaRPr lang="de-DE" sz="1200" dirty="0" smtClean="0"/>
          </a:p>
          <a:p>
            <a:pPr algn="just"/>
            <a:r>
              <a:rPr lang="de-DE" dirty="0"/>
              <a:t>1807 </a:t>
            </a:r>
            <a:r>
              <a:rPr lang="de-DE" i="1" dirty="0" err="1"/>
              <a:t>Ph</a:t>
            </a:r>
            <a:r>
              <a:rPr lang="it-IT" altLang="it-IT" i="1" dirty="0" err="1"/>
              <a:t>änomenologie</a:t>
            </a:r>
            <a:r>
              <a:rPr lang="it-IT" altLang="it-IT" i="1" dirty="0"/>
              <a:t> </a:t>
            </a:r>
            <a:r>
              <a:rPr lang="it-IT" altLang="it-IT" i="1" dirty="0" err="1"/>
              <a:t>des</a:t>
            </a:r>
            <a:r>
              <a:rPr lang="it-IT" altLang="it-IT" i="1" dirty="0"/>
              <a:t> </a:t>
            </a:r>
            <a:r>
              <a:rPr lang="it-IT" altLang="it-IT" i="1" dirty="0" err="1"/>
              <a:t>Geistes</a:t>
            </a:r>
            <a:endParaRPr lang="it-IT" altLang="it-IT" i="1" dirty="0"/>
          </a:p>
          <a:p>
            <a:pPr algn="just"/>
            <a:endParaRPr lang="it-IT" altLang="it-IT" sz="1200" i="1" dirty="0"/>
          </a:p>
          <a:p>
            <a:pPr algn="just"/>
            <a:r>
              <a:rPr lang="it-IT" altLang="it-IT" dirty="0"/>
              <a:t>1812-16 </a:t>
            </a:r>
            <a:r>
              <a:rPr lang="it-IT" altLang="it-IT" i="1" dirty="0" err="1"/>
              <a:t>Wissenschaft</a:t>
            </a:r>
            <a:r>
              <a:rPr lang="it-IT" altLang="it-IT" i="1" dirty="0"/>
              <a:t> </a:t>
            </a:r>
            <a:r>
              <a:rPr lang="it-IT" altLang="it-IT" i="1" dirty="0" err="1"/>
              <a:t>der</a:t>
            </a:r>
            <a:r>
              <a:rPr lang="it-IT" altLang="it-IT" i="1" dirty="0"/>
              <a:t> </a:t>
            </a:r>
            <a:r>
              <a:rPr lang="it-IT" altLang="it-IT" i="1" dirty="0" err="1"/>
              <a:t>Logik</a:t>
            </a:r>
            <a:r>
              <a:rPr lang="it-IT" altLang="it-IT" i="1" dirty="0"/>
              <a:t> </a:t>
            </a:r>
          </a:p>
          <a:p>
            <a:pPr algn="just"/>
            <a:endParaRPr lang="it-IT" altLang="it-IT" sz="1200" dirty="0"/>
          </a:p>
          <a:p>
            <a:pPr algn="just"/>
            <a:r>
              <a:rPr lang="it-IT" altLang="it-IT" dirty="0"/>
              <a:t>1816 </a:t>
            </a:r>
            <a:r>
              <a:rPr lang="it-IT" altLang="it-IT" i="1" dirty="0" err="1"/>
              <a:t>Enzyklopädie</a:t>
            </a:r>
            <a:r>
              <a:rPr lang="it-IT" altLang="it-IT" i="1" dirty="0"/>
              <a:t> </a:t>
            </a:r>
            <a:r>
              <a:rPr lang="it-IT" altLang="it-IT" i="1" dirty="0" err="1"/>
              <a:t>der</a:t>
            </a:r>
            <a:r>
              <a:rPr lang="it-IT" altLang="it-IT" i="1" dirty="0"/>
              <a:t> </a:t>
            </a:r>
            <a:r>
              <a:rPr lang="it-IT" altLang="it-IT" i="1" dirty="0" err="1"/>
              <a:t>philophischen</a:t>
            </a:r>
            <a:r>
              <a:rPr lang="it-IT" altLang="it-IT" i="1" dirty="0"/>
              <a:t> </a:t>
            </a:r>
            <a:r>
              <a:rPr lang="it-IT" altLang="it-IT" i="1" dirty="0" err="1"/>
              <a:t>Wissenschaften</a:t>
            </a:r>
            <a:r>
              <a:rPr lang="it-IT" altLang="it-IT" i="1" dirty="0"/>
              <a:t> </a:t>
            </a:r>
          </a:p>
          <a:p>
            <a:pPr algn="just"/>
            <a:endParaRPr lang="it-IT" altLang="it-IT" sz="1200" i="1" dirty="0"/>
          </a:p>
          <a:p>
            <a:pPr algn="just"/>
            <a:r>
              <a:rPr lang="it-IT" altLang="it-IT" dirty="0"/>
              <a:t>1821 </a:t>
            </a:r>
            <a:r>
              <a:rPr lang="it-IT" altLang="it-IT" i="1" dirty="0" err="1"/>
              <a:t>Grundlinien</a:t>
            </a:r>
            <a:r>
              <a:rPr lang="it-IT" altLang="it-IT" i="1" dirty="0"/>
              <a:t> </a:t>
            </a:r>
            <a:r>
              <a:rPr lang="it-IT" altLang="it-IT" i="1" dirty="0" err="1"/>
              <a:t>der</a:t>
            </a:r>
            <a:r>
              <a:rPr lang="it-IT" altLang="it-IT" i="1" dirty="0"/>
              <a:t> </a:t>
            </a:r>
            <a:r>
              <a:rPr lang="it-IT" altLang="it-IT" i="1" dirty="0" err="1"/>
              <a:t>Philosophie</a:t>
            </a:r>
            <a:r>
              <a:rPr lang="it-IT" altLang="it-IT" i="1" dirty="0"/>
              <a:t> </a:t>
            </a:r>
            <a:r>
              <a:rPr lang="it-IT" altLang="it-IT" i="1" dirty="0" err="1"/>
              <a:t>des</a:t>
            </a:r>
            <a:r>
              <a:rPr lang="it-IT" altLang="it-IT" i="1" dirty="0"/>
              <a:t> </a:t>
            </a:r>
            <a:r>
              <a:rPr lang="it-IT" altLang="it-IT" i="1" dirty="0" err="1" smtClean="0"/>
              <a:t>Rechts</a:t>
            </a:r>
            <a:r>
              <a:rPr lang="it-IT" altLang="it-IT" sz="2400" dirty="0" smtClean="0">
                <a:latin typeface="Garamond" pitchFamily="16" charset="0"/>
              </a:rPr>
              <a:t> </a:t>
            </a:r>
            <a:endParaRPr lang="it-IT" sz="2400" b="1" dirty="0"/>
          </a:p>
        </p:txBody>
      </p:sp>
      <p:pic>
        <p:nvPicPr>
          <p:cNvPr id="9220" name="Picture 4" descr="Image result for hegel 17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48679"/>
            <a:ext cx="3867150" cy="565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395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548680"/>
            <a:ext cx="8064896" cy="5309146"/>
          </a:xfrm>
          <a:prstGeom prst="rect">
            <a:avLst/>
          </a:prstGeom>
          <a:noFill/>
        </p:spPr>
        <p:txBody>
          <a:bodyPr wrap="square" rtlCol="0">
            <a:spAutoFit/>
          </a:bodyPr>
          <a:lstStyle/>
          <a:p>
            <a:pPr algn="ctr"/>
            <a:r>
              <a:rPr lang="it-IT" sz="3200" b="1" dirty="0"/>
              <a:t>H</a:t>
            </a:r>
            <a:r>
              <a:rPr lang="de-DE" sz="3200" b="1" dirty="0" err="1" smtClean="0"/>
              <a:t>ölderlin</a:t>
            </a:r>
            <a:r>
              <a:rPr lang="de-DE" sz="3200" b="1" dirty="0" smtClean="0"/>
              <a:t> a Hegel, 10 </a:t>
            </a:r>
            <a:r>
              <a:rPr lang="de-DE" sz="3200" b="1" dirty="0" err="1" smtClean="0"/>
              <a:t>luglio</a:t>
            </a:r>
            <a:r>
              <a:rPr lang="de-DE" sz="3200" b="1" dirty="0" smtClean="0"/>
              <a:t> 1794</a:t>
            </a:r>
          </a:p>
          <a:p>
            <a:pPr algn="ctr"/>
            <a:endParaRPr lang="de-DE" sz="3200" dirty="0" smtClean="0"/>
          </a:p>
          <a:p>
            <a:pPr algn="just"/>
            <a:r>
              <a:rPr lang="it-IT" sz="3200" dirty="0" smtClean="0"/>
              <a:t>«Io sono certo che tu talvolta hai pensato a me, dopo che ci siamo lasciati con questa parola d’ordine: regno di Dio. Con questa parola d’ordine, io credo, ci riconosceremo dopo non importa quale metamorfosi. Qualunque cosa avvenga, sono certo che mai il tempo cancellerà in te questo tratto. Credo che avverrà lo stesso per me»</a:t>
            </a:r>
            <a:endParaRPr lang="de-DE" sz="3200" dirty="0"/>
          </a:p>
          <a:p>
            <a:pPr algn="just"/>
            <a:endParaRPr lang="it-IT" sz="1900" dirty="0" smtClean="0"/>
          </a:p>
        </p:txBody>
      </p:sp>
    </p:spTree>
    <p:extLst>
      <p:ext uri="{BB962C8B-B14F-4D97-AF65-F5344CB8AC3E}">
        <p14:creationId xmlns:p14="http://schemas.microsoft.com/office/powerpoint/2010/main" val="554774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335846"/>
            <a:ext cx="8280920" cy="6370975"/>
          </a:xfrm>
          <a:prstGeom prst="rect">
            <a:avLst/>
          </a:prstGeom>
        </p:spPr>
        <p:txBody>
          <a:bodyPr wrap="square">
            <a:spAutoFit/>
          </a:bodyPr>
          <a:lstStyle/>
          <a:p>
            <a:pPr algn="ctr"/>
            <a:r>
              <a:rPr lang="it-IT" sz="2400" b="1" dirty="0" err="1"/>
              <a:t>Hegel</a:t>
            </a:r>
            <a:r>
              <a:rPr lang="it-IT" sz="2400" b="1" dirty="0"/>
              <a:t> a </a:t>
            </a:r>
            <a:r>
              <a:rPr lang="it-IT" sz="2400" b="1" dirty="0" err="1"/>
              <a:t>Schelling</a:t>
            </a:r>
            <a:r>
              <a:rPr lang="it-IT" sz="2400" b="1" dirty="0"/>
              <a:t>, 16 aprile </a:t>
            </a:r>
            <a:r>
              <a:rPr lang="it-IT" sz="2400" b="1" dirty="0" smtClean="0"/>
              <a:t>1795</a:t>
            </a:r>
            <a:endParaRPr lang="it-IT" sz="2400" dirty="0"/>
          </a:p>
          <a:p>
            <a:pPr algn="just"/>
            <a:endParaRPr lang="it-IT" sz="2400" dirty="0"/>
          </a:p>
          <a:p>
            <a:pPr algn="just"/>
            <a:r>
              <a:rPr lang="it-IT" sz="2400" dirty="0"/>
              <a:t>«I primi due fascicoli delle «</a:t>
            </a:r>
            <a:r>
              <a:rPr lang="it-IT" sz="2400" dirty="0" err="1"/>
              <a:t>Horen</a:t>
            </a:r>
            <a:r>
              <a:rPr lang="it-IT" sz="2400" dirty="0"/>
              <a:t>» di </a:t>
            </a:r>
            <a:r>
              <a:rPr lang="it-IT" sz="2400" dirty="0" err="1"/>
              <a:t>Schiller</a:t>
            </a:r>
            <a:r>
              <a:rPr lang="it-IT" sz="2400" dirty="0"/>
              <a:t> mi hanno procurato un grande piacere. L’articolo </a:t>
            </a:r>
            <a:r>
              <a:rPr lang="it-IT" sz="2400" i="1" dirty="0"/>
              <a:t>Sull’educazione estetica del genere umano </a:t>
            </a:r>
            <a:r>
              <a:rPr lang="it-IT" sz="2400" dirty="0"/>
              <a:t>è un capolavoro. […] Dal sistema kantiano e dal suo più alto perfezionamento prevedo in Germania una rivoluzione che partirà dai princìpi già esistenti […] Le conseguenze che si trarranno lasceranno a bocca aperta molti signori. Si proverà la vertigine di fronte a questa suprema altezza della filosofia. Ma perché si è giunti così tardi ad elevare ulteriormente la dignità dell’uomo, a riconoscere la sua facoltà di essere libero che lo colloca sul piano di tutti gli spiriti? Credo che non ci sia alcun altro segno del tempo migliore di questo; che l’umanità è rappresentata come degna di stima in se stessa. Questa è una prova che l’aureola che circonda la testa degli oppressori e degli </a:t>
            </a:r>
            <a:r>
              <a:rPr lang="it-IT" sz="2400" dirty="0" err="1"/>
              <a:t>dèi</a:t>
            </a:r>
            <a:r>
              <a:rPr lang="it-IT" sz="2400" dirty="0"/>
              <a:t> sulla terra sta per scomparire».</a:t>
            </a:r>
            <a:endParaRPr lang="it-IT" sz="2400" dirty="0"/>
          </a:p>
        </p:txBody>
      </p:sp>
    </p:spTree>
    <p:extLst>
      <p:ext uri="{BB962C8B-B14F-4D97-AF65-F5344CB8AC3E}">
        <p14:creationId xmlns:p14="http://schemas.microsoft.com/office/powerpoint/2010/main" val="976910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pload.wikimedia.org/wikipedia/it/1/1c/La_vita_di_Ges%C3%B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23608"/>
            <a:ext cx="3170375" cy="494930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427984" y="1323608"/>
            <a:ext cx="4104456" cy="4401205"/>
          </a:xfrm>
          <a:prstGeom prst="rect">
            <a:avLst/>
          </a:prstGeom>
          <a:noFill/>
        </p:spPr>
        <p:txBody>
          <a:bodyPr wrap="square" rtlCol="0">
            <a:spAutoFit/>
          </a:bodyPr>
          <a:lstStyle/>
          <a:p>
            <a:pPr algn="ctr"/>
            <a:r>
              <a:rPr lang="it-IT" sz="2800" b="1" dirty="0" smtClean="0"/>
              <a:t>G.W.F. </a:t>
            </a:r>
            <a:r>
              <a:rPr lang="it-IT" sz="2800" b="1" dirty="0" err="1" smtClean="0"/>
              <a:t>Hegel</a:t>
            </a:r>
            <a:r>
              <a:rPr lang="it-IT" sz="2800" b="1" dirty="0" smtClean="0"/>
              <a:t/>
            </a:r>
            <a:br>
              <a:rPr lang="it-IT" sz="2800" b="1" dirty="0" smtClean="0"/>
            </a:br>
            <a:endParaRPr lang="it-IT" sz="2800" b="1" dirty="0" smtClean="0"/>
          </a:p>
          <a:p>
            <a:pPr algn="ctr"/>
            <a:r>
              <a:rPr lang="it-IT" sz="2800" b="1" i="1" dirty="0" err="1" smtClean="0"/>
              <a:t>Das</a:t>
            </a:r>
            <a:r>
              <a:rPr lang="it-IT" sz="2800" b="1" i="1" dirty="0" smtClean="0"/>
              <a:t> </a:t>
            </a:r>
            <a:r>
              <a:rPr lang="it-IT" sz="2800" b="1" i="1" dirty="0" err="1" smtClean="0"/>
              <a:t>Leben</a:t>
            </a:r>
            <a:r>
              <a:rPr lang="it-IT" sz="2800" b="1" i="1" dirty="0" smtClean="0"/>
              <a:t> </a:t>
            </a:r>
            <a:r>
              <a:rPr lang="it-IT" sz="2800" b="1" i="1" dirty="0" err="1" smtClean="0"/>
              <a:t>Jesu</a:t>
            </a:r>
            <a:r>
              <a:rPr lang="it-IT" sz="2400" dirty="0" smtClean="0"/>
              <a:t/>
            </a:r>
            <a:br>
              <a:rPr lang="it-IT" sz="2400" dirty="0" smtClean="0"/>
            </a:br>
            <a:r>
              <a:rPr lang="it-IT" sz="2000" dirty="0" smtClean="0"/>
              <a:t>(scritto: 9 maggio – 24 luglio 1795, pubblicato: </a:t>
            </a:r>
            <a:r>
              <a:rPr lang="it-IT" sz="2000" dirty="0" err="1" smtClean="0"/>
              <a:t>Diederichs</a:t>
            </a:r>
            <a:r>
              <a:rPr lang="it-IT" sz="2000" dirty="0" smtClean="0"/>
              <a:t> 1906)</a:t>
            </a:r>
          </a:p>
          <a:p>
            <a:endParaRPr lang="it-IT" sz="2400" dirty="0"/>
          </a:p>
          <a:p>
            <a:pPr algn="just"/>
            <a:r>
              <a:rPr lang="it-IT" sz="2400" dirty="0" smtClean="0"/>
              <a:t>Il vangelo riscritto in termini kantiani, con la Ragione al posto di Dio: Gesù eroe rivoluzionario della </a:t>
            </a:r>
            <a:r>
              <a:rPr lang="it-IT" sz="2400" i="1" dirty="0" err="1" smtClean="0"/>
              <a:t>Vernunft</a:t>
            </a:r>
            <a:r>
              <a:rPr lang="it-IT" sz="2400" dirty="0" smtClean="0"/>
              <a:t>.</a:t>
            </a:r>
          </a:p>
          <a:p>
            <a:endParaRPr lang="it-IT" dirty="0"/>
          </a:p>
          <a:p>
            <a:endParaRPr lang="it-IT" dirty="0"/>
          </a:p>
        </p:txBody>
      </p:sp>
    </p:spTree>
    <p:extLst>
      <p:ext uri="{BB962C8B-B14F-4D97-AF65-F5344CB8AC3E}">
        <p14:creationId xmlns:p14="http://schemas.microsoft.com/office/powerpoint/2010/main" val="1920067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hegel vita di gesù later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8800"/>
            <a:ext cx="3004120" cy="455169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827584" y="476672"/>
            <a:ext cx="7344816" cy="646331"/>
          </a:xfrm>
          <a:prstGeom prst="rect">
            <a:avLst/>
          </a:prstGeom>
          <a:noFill/>
        </p:spPr>
        <p:txBody>
          <a:bodyPr wrap="square" rtlCol="0">
            <a:spAutoFit/>
          </a:bodyPr>
          <a:lstStyle/>
          <a:p>
            <a:pPr algn="ctr"/>
            <a:r>
              <a:rPr lang="it-IT" sz="3600" b="1" dirty="0" smtClean="0"/>
              <a:t>La voce di </a:t>
            </a:r>
            <a:r>
              <a:rPr lang="it-IT" sz="3600" b="1" dirty="0" err="1" smtClean="0"/>
              <a:t>Hegel</a:t>
            </a:r>
            <a:endParaRPr lang="it-IT" sz="3600" b="1" dirty="0"/>
          </a:p>
        </p:txBody>
      </p:sp>
      <p:sp>
        <p:nvSpPr>
          <p:cNvPr id="3" name="CasellaDiTesto 2"/>
          <p:cNvSpPr txBox="1"/>
          <p:nvPr/>
        </p:nvSpPr>
        <p:spPr>
          <a:xfrm>
            <a:off x="4482333" y="1563849"/>
            <a:ext cx="3672408" cy="4616648"/>
          </a:xfrm>
          <a:prstGeom prst="rect">
            <a:avLst/>
          </a:prstGeom>
          <a:noFill/>
        </p:spPr>
        <p:txBody>
          <a:bodyPr wrap="square" rtlCol="0">
            <a:spAutoFit/>
          </a:bodyPr>
          <a:lstStyle/>
          <a:p>
            <a:pPr algn="ctr"/>
            <a:r>
              <a:rPr lang="it-IT" sz="3200" b="1" dirty="0" err="1" smtClean="0"/>
              <a:t>Hegel</a:t>
            </a:r>
            <a:endParaRPr lang="it-IT" sz="3200" b="1" dirty="0" smtClean="0"/>
          </a:p>
          <a:p>
            <a:pPr algn="ctr"/>
            <a:endParaRPr lang="it-IT" sz="3200" b="1" dirty="0" smtClean="0"/>
          </a:p>
          <a:p>
            <a:pPr algn="ctr"/>
            <a:r>
              <a:rPr lang="it-IT" sz="3200" b="1" i="1" dirty="0" smtClean="0"/>
              <a:t>Vita di Gesù</a:t>
            </a:r>
          </a:p>
          <a:p>
            <a:pPr algn="ctr"/>
            <a:endParaRPr lang="it-IT" dirty="0"/>
          </a:p>
          <a:p>
            <a:pPr algn="ctr"/>
            <a:endParaRPr lang="it-IT" sz="2000" dirty="0" smtClean="0"/>
          </a:p>
          <a:p>
            <a:pPr algn="ctr"/>
            <a:endParaRPr lang="it-IT" sz="2000" dirty="0"/>
          </a:p>
          <a:p>
            <a:pPr algn="ctr"/>
            <a:endParaRPr lang="it-IT" sz="2000" dirty="0" smtClean="0"/>
          </a:p>
          <a:p>
            <a:pPr algn="ctr"/>
            <a:endParaRPr lang="it-IT" sz="2000" dirty="0"/>
          </a:p>
          <a:p>
            <a:pPr algn="ctr"/>
            <a:endParaRPr lang="it-IT" sz="2000" dirty="0" smtClean="0"/>
          </a:p>
          <a:p>
            <a:pPr algn="ctr"/>
            <a:endParaRPr lang="it-IT" sz="2000" dirty="0"/>
          </a:p>
          <a:p>
            <a:pPr algn="ctr"/>
            <a:endParaRPr lang="it-IT" sz="2000" dirty="0" smtClean="0"/>
          </a:p>
          <a:p>
            <a:pPr algn="ctr"/>
            <a:r>
              <a:rPr lang="it-IT" sz="2000" dirty="0" smtClean="0"/>
              <a:t>a cura di Antimo Negri</a:t>
            </a:r>
          </a:p>
          <a:p>
            <a:pPr algn="ctr"/>
            <a:r>
              <a:rPr lang="it-IT" sz="2000" dirty="0" smtClean="0"/>
              <a:t>Bari, Laterza, 1994</a:t>
            </a:r>
            <a:endParaRPr lang="it-IT" sz="2000" dirty="0"/>
          </a:p>
        </p:txBody>
      </p:sp>
    </p:spTree>
    <p:extLst>
      <p:ext uri="{BB962C8B-B14F-4D97-AF65-F5344CB8AC3E}">
        <p14:creationId xmlns:p14="http://schemas.microsoft.com/office/powerpoint/2010/main" val="1559431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460375" y="476672"/>
            <a:ext cx="8000057" cy="954107"/>
          </a:xfrm>
          <a:prstGeom prst="rect">
            <a:avLst/>
          </a:prstGeom>
          <a:noFill/>
        </p:spPr>
        <p:txBody>
          <a:bodyPr wrap="square" rtlCol="0">
            <a:spAutoFit/>
          </a:bodyPr>
          <a:lstStyle/>
          <a:p>
            <a:pPr algn="ctr"/>
            <a:r>
              <a:rPr lang="it-IT" sz="2800" b="1" dirty="0" smtClean="0"/>
              <a:t>Inizio delle guerre napoleoniche (1795-1814):</a:t>
            </a:r>
          </a:p>
          <a:p>
            <a:pPr algn="ctr"/>
            <a:r>
              <a:rPr lang="it-IT" sz="2800" b="1" dirty="0" smtClean="0"/>
              <a:t>avanzata dei francesi in Europa</a:t>
            </a:r>
            <a:endParaRPr lang="it-IT" sz="2800" b="1" dirty="0"/>
          </a:p>
        </p:txBody>
      </p:sp>
    </p:spTree>
    <p:extLst>
      <p:ext uri="{BB962C8B-B14F-4D97-AF65-F5344CB8AC3E}">
        <p14:creationId xmlns:p14="http://schemas.microsoft.com/office/powerpoint/2010/main" val="1242649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ustrian losses in Napoleonic W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80611"/>
            <a:ext cx="8352928" cy="599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37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908720"/>
            <a:ext cx="8064896" cy="4955203"/>
          </a:xfrm>
          <a:prstGeom prst="rect">
            <a:avLst/>
          </a:prstGeom>
          <a:noFill/>
        </p:spPr>
        <p:txBody>
          <a:bodyPr wrap="square" rtlCol="0">
            <a:spAutoFit/>
          </a:bodyPr>
          <a:lstStyle/>
          <a:p>
            <a:pPr algn="ctr"/>
            <a:r>
              <a:rPr lang="it-IT" sz="4400" b="1" dirty="0" err="1" smtClean="0"/>
              <a:t>Gott</a:t>
            </a:r>
            <a:r>
              <a:rPr lang="it-IT" sz="4400" b="1" dirty="0" smtClean="0"/>
              <a:t> </a:t>
            </a:r>
            <a:r>
              <a:rPr lang="it-IT" sz="4400" b="1" dirty="0" err="1" smtClean="0"/>
              <a:t>erhalte</a:t>
            </a:r>
            <a:r>
              <a:rPr lang="it-IT" sz="4400" b="1" dirty="0" smtClean="0"/>
              <a:t> Franz </a:t>
            </a:r>
            <a:r>
              <a:rPr lang="it-IT" sz="4400" b="1" dirty="0" err="1" smtClean="0"/>
              <a:t>den</a:t>
            </a:r>
            <a:r>
              <a:rPr lang="it-IT" sz="4400" b="1" dirty="0" smtClean="0"/>
              <a:t> Kaiser</a:t>
            </a:r>
          </a:p>
          <a:p>
            <a:pPr algn="ctr"/>
            <a:r>
              <a:rPr lang="it-IT" sz="4400" b="1" dirty="0" smtClean="0"/>
              <a:t>(1797)</a:t>
            </a:r>
          </a:p>
          <a:p>
            <a:endParaRPr lang="it-IT" dirty="0"/>
          </a:p>
          <a:p>
            <a:endParaRPr lang="it-IT" dirty="0" smtClean="0"/>
          </a:p>
          <a:p>
            <a:endParaRPr lang="it-IT" dirty="0" smtClean="0"/>
          </a:p>
          <a:p>
            <a:endParaRPr lang="it-IT" dirty="0"/>
          </a:p>
          <a:p>
            <a:endParaRPr lang="it-IT" dirty="0" smtClean="0"/>
          </a:p>
          <a:p>
            <a:endParaRPr lang="it-IT" dirty="0" smtClean="0"/>
          </a:p>
          <a:p>
            <a:endParaRPr lang="it-IT" dirty="0"/>
          </a:p>
          <a:p>
            <a:endParaRPr lang="it-IT" dirty="0" smtClean="0"/>
          </a:p>
          <a:p>
            <a:endParaRPr lang="it-IT" dirty="0"/>
          </a:p>
          <a:p>
            <a:endParaRPr lang="it-IT" dirty="0"/>
          </a:p>
          <a:p>
            <a:r>
              <a:rPr lang="it-IT" sz="2400" dirty="0" smtClean="0"/>
              <a:t>Parole di </a:t>
            </a:r>
            <a:r>
              <a:rPr lang="it-IT" sz="2400" dirty="0"/>
              <a:t>Lorenz Leopold </a:t>
            </a:r>
            <a:r>
              <a:rPr lang="it-IT" sz="2400" dirty="0" err="1" smtClean="0"/>
              <a:t>Haschka</a:t>
            </a:r>
            <a:endParaRPr lang="it-IT" sz="2400" dirty="0" smtClean="0"/>
          </a:p>
          <a:p>
            <a:r>
              <a:rPr lang="it-IT" sz="2400" dirty="0" smtClean="0"/>
              <a:t>Musica di Franz Joseph Haydn</a:t>
            </a:r>
            <a:endParaRPr lang="it-IT" sz="2400" dirty="0"/>
          </a:p>
        </p:txBody>
      </p:sp>
    </p:spTree>
    <p:extLst>
      <p:ext uri="{BB962C8B-B14F-4D97-AF65-F5344CB8AC3E}">
        <p14:creationId xmlns:p14="http://schemas.microsoft.com/office/powerpoint/2010/main" val="2090838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upload.wikimedia.org/wikipedia/commons/thumb/0/05/Joseph_Haydn.jpg/220px-Joseph_Hayd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3931946"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860032" y="1124744"/>
            <a:ext cx="3888432" cy="5293757"/>
          </a:xfrm>
          <a:prstGeom prst="rect">
            <a:avLst/>
          </a:prstGeom>
          <a:noFill/>
        </p:spPr>
        <p:txBody>
          <a:bodyPr wrap="square" rtlCol="0">
            <a:spAutoFit/>
          </a:bodyPr>
          <a:lstStyle/>
          <a:p>
            <a:pPr algn="ctr"/>
            <a:r>
              <a:rPr lang="it-IT" sz="3200" b="1" dirty="0" smtClean="0"/>
              <a:t>Franz Joseph </a:t>
            </a:r>
            <a:r>
              <a:rPr lang="it-IT" sz="4000" b="1" dirty="0" smtClean="0"/>
              <a:t>Haydn </a:t>
            </a:r>
            <a:br>
              <a:rPr lang="it-IT" sz="4000" b="1" dirty="0" smtClean="0"/>
            </a:br>
            <a:r>
              <a:rPr lang="it-IT" sz="3200" b="1" dirty="0" smtClean="0"/>
              <a:t>(1732-1809)</a:t>
            </a:r>
          </a:p>
          <a:p>
            <a:endParaRPr lang="it-IT" dirty="0" smtClean="0"/>
          </a:p>
          <a:p>
            <a:endParaRPr lang="it-IT" dirty="0"/>
          </a:p>
          <a:p>
            <a:pPr algn="just"/>
            <a:r>
              <a:rPr lang="it-IT" sz="2000" dirty="0" smtClean="0"/>
              <a:t>Nel 1797 compone l’inno </a:t>
            </a:r>
            <a:r>
              <a:rPr lang="it-IT" sz="2000" i="1" dirty="0" err="1" smtClean="0"/>
              <a:t>Gott</a:t>
            </a:r>
            <a:r>
              <a:rPr lang="it-IT" sz="2000" i="1" dirty="0" smtClean="0"/>
              <a:t> </a:t>
            </a:r>
            <a:r>
              <a:rPr lang="it-IT" sz="2000" i="1" dirty="0" err="1" smtClean="0"/>
              <a:t>erhalte</a:t>
            </a:r>
            <a:r>
              <a:rPr lang="it-IT" sz="2000" i="1" dirty="0" smtClean="0"/>
              <a:t> Franz </a:t>
            </a:r>
            <a:r>
              <a:rPr lang="it-IT" sz="2000" i="1" dirty="0" err="1" smtClean="0"/>
              <a:t>den</a:t>
            </a:r>
            <a:r>
              <a:rPr lang="it-IT" sz="2000" i="1" dirty="0" smtClean="0"/>
              <a:t> Kaiser</a:t>
            </a:r>
            <a:r>
              <a:rPr lang="it-IT" sz="2000" dirty="0" smtClean="0"/>
              <a:t>, su parole di Lorenz Leopold </a:t>
            </a:r>
            <a:r>
              <a:rPr lang="it-IT" sz="2000" dirty="0" err="1" smtClean="0"/>
              <a:t>Haschka</a:t>
            </a:r>
            <a:r>
              <a:rPr lang="it-IT" sz="2000" dirty="0" smtClean="0"/>
              <a:t>. Il modello è </a:t>
            </a:r>
            <a:r>
              <a:rPr lang="it-IT" sz="2000" i="1" dirty="0" err="1" smtClean="0"/>
              <a:t>God</a:t>
            </a:r>
            <a:r>
              <a:rPr lang="it-IT" sz="2000" i="1" dirty="0" smtClean="0"/>
              <a:t> </a:t>
            </a:r>
            <a:r>
              <a:rPr lang="it-IT" sz="2000" i="1" dirty="0" err="1" smtClean="0"/>
              <a:t>save</a:t>
            </a:r>
            <a:r>
              <a:rPr lang="it-IT" sz="2000" i="1" dirty="0" smtClean="0"/>
              <a:t> the Queen</a:t>
            </a:r>
            <a:r>
              <a:rPr lang="it-IT" sz="2000" dirty="0" smtClean="0"/>
              <a:t>, la musica è ripresa da una melodia popolare croata. La </a:t>
            </a:r>
            <a:r>
              <a:rPr lang="it-IT" sz="2000" i="1" dirty="0" err="1" smtClean="0"/>
              <a:t>Kaiserhymne</a:t>
            </a:r>
            <a:r>
              <a:rPr lang="it-IT" sz="2000" i="1" dirty="0" smtClean="0"/>
              <a:t> </a:t>
            </a:r>
            <a:r>
              <a:rPr lang="it-IT" sz="2000" dirty="0" smtClean="0"/>
              <a:t>è un’arma contro Napoleone, e diventa il primo inno austriaco.</a:t>
            </a:r>
            <a:endParaRPr lang="it-IT" sz="2000" dirty="0"/>
          </a:p>
          <a:p>
            <a:endParaRPr lang="it-IT" dirty="0"/>
          </a:p>
        </p:txBody>
      </p:sp>
    </p:spTree>
    <p:extLst>
      <p:ext uri="{BB962C8B-B14F-4D97-AF65-F5344CB8AC3E}">
        <p14:creationId xmlns:p14="http://schemas.microsoft.com/office/powerpoint/2010/main" val="1501087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1340768"/>
            <a:ext cx="3816424" cy="5355312"/>
          </a:xfrm>
          <a:prstGeom prst="rect">
            <a:avLst/>
          </a:prstGeom>
          <a:noFill/>
        </p:spPr>
        <p:txBody>
          <a:bodyPr wrap="square" rtlCol="0">
            <a:spAutoFit/>
          </a:bodyPr>
          <a:lstStyle/>
          <a:p>
            <a:r>
              <a:rPr lang="de-DE" dirty="0"/>
              <a:t>Gott erhalte Franz, den Kaiser,</a:t>
            </a:r>
            <a:br>
              <a:rPr lang="de-DE" dirty="0"/>
            </a:br>
            <a:r>
              <a:rPr lang="de-DE" dirty="0"/>
              <a:t>Unsern guten Kaiser Franz!</a:t>
            </a:r>
            <a:br>
              <a:rPr lang="de-DE" dirty="0"/>
            </a:br>
            <a:r>
              <a:rPr lang="de-DE" dirty="0"/>
              <a:t>Lange lebe Franz, der Kaiser,</a:t>
            </a:r>
            <a:br>
              <a:rPr lang="de-DE" dirty="0"/>
            </a:br>
            <a:r>
              <a:rPr lang="de-DE" dirty="0"/>
              <a:t>In des Glückes hellstem Glanz!</a:t>
            </a:r>
            <a:br>
              <a:rPr lang="de-DE" dirty="0"/>
            </a:br>
            <a:r>
              <a:rPr lang="de-DE" dirty="0"/>
              <a:t>Ihm erblühen Lorbeerreiser,</a:t>
            </a:r>
            <a:br>
              <a:rPr lang="de-DE" dirty="0"/>
            </a:br>
            <a:r>
              <a:rPr lang="de-DE" dirty="0"/>
              <a:t>Wo er geht, zum Ehrenkranz!</a:t>
            </a:r>
            <a:br>
              <a:rPr lang="de-DE" dirty="0"/>
            </a:br>
            <a:r>
              <a:rPr lang="de-DE" dirty="0"/>
              <a:t>|: Gott erhalte Franz, den Kaiser,</a:t>
            </a:r>
            <a:br>
              <a:rPr lang="de-DE" dirty="0"/>
            </a:br>
            <a:r>
              <a:rPr lang="de-DE" dirty="0"/>
              <a:t>Unsern guten Kaiser Franz! :|</a:t>
            </a:r>
            <a:br>
              <a:rPr lang="de-DE" dirty="0"/>
            </a:br>
            <a:r>
              <a:rPr lang="de-DE" dirty="0"/>
              <a:t/>
            </a:r>
            <a:br>
              <a:rPr lang="de-DE" dirty="0"/>
            </a:br>
            <a:r>
              <a:rPr lang="de-DE" dirty="0" err="1"/>
              <a:t>Laß</a:t>
            </a:r>
            <a:r>
              <a:rPr lang="de-DE" dirty="0"/>
              <a:t> von seiner Fahne Spitzen</a:t>
            </a:r>
            <a:br>
              <a:rPr lang="de-DE" dirty="0"/>
            </a:br>
            <a:r>
              <a:rPr lang="de-DE" dirty="0"/>
              <a:t>Strahlen Sieg und Fruchtbarkeit!</a:t>
            </a:r>
            <a:br>
              <a:rPr lang="de-DE" dirty="0"/>
            </a:br>
            <a:r>
              <a:rPr lang="de-DE" dirty="0" err="1"/>
              <a:t>Laß</a:t>
            </a:r>
            <a:r>
              <a:rPr lang="de-DE" dirty="0"/>
              <a:t> in seinem Rate Sitzen</a:t>
            </a:r>
            <a:br>
              <a:rPr lang="de-DE" dirty="0"/>
            </a:br>
            <a:r>
              <a:rPr lang="de-DE" dirty="0"/>
              <a:t>Weisheit, Klugheit, Redlichkeit;</a:t>
            </a:r>
            <a:br>
              <a:rPr lang="de-DE" dirty="0"/>
            </a:br>
            <a:r>
              <a:rPr lang="de-DE" dirty="0"/>
              <a:t>Und mit Seiner Hoheit Blitzen</a:t>
            </a:r>
            <a:br>
              <a:rPr lang="de-DE" dirty="0"/>
            </a:br>
            <a:r>
              <a:rPr lang="de-DE" dirty="0"/>
              <a:t>Schalten nur Gerechtigkeit!</a:t>
            </a:r>
            <a:br>
              <a:rPr lang="de-DE" dirty="0"/>
            </a:br>
            <a:r>
              <a:rPr lang="de-DE" dirty="0"/>
              <a:t>|: Gott erhalte Franz, den Kaiser,</a:t>
            </a:r>
            <a:br>
              <a:rPr lang="de-DE" dirty="0"/>
            </a:br>
            <a:r>
              <a:rPr lang="de-DE" dirty="0"/>
              <a:t>Unsern guten Kaiser Franz! :|</a:t>
            </a:r>
            <a:br>
              <a:rPr lang="de-DE" dirty="0"/>
            </a:br>
            <a:r>
              <a:rPr lang="de-DE" dirty="0"/>
              <a:t/>
            </a:r>
            <a:br>
              <a:rPr lang="de-DE" dirty="0"/>
            </a:br>
            <a:endParaRPr lang="it-IT" dirty="0"/>
          </a:p>
        </p:txBody>
      </p:sp>
      <p:sp>
        <p:nvSpPr>
          <p:cNvPr id="3" name="CasellaDiTesto 2"/>
          <p:cNvSpPr txBox="1"/>
          <p:nvPr/>
        </p:nvSpPr>
        <p:spPr>
          <a:xfrm>
            <a:off x="4845287" y="1340768"/>
            <a:ext cx="3744416" cy="5078313"/>
          </a:xfrm>
          <a:prstGeom prst="rect">
            <a:avLst/>
          </a:prstGeom>
          <a:noFill/>
        </p:spPr>
        <p:txBody>
          <a:bodyPr wrap="square" rtlCol="0">
            <a:spAutoFit/>
          </a:bodyPr>
          <a:lstStyle/>
          <a:p>
            <a:r>
              <a:rPr lang="de-DE" dirty="0"/>
              <a:t>Ströme deiner Gaben Fülle</a:t>
            </a:r>
            <a:br>
              <a:rPr lang="de-DE" dirty="0"/>
            </a:br>
            <a:r>
              <a:rPr lang="de-DE" dirty="0"/>
              <a:t>Über ihn, sein Haus und Reich!</a:t>
            </a:r>
            <a:br>
              <a:rPr lang="de-DE" dirty="0"/>
            </a:br>
            <a:r>
              <a:rPr lang="de-DE" dirty="0"/>
              <a:t>Brich der Bosheit Macht, enthülle</a:t>
            </a:r>
            <a:br>
              <a:rPr lang="de-DE" dirty="0"/>
            </a:br>
            <a:r>
              <a:rPr lang="de-DE" dirty="0"/>
              <a:t>Jeden Schelm- und Bubenstreich!</a:t>
            </a:r>
            <a:br>
              <a:rPr lang="de-DE" dirty="0"/>
            </a:br>
            <a:r>
              <a:rPr lang="de-DE" dirty="0"/>
              <a:t>Dein Gesetz sei stets sein Wille,</a:t>
            </a:r>
            <a:br>
              <a:rPr lang="de-DE" dirty="0"/>
            </a:br>
            <a:r>
              <a:rPr lang="de-DE" dirty="0"/>
              <a:t>Dieser uns Gesetzen gleich.</a:t>
            </a:r>
            <a:br>
              <a:rPr lang="de-DE" dirty="0"/>
            </a:br>
            <a:r>
              <a:rPr lang="de-DE" dirty="0"/>
              <a:t>|: Gott erhalte Franz, den Kaiser,</a:t>
            </a:r>
            <a:br>
              <a:rPr lang="de-DE" dirty="0"/>
            </a:br>
            <a:r>
              <a:rPr lang="de-DE" dirty="0"/>
              <a:t>Unsern guten Kaiser Franz! :|</a:t>
            </a:r>
            <a:br>
              <a:rPr lang="de-DE" dirty="0"/>
            </a:br>
            <a:r>
              <a:rPr lang="de-DE" dirty="0"/>
              <a:t/>
            </a:r>
            <a:br>
              <a:rPr lang="de-DE" dirty="0"/>
            </a:br>
            <a:r>
              <a:rPr lang="de-DE" dirty="0"/>
              <a:t>Froh erleb' er seiner Lande,</a:t>
            </a:r>
            <a:br>
              <a:rPr lang="de-DE" dirty="0"/>
            </a:br>
            <a:r>
              <a:rPr lang="de-DE" dirty="0"/>
              <a:t>Seiner Völker höchsten Flor!</a:t>
            </a:r>
            <a:br>
              <a:rPr lang="de-DE" dirty="0"/>
            </a:br>
            <a:r>
              <a:rPr lang="de-DE" dirty="0" err="1"/>
              <a:t>Seh</a:t>
            </a:r>
            <a:r>
              <a:rPr lang="de-DE" dirty="0"/>
              <a:t>' sie, Eins durch Bruderbande,</a:t>
            </a:r>
            <a:br>
              <a:rPr lang="de-DE" dirty="0"/>
            </a:br>
            <a:r>
              <a:rPr lang="de-DE" dirty="0"/>
              <a:t>Ragen allen andern vor!</a:t>
            </a:r>
            <a:br>
              <a:rPr lang="de-DE" dirty="0"/>
            </a:br>
            <a:r>
              <a:rPr lang="de-DE" dirty="0"/>
              <a:t>Und </a:t>
            </a:r>
            <a:r>
              <a:rPr lang="de-DE" dirty="0" err="1"/>
              <a:t>vernehm</a:t>
            </a:r>
            <a:r>
              <a:rPr lang="de-DE" dirty="0"/>
              <a:t>' noch an dem Rande</a:t>
            </a:r>
            <a:br>
              <a:rPr lang="de-DE" dirty="0"/>
            </a:br>
            <a:r>
              <a:rPr lang="de-DE" dirty="0"/>
              <a:t>Später Gruft der Enkel Chor.</a:t>
            </a:r>
            <a:br>
              <a:rPr lang="de-DE" dirty="0"/>
            </a:br>
            <a:r>
              <a:rPr lang="de-DE" dirty="0"/>
              <a:t>|: Gott erhalte Franz, den Kaiser,</a:t>
            </a:r>
            <a:br>
              <a:rPr lang="de-DE" dirty="0"/>
            </a:br>
            <a:r>
              <a:rPr lang="de-DE" dirty="0"/>
              <a:t>Unsern guten Kaiser Franz! :|</a:t>
            </a:r>
            <a:endParaRPr lang="it-IT" dirty="0"/>
          </a:p>
          <a:p>
            <a:endParaRPr lang="it-IT" dirty="0"/>
          </a:p>
        </p:txBody>
      </p:sp>
      <p:pic>
        <p:nvPicPr>
          <p:cNvPr id="4" name="06643umEJZg"/>
          <p:cNvPicPr>
            <a:picLocks noRot="1" noChangeAspect="1"/>
          </p:cNvPicPr>
          <p:nvPr>
            <a:videoFile r:link="rId1"/>
          </p:nvPr>
        </p:nvPicPr>
        <p:blipFill>
          <a:blip r:embed="rId3"/>
          <a:stretch>
            <a:fillRect/>
          </a:stretch>
        </p:blipFill>
        <p:spPr>
          <a:xfrm>
            <a:off x="5508104" y="540344"/>
            <a:ext cx="1209391" cy="680282"/>
          </a:xfrm>
          <a:prstGeom prst="rect">
            <a:avLst/>
          </a:prstGeom>
        </p:spPr>
      </p:pic>
      <p:sp>
        <p:nvSpPr>
          <p:cNvPr id="5" name="CasellaDiTesto 4"/>
          <p:cNvSpPr txBox="1"/>
          <p:nvPr/>
        </p:nvSpPr>
        <p:spPr>
          <a:xfrm>
            <a:off x="371631" y="398979"/>
            <a:ext cx="3210157" cy="830997"/>
          </a:xfrm>
          <a:prstGeom prst="rect">
            <a:avLst/>
          </a:prstGeom>
          <a:noFill/>
        </p:spPr>
        <p:txBody>
          <a:bodyPr wrap="square" rtlCol="0">
            <a:spAutoFit/>
          </a:bodyPr>
          <a:lstStyle/>
          <a:p>
            <a:pPr algn="ctr"/>
            <a:r>
              <a:rPr lang="it-IT" sz="2400" b="1" dirty="0" err="1" smtClean="0"/>
              <a:t>Gott</a:t>
            </a:r>
            <a:r>
              <a:rPr lang="it-IT" sz="2400" b="1" dirty="0" smtClean="0"/>
              <a:t> </a:t>
            </a:r>
            <a:r>
              <a:rPr lang="it-IT" sz="2400" b="1" dirty="0" err="1" smtClean="0"/>
              <a:t>erhalte</a:t>
            </a:r>
            <a:r>
              <a:rPr lang="it-IT" sz="2400" b="1" dirty="0" smtClean="0"/>
              <a:t> </a:t>
            </a:r>
            <a:br>
              <a:rPr lang="it-IT" sz="2400" b="1" dirty="0" smtClean="0"/>
            </a:br>
            <a:r>
              <a:rPr lang="it-IT" sz="2400" b="1" dirty="0" smtClean="0"/>
              <a:t>Franz </a:t>
            </a:r>
            <a:r>
              <a:rPr lang="it-IT" sz="2400" b="1" dirty="0" err="1" smtClean="0"/>
              <a:t>den</a:t>
            </a:r>
            <a:r>
              <a:rPr lang="it-IT" sz="2400" b="1" dirty="0" smtClean="0"/>
              <a:t> Kaiser</a:t>
            </a:r>
            <a:endParaRPr lang="it-IT" sz="2400" b="1" dirty="0"/>
          </a:p>
        </p:txBody>
      </p:sp>
    </p:spTree>
    <p:extLst>
      <p:ext uri="{BB962C8B-B14F-4D97-AF65-F5344CB8AC3E}">
        <p14:creationId xmlns:p14="http://schemas.microsoft.com/office/powerpoint/2010/main" val="1749524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ranzösische revolution 1789 repub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2" y="0"/>
            <a:ext cx="10580375" cy="686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423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8468" y="3645023"/>
            <a:ext cx="4572000" cy="2585323"/>
          </a:xfrm>
          <a:prstGeom prst="rect">
            <a:avLst/>
          </a:prstGeom>
        </p:spPr>
        <p:txBody>
          <a:bodyPr>
            <a:spAutoFit/>
          </a:bodyPr>
          <a:lstStyle/>
          <a:p>
            <a:r>
              <a:rPr lang="de-DE" b="1" dirty="0" smtClean="0"/>
              <a:t>I.</a:t>
            </a:r>
          </a:p>
          <a:p>
            <a:r>
              <a:rPr lang="de-DE" b="1" dirty="0" smtClean="0"/>
              <a:t>Deutschland</a:t>
            </a:r>
            <a:r>
              <a:rPr lang="de-DE" b="1" dirty="0"/>
              <a:t>, Deutschland über alles,</a:t>
            </a:r>
            <a:br>
              <a:rPr lang="de-DE" b="1" dirty="0"/>
            </a:br>
            <a:r>
              <a:rPr lang="de-DE" b="1" dirty="0"/>
              <a:t>Über alles in der Welt,</a:t>
            </a:r>
            <a:br>
              <a:rPr lang="de-DE" b="1" dirty="0"/>
            </a:br>
            <a:r>
              <a:rPr lang="de-DE" b="1" dirty="0"/>
              <a:t>Wenn es stets zu Schutz und Trutze</a:t>
            </a:r>
            <a:br>
              <a:rPr lang="de-DE" b="1" dirty="0"/>
            </a:br>
            <a:r>
              <a:rPr lang="de-DE" b="1" dirty="0"/>
              <a:t>Brüderlich zusammenhält.</a:t>
            </a:r>
            <a:br>
              <a:rPr lang="de-DE" b="1" dirty="0"/>
            </a:br>
            <a:r>
              <a:rPr lang="de-DE" b="1" dirty="0"/>
              <a:t>Von der Maas bis an die </a:t>
            </a:r>
            <a:r>
              <a:rPr lang="de-DE" b="1" dirty="0" err="1"/>
              <a:t>Memel</a:t>
            </a:r>
            <a:r>
              <a:rPr lang="de-DE" b="1" dirty="0"/>
              <a:t>,</a:t>
            </a:r>
            <a:br>
              <a:rPr lang="de-DE" b="1" dirty="0"/>
            </a:br>
            <a:r>
              <a:rPr lang="de-DE" b="1" dirty="0"/>
              <a:t>Von der Etsch bis an den Belt,</a:t>
            </a:r>
            <a:br>
              <a:rPr lang="de-DE" b="1" dirty="0"/>
            </a:br>
            <a:r>
              <a:rPr lang="de-DE" b="1" dirty="0"/>
              <a:t> |: Deutschland, Deutschland über alles,</a:t>
            </a:r>
            <a:br>
              <a:rPr lang="de-DE" b="1" dirty="0"/>
            </a:br>
            <a:r>
              <a:rPr lang="de-DE" b="1" dirty="0"/>
              <a:t>  Über alles in der Welt! :|</a:t>
            </a:r>
            <a:endParaRPr lang="it-IT" b="1" dirty="0"/>
          </a:p>
        </p:txBody>
      </p:sp>
      <p:sp>
        <p:nvSpPr>
          <p:cNvPr id="3" name="Rettangolo 2"/>
          <p:cNvSpPr/>
          <p:nvPr/>
        </p:nvSpPr>
        <p:spPr>
          <a:xfrm>
            <a:off x="4572000" y="656401"/>
            <a:ext cx="4572000" cy="2585323"/>
          </a:xfrm>
          <a:prstGeom prst="rect">
            <a:avLst/>
          </a:prstGeom>
        </p:spPr>
        <p:txBody>
          <a:bodyPr>
            <a:spAutoFit/>
          </a:bodyPr>
          <a:lstStyle/>
          <a:p>
            <a:r>
              <a:rPr lang="de-DE" b="1" dirty="0" smtClean="0"/>
              <a:t>II.</a:t>
            </a:r>
          </a:p>
          <a:p>
            <a:r>
              <a:rPr lang="de-DE" b="1" dirty="0" smtClean="0"/>
              <a:t>Deutsche </a:t>
            </a:r>
            <a:r>
              <a:rPr lang="de-DE" b="1" dirty="0"/>
              <a:t>Frauen, deutsche Treue,</a:t>
            </a:r>
            <a:br>
              <a:rPr lang="de-DE" b="1" dirty="0"/>
            </a:br>
            <a:r>
              <a:rPr lang="de-DE" b="1" dirty="0"/>
              <a:t>Deutscher Wein und deutscher Sang</a:t>
            </a:r>
            <a:br>
              <a:rPr lang="de-DE" b="1" dirty="0"/>
            </a:br>
            <a:r>
              <a:rPr lang="de-DE" b="1" dirty="0"/>
              <a:t>Sollen in der Welt behalten</a:t>
            </a:r>
            <a:br>
              <a:rPr lang="de-DE" b="1" dirty="0"/>
            </a:br>
            <a:r>
              <a:rPr lang="de-DE" b="1" dirty="0"/>
              <a:t>Ihren alten schönen Klang,</a:t>
            </a:r>
            <a:br>
              <a:rPr lang="de-DE" b="1" dirty="0"/>
            </a:br>
            <a:r>
              <a:rPr lang="de-DE" b="1" dirty="0"/>
              <a:t>Uns zu edler Tat begeistern</a:t>
            </a:r>
            <a:br>
              <a:rPr lang="de-DE" b="1" dirty="0"/>
            </a:br>
            <a:r>
              <a:rPr lang="de-DE" b="1" dirty="0"/>
              <a:t>Unser ganzes Leben lang.</a:t>
            </a:r>
            <a:br>
              <a:rPr lang="de-DE" b="1" dirty="0"/>
            </a:br>
            <a:r>
              <a:rPr lang="de-DE" b="1" dirty="0"/>
              <a:t> |: Deutsche Frauen, deutsche Treue,</a:t>
            </a:r>
            <a:br>
              <a:rPr lang="de-DE" b="1" dirty="0"/>
            </a:br>
            <a:r>
              <a:rPr lang="de-DE" b="1" dirty="0"/>
              <a:t>  Deutscher Wein und deutscher Sang! :|</a:t>
            </a:r>
            <a:endParaRPr lang="it-IT" b="1" dirty="0"/>
          </a:p>
        </p:txBody>
      </p:sp>
      <p:sp>
        <p:nvSpPr>
          <p:cNvPr id="4" name="Rettangolo 3"/>
          <p:cNvSpPr/>
          <p:nvPr/>
        </p:nvSpPr>
        <p:spPr>
          <a:xfrm>
            <a:off x="4633664" y="3645024"/>
            <a:ext cx="4572000" cy="2585323"/>
          </a:xfrm>
          <a:prstGeom prst="rect">
            <a:avLst/>
          </a:prstGeom>
        </p:spPr>
        <p:txBody>
          <a:bodyPr>
            <a:spAutoFit/>
          </a:bodyPr>
          <a:lstStyle/>
          <a:p>
            <a:r>
              <a:rPr lang="de-DE" b="1" dirty="0" smtClean="0"/>
              <a:t>III.</a:t>
            </a:r>
            <a:br>
              <a:rPr lang="de-DE" b="1" dirty="0" smtClean="0"/>
            </a:br>
            <a:r>
              <a:rPr lang="de-DE" b="1" dirty="0" smtClean="0"/>
              <a:t>Einigkeit </a:t>
            </a:r>
            <a:r>
              <a:rPr lang="de-DE" b="1" dirty="0"/>
              <a:t>und Recht und Freiheit</a:t>
            </a:r>
            <a:r>
              <a:rPr lang="de-DE" dirty="0"/>
              <a:t/>
            </a:r>
            <a:br>
              <a:rPr lang="de-DE" dirty="0"/>
            </a:br>
            <a:r>
              <a:rPr lang="de-DE" b="1" dirty="0"/>
              <a:t>Für das deutsche Vaterland!</a:t>
            </a:r>
            <a:r>
              <a:rPr lang="de-DE" dirty="0"/>
              <a:t/>
            </a:r>
            <a:br>
              <a:rPr lang="de-DE" dirty="0"/>
            </a:br>
            <a:r>
              <a:rPr lang="de-DE" b="1" dirty="0"/>
              <a:t>Danach lasst uns alle streben</a:t>
            </a:r>
            <a:r>
              <a:rPr lang="de-DE" dirty="0"/>
              <a:t/>
            </a:r>
            <a:br>
              <a:rPr lang="de-DE" dirty="0"/>
            </a:br>
            <a:r>
              <a:rPr lang="de-DE" b="1" dirty="0"/>
              <a:t>Brüderlich mit Herz und Hand!</a:t>
            </a:r>
            <a:r>
              <a:rPr lang="de-DE" dirty="0"/>
              <a:t/>
            </a:r>
            <a:br>
              <a:rPr lang="de-DE" dirty="0"/>
            </a:br>
            <a:r>
              <a:rPr lang="de-DE" b="1" dirty="0"/>
              <a:t>Einigkeit und Recht und Freiheit</a:t>
            </a:r>
            <a:r>
              <a:rPr lang="de-DE" dirty="0"/>
              <a:t/>
            </a:r>
            <a:br>
              <a:rPr lang="de-DE" dirty="0"/>
            </a:br>
            <a:r>
              <a:rPr lang="de-DE" b="1" dirty="0"/>
              <a:t>Sind des Glückes Unterpfand;</a:t>
            </a:r>
            <a:r>
              <a:rPr lang="de-DE" dirty="0"/>
              <a:t/>
            </a:r>
            <a:br>
              <a:rPr lang="de-DE" dirty="0"/>
            </a:br>
            <a:r>
              <a:rPr lang="de-DE" b="1" dirty="0"/>
              <a:t> |: </a:t>
            </a:r>
            <a:r>
              <a:rPr lang="de-DE" b="1" dirty="0" err="1"/>
              <a:t>Blüh</a:t>
            </a:r>
            <a:r>
              <a:rPr lang="de-DE" b="1" dirty="0"/>
              <a:t>' im Glanze dieses Glückes,</a:t>
            </a:r>
            <a:r>
              <a:rPr lang="de-DE" dirty="0"/>
              <a:t/>
            </a:r>
            <a:br>
              <a:rPr lang="de-DE" dirty="0"/>
            </a:br>
            <a:r>
              <a:rPr lang="de-DE" b="1" dirty="0"/>
              <a:t>  Blühe, deutsches Vaterland! :|</a:t>
            </a:r>
            <a:endParaRPr lang="it-IT" dirty="0"/>
          </a:p>
        </p:txBody>
      </p:sp>
      <p:sp>
        <p:nvSpPr>
          <p:cNvPr id="5" name="CasellaDiTesto 4"/>
          <p:cNvSpPr txBox="1"/>
          <p:nvPr/>
        </p:nvSpPr>
        <p:spPr>
          <a:xfrm>
            <a:off x="333159" y="548680"/>
            <a:ext cx="3960440" cy="3077766"/>
          </a:xfrm>
          <a:prstGeom prst="rect">
            <a:avLst/>
          </a:prstGeom>
          <a:noFill/>
        </p:spPr>
        <p:txBody>
          <a:bodyPr wrap="square" rtlCol="0">
            <a:spAutoFit/>
          </a:bodyPr>
          <a:lstStyle/>
          <a:p>
            <a:r>
              <a:rPr lang="it-IT" sz="3200" b="1" dirty="0" smtClean="0"/>
              <a:t>Lied </a:t>
            </a:r>
            <a:r>
              <a:rPr lang="it-IT" sz="3200" b="1" dirty="0" err="1" smtClean="0"/>
              <a:t>der</a:t>
            </a:r>
            <a:r>
              <a:rPr lang="it-IT" sz="3200" b="1" dirty="0" smtClean="0"/>
              <a:t> </a:t>
            </a:r>
            <a:r>
              <a:rPr lang="it-IT" sz="3200" b="1" dirty="0" err="1" smtClean="0"/>
              <a:t>Deutschen</a:t>
            </a:r>
            <a:endParaRPr lang="it-IT" sz="3200" b="1" dirty="0" smtClean="0"/>
          </a:p>
          <a:p>
            <a:endParaRPr lang="it-IT" dirty="0"/>
          </a:p>
          <a:p>
            <a:pPr marL="285750" indent="-285750">
              <a:buFont typeface="Arial" panose="020B0604020202020204" pitchFamily="34" charset="0"/>
              <a:buChar char="•"/>
            </a:pPr>
            <a:r>
              <a:rPr lang="it-IT" dirty="0" smtClean="0"/>
              <a:t>nel 1841 August Heinrich </a:t>
            </a:r>
            <a:r>
              <a:rPr lang="it-IT" dirty="0" err="1" smtClean="0"/>
              <a:t>Hoffmann</a:t>
            </a:r>
            <a:r>
              <a:rPr lang="it-IT" dirty="0" smtClean="0"/>
              <a:t> von </a:t>
            </a:r>
            <a:r>
              <a:rPr lang="it-IT" dirty="0" err="1" smtClean="0"/>
              <a:t>Fallersleben</a:t>
            </a:r>
            <a:r>
              <a:rPr lang="it-IT" dirty="0" smtClean="0"/>
              <a:t> lo compone</a:t>
            </a:r>
            <a:r>
              <a:rPr lang="it-IT" dirty="0"/>
              <a:t> </a:t>
            </a:r>
            <a:r>
              <a:rPr lang="it-IT" dirty="0" smtClean="0"/>
              <a:t>sulla musica della </a:t>
            </a:r>
            <a:r>
              <a:rPr lang="it-IT" i="1" dirty="0" err="1" smtClean="0"/>
              <a:t>Kaiserhymne</a:t>
            </a:r>
            <a:endParaRPr lang="it-IT" i="1" dirty="0" smtClean="0"/>
          </a:p>
          <a:p>
            <a:pPr marL="285750" indent="-285750">
              <a:buFont typeface="Arial" panose="020B0604020202020204" pitchFamily="34" charset="0"/>
              <a:buChar char="•"/>
            </a:pPr>
            <a:r>
              <a:rPr lang="it-IT" dirty="0"/>
              <a:t>nel </a:t>
            </a:r>
            <a:r>
              <a:rPr lang="it-IT" dirty="0" smtClean="0"/>
              <a:t>1922 diviene l’inno della Repubblica di Weimar</a:t>
            </a:r>
          </a:p>
          <a:p>
            <a:pPr marL="285750" indent="-285750">
              <a:buFont typeface="Arial" panose="020B0604020202020204" pitchFamily="34" charset="0"/>
              <a:buChar char="•"/>
            </a:pPr>
            <a:r>
              <a:rPr lang="it-IT" dirty="0" smtClean="0"/>
              <a:t>oggi la terza strofa è l’inno della Repubblica Federale Tedesca</a:t>
            </a:r>
            <a:endParaRPr lang="it-IT" dirty="0"/>
          </a:p>
        </p:txBody>
      </p:sp>
    </p:spTree>
    <p:extLst>
      <p:ext uri="{BB962C8B-B14F-4D97-AF65-F5344CB8AC3E}">
        <p14:creationId xmlns:p14="http://schemas.microsoft.com/office/powerpoint/2010/main" val="3690221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_AQjNBVYFk"/>
          <p:cNvPicPr>
            <a:picLocks noRot="1" noChangeAspect="1"/>
          </p:cNvPicPr>
          <p:nvPr>
            <a:videoFile r:link="rId1"/>
          </p:nvPr>
        </p:nvPicPr>
        <p:blipFill>
          <a:blip r:embed="rId3"/>
          <a:stretch>
            <a:fillRect/>
          </a:stretch>
        </p:blipFill>
        <p:spPr>
          <a:xfrm>
            <a:off x="-1188640" y="3511"/>
            <a:ext cx="11286299" cy="6838109"/>
          </a:xfrm>
          <a:prstGeom prst="rect">
            <a:avLst/>
          </a:prstGeom>
        </p:spPr>
      </p:pic>
    </p:spTree>
    <p:extLst>
      <p:ext uri="{BB962C8B-B14F-4D97-AF65-F5344CB8AC3E}">
        <p14:creationId xmlns:p14="http://schemas.microsoft.com/office/powerpoint/2010/main" val="423778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ranzösische revolution 1789 repub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0"/>
            <a:ext cx="47880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ranzösische revolution 1789 liber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559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124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326881" y="328355"/>
            <a:ext cx="8493591" cy="649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69556"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charset="-122"/>
              </a:defRPr>
            </a:lvl9pPr>
          </a:lstStyle>
          <a:p>
            <a:pPr algn="ctr" eaLnBrk="1" hangingPunct="1">
              <a:buClrTx/>
              <a:buFontTx/>
              <a:buNone/>
            </a:pPr>
            <a:r>
              <a:rPr lang="it-IT" altLang="it-IT" sz="3300" b="1" dirty="0">
                <a:solidFill>
                  <a:schemeClr val="tx1"/>
                </a:solidFill>
                <a:latin typeface="Garamond" pitchFamily="16" charset="0"/>
              </a:rPr>
              <a:t>Dichiarazione dei diritti dell’uomo </a:t>
            </a:r>
            <a:br>
              <a:rPr lang="it-IT" altLang="it-IT" sz="3300" b="1" dirty="0">
                <a:solidFill>
                  <a:schemeClr val="tx1"/>
                </a:solidFill>
                <a:latin typeface="Garamond" pitchFamily="16" charset="0"/>
              </a:rPr>
            </a:br>
            <a:r>
              <a:rPr lang="it-IT" altLang="it-IT" sz="3300" b="1" dirty="0">
                <a:solidFill>
                  <a:schemeClr val="tx1"/>
                </a:solidFill>
                <a:latin typeface="Garamond" pitchFamily="16" charset="0"/>
              </a:rPr>
              <a:t>e del cittadino </a:t>
            </a:r>
            <a:r>
              <a:rPr lang="it-IT" altLang="it-IT" sz="2500" b="1" dirty="0">
                <a:solidFill>
                  <a:schemeClr val="tx1"/>
                </a:solidFill>
                <a:latin typeface="Garamond" pitchFamily="16" charset="0"/>
              </a:rPr>
              <a:t>(28 agosto 1789)</a:t>
            </a:r>
          </a:p>
          <a:p>
            <a:pPr algn="just" eaLnBrk="1" hangingPunct="1">
              <a:buClrTx/>
              <a:buFontTx/>
              <a:buNone/>
            </a:pPr>
            <a:endParaRPr lang="it-IT" altLang="it-IT" sz="2000" b="1" dirty="0">
              <a:solidFill>
                <a:schemeClr val="tx1"/>
              </a:solidFill>
              <a:latin typeface="Garamond" pitchFamily="16" charset="0"/>
            </a:endParaRPr>
          </a:p>
          <a:p>
            <a:pPr algn="just" eaLnBrk="1" hangingPunct="1">
              <a:buClrTx/>
              <a:buFontTx/>
              <a:buNone/>
            </a:pPr>
            <a:r>
              <a:rPr lang="it-IT" altLang="it-IT" sz="2200" dirty="0">
                <a:solidFill>
                  <a:schemeClr val="tx1"/>
                </a:solidFill>
                <a:latin typeface="Garamond" pitchFamily="16" charset="0"/>
              </a:rPr>
              <a:t>I Rappresentanti del Popolo Francese, costituiti in Assemblea Nazionale, considerando che l’ignoranza, l’oblio o il disprezzo dei diritti dell’uomo sono le sole cause delle sfortune pubbliche e </a:t>
            </a:r>
            <a:r>
              <a:rPr lang="it-IT" altLang="it-IT" sz="2200" dirty="0" smtClean="0">
                <a:solidFill>
                  <a:schemeClr val="tx1"/>
                </a:solidFill>
                <a:latin typeface="Garamond" pitchFamily="16" charset="0"/>
              </a:rPr>
              <a:t>della </a:t>
            </a:r>
            <a:r>
              <a:rPr lang="it-IT" altLang="it-IT" sz="2200" dirty="0">
                <a:solidFill>
                  <a:schemeClr val="tx1"/>
                </a:solidFill>
                <a:latin typeface="Garamond" pitchFamily="16" charset="0"/>
              </a:rPr>
              <a:t>corruzione dei governi, hanno deciso di esporre, in una solenne Dichiarazione, i diritti naturali, inalienabili e sacri dell’uomo, affinché questa Dichiarazione, costantemente presente a tutti i membri del corpo sociale, ricordi ad </a:t>
            </a:r>
            <a:r>
              <a:rPr lang="it-IT" altLang="it-IT" sz="2200" dirty="0" smtClean="0">
                <a:solidFill>
                  <a:schemeClr val="tx1"/>
                </a:solidFill>
                <a:latin typeface="Garamond" pitchFamily="16" charset="0"/>
              </a:rPr>
              <a:t>essi posa </a:t>
            </a:r>
            <a:r>
              <a:rPr lang="it-IT" altLang="it-IT" sz="2200" dirty="0">
                <a:solidFill>
                  <a:schemeClr val="tx1"/>
                </a:solidFill>
                <a:latin typeface="Garamond" pitchFamily="16" charset="0"/>
              </a:rPr>
              <a:t>i loro diritti e i loro doveri; affinché gli atti del Potere legislativo e quelli del Potere esecutivo, potendo essere in ogni momento confrontati coi fini di tutte le istituzioni politiche, vengano maggiormente rispettati; affinché i reclami dei cittadini, fondati d’ora in poi su princìpi semplici ed incontestabili, siano sempre rivolti al mantenimento della Costituzione ed alla felicità di tutti.</a:t>
            </a:r>
          </a:p>
          <a:p>
            <a:pPr algn="just" eaLnBrk="1" hangingPunct="1">
              <a:buClrTx/>
              <a:buFontTx/>
              <a:buNone/>
            </a:pPr>
            <a:r>
              <a:rPr lang="it-IT" altLang="it-IT" sz="2200" dirty="0">
                <a:solidFill>
                  <a:schemeClr val="tx1"/>
                </a:solidFill>
                <a:latin typeface="Garamond" pitchFamily="16" charset="0"/>
              </a:rPr>
              <a:t>In conseguenza, l’Assemblea Nazionale riconosce e dichiara, alla presenza e sotto gli auspici dell’Essere supremo, i seguenti Diritti dell’Uomo e del Cittadino.</a:t>
            </a:r>
          </a:p>
          <a:p>
            <a:pPr eaLnBrk="1" hangingPunct="1">
              <a:buClrTx/>
              <a:buFontTx/>
              <a:buNone/>
            </a:pPr>
            <a:endParaRPr lang="it-IT" altLang="it-IT" sz="2300" dirty="0">
              <a:solidFill>
                <a:schemeClr val="tx1"/>
              </a:solidFill>
              <a:latin typeface="Garamond" pitchFamily="16" charset="0"/>
            </a:endParaRPr>
          </a:p>
        </p:txBody>
      </p:sp>
    </p:spTree>
    <p:extLst>
      <p:ext uri="{BB962C8B-B14F-4D97-AF65-F5344CB8AC3E}">
        <p14:creationId xmlns:p14="http://schemas.microsoft.com/office/powerpoint/2010/main" val="37328339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51520" y="260647"/>
            <a:ext cx="8568952" cy="56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lgn="just" eaLnBrk="1">
              <a:spcBef>
                <a:spcPts val="579"/>
              </a:spcBef>
              <a:spcAft>
                <a:spcPts val="1293"/>
              </a:spcAft>
            </a:pPr>
            <a:r>
              <a:rPr lang="it-IT" altLang="it-IT" sz="2900" b="1" dirty="0">
                <a:solidFill>
                  <a:schemeClr val="tx1"/>
                </a:solidFill>
                <a:latin typeface="Calibri" charset="0"/>
              </a:rPr>
              <a:t/>
            </a:r>
            <a:br>
              <a:rPr lang="it-IT" altLang="it-IT" sz="2900" b="1" dirty="0">
                <a:solidFill>
                  <a:schemeClr val="tx1"/>
                </a:solidFill>
                <a:latin typeface="Calibri" charset="0"/>
              </a:rPr>
            </a:br>
            <a:r>
              <a:rPr lang="it-IT" altLang="it-IT" sz="2400" b="1" dirty="0">
                <a:solidFill>
                  <a:schemeClr val="tx1"/>
                </a:solidFill>
                <a:latin typeface="Garamond" pitchFamily="16" charset="0"/>
              </a:rPr>
              <a:t>1.</a:t>
            </a:r>
            <a:r>
              <a:rPr lang="it-IT" altLang="it-IT" sz="2400" dirty="0">
                <a:solidFill>
                  <a:schemeClr val="tx1"/>
                </a:solidFill>
                <a:latin typeface="Garamond" pitchFamily="16" charset="0"/>
              </a:rPr>
              <a:t> Gli uomini nascono e rimangono liberi ed eguali nei diritti. Le distinzioni sociali non possono essere fondate che sull’utilità comune.</a:t>
            </a:r>
          </a:p>
          <a:p>
            <a:pPr algn="just" eaLnBrk="1">
              <a:spcBef>
                <a:spcPts val="579"/>
              </a:spcBef>
              <a:spcAft>
                <a:spcPts val="1293"/>
              </a:spcAft>
            </a:pPr>
            <a:r>
              <a:rPr lang="it-IT" altLang="it-IT" sz="2400" b="1" dirty="0">
                <a:solidFill>
                  <a:schemeClr val="tx1"/>
                </a:solidFill>
                <a:latin typeface="Garamond" pitchFamily="16" charset="0"/>
              </a:rPr>
              <a:t>2.</a:t>
            </a:r>
            <a:r>
              <a:rPr lang="it-IT" altLang="it-IT" sz="2400" dirty="0">
                <a:solidFill>
                  <a:schemeClr val="tx1"/>
                </a:solidFill>
                <a:latin typeface="Garamond" pitchFamily="16" charset="0"/>
              </a:rPr>
              <a:t> Il fine di ogni associazione politica è la conservazione dei diritti naturali e imprescrittibili dell’uomo. Questi diritti sono la libertà, la proprietà, la sicurezza, e la resistenza all’oppressione.</a:t>
            </a:r>
          </a:p>
          <a:p>
            <a:pPr algn="just" eaLnBrk="1">
              <a:spcBef>
                <a:spcPts val="579"/>
              </a:spcBef>
              <a:spcAft>
                <a:spcPts val="1293"/>
              </a:spcAft>
            </a:pPr>
            <a:r>
              <a:rPr lang="it-IT" altLang="it-IT" sz="2400" b="1" dirty="0">
                <a:solidFill>
                  <a:schemeClr val="tx1"/>
                </a:solidFill>
                <a:latin typeface="Garamond" pitchFamily="16" charset="0"/>
              </a:rPr>
              <a:t>3.</a:t>
            </a:r>
            <a:r>
              <a:rPr lang="it-IT" altLang="it-IT" sz="2400" dirty="0">
                <a:solidFill>
                  <a:schemeClr val="tx1"/>
                </a:solidFill>
                <a:latin typeface="Garamond" pitchFamily="16" charset="0"/>
              </a:rPr>
              <a:t> Il principio di ogni sovranità risiede essenzialmente nella Nazione. Nessun corpo, nessun individuo può esercitare un’autorità che non emani espressamente da essa.</a:t>
            </a:r>
          </a:p>
          <a:p>
            <a:pPr algn="just" eaLnBrk="1">
              <a:spcBef>
                <a:spcPts val="579"/>
              </a:spcBef>
              <a:spcAft>
                <a:spcPts val="1293"/>
              </a:spcAft>
            </a:pPr>
            <a:r>
              <a:rPr lang="it-IT" altLang="it-IT" sz="2400" b="1" dirty="0">
                <a:solidFill>
                  <a:schemeClr val="tx1"/>
                </a:solidFill>
                <a:latin typeface="Garamond" pitchFamily="16" charset="0"/>
              </a:rPr>
              <a:t>4.</a:t>
            </a:r>
            <a:r>
              <a:rPr lang="it-IT" altLang="it-IT" sz="2400" dirty="0">
                <a:solidFill>
                  <a:schemeClr val="tx1"/>
                </a:solidFill>
                <a:latin typeface="Garamond" pitchFamily="16" charset="0"/>
              </a:rPr>
              <a:t> La libertà consiste nel poter fare tutto ciò che non nuoce ad altri: così, l’esercizio dei diritti naturali di ciascun uomo non ha confini se non quelli che assicurano agli altri membri della società il godimento dei medesimi diritti. Questi confini non possono essere determinati che dalla Legge.</a:t>
            </a:r>
          </a:p>
          <a:p>
            <a:pPr eaLnBrk="1">
              <a:spcBef>
                <a:spcPts val="579"/>
              </a:spcBef>
              <a:spcAft>
                <a:spcPts val="1293"/>
              </a:spcAft>
            </a:pPr>
            <a:endParaRPr lang="it-IT" altLang="it-IT" sz="2400" dirty="0">
              <a:solidFill>
                <a:srgbClr val="000000"/>
              </a:solidFill>
              <a:latin typeface="Garamond" pitchFamily="16" charset="0"/>
            </a:endParaRPr>
          </a:p>
        </p:txBody>
      </p:sp>
    </p:spTree>
    <p:extLst>
      <p:ext uri="{BB962C8B-B14F-4D97-AF65-F5344CB8AC3E}">
        <p14:creationId xmlns:p14="http://schemas.microsoft.com/office/powerpoint/2010/main" val="33470398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51520" y="260648"/>
            <a:ext cx="8712968" cy="643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63352"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lgn="ctr" eaLnBrk="1" hangingPunct="1">
              <a:buClrTx/>
              <a:buFontTx/>
              <a:buNone/>
            </a:pPr>
            <a:r>
              <a:rPr lang="it-IT" altLang="it-IT" sz="2500" b="1" dirty="0">
                <a:solidFill>
                  <a:schemeClr val="tx1"/>
                </a:solidFill>
                <a:latin typeface="Garamond" pitchFamily="16" charset="0"/>
              </a:rPr>
              <a:t>1791</a:t>
            </a:r>
          </a:p>
          <a:p>
            <a:pPr algn="ctr" eaLnBrk="1" hangingPunct="1">
              <a:buClrTx/>
              <a:buFontTx/>
              <a:buNone/>
            </a:pPr>
            <a:r>
              <a:rPr lang="it-IT" altLang="it-IT" sz="2500" dirty="0" smtClean="0">
                <a:solidFill>
                  <a:schemeClr val="tx1"/>
                </a:solidFill>
                <a:latin typeface="Garamond" pitchFamily="16" charset="0"/>
              </a:rPr>
              <a:t>La Francia muove guerra </a:t>
            </a:r>
            <a:r>
              <a:rPr lang="it-IT" altLang="it-IT" sz="2500" dirty="0">
                <a:solidFill>
                  <a:schemeClr val="tx1"/>
                </a:solidFill>
                <a:latin typeface="Garamond" pitchFamily="16" charset="0"/>
              </a:rPr>
              <a:t>all’Impero asburgico</a:t>
            </a:r>
          </a:p>
          <a:p>
            <a:pPr algn="ctr" eaLnBrk="1" hangingPunct="1">
              <a:buClrTx/>
              <a:buFontTx/>
              <a:buNone/>
            </a:pPr>
            <a:r>
              <a:rPr lang="it-IT" altLang="it-IT" sz="2500" dirty="0">
                <a:solidFill>
                  <a:schemeClr val="tx1"/>
                </a:solidFill>
                <a:latin typeface="Garamond" pitchFamily="16" charset="0"/>
              </a:rPr>
              <a:t>Battaglia di </a:t>
            </a:r>
            <a:r>
              <a:rPr lang="it-IT" altLang="it-IT" sz="2500" dirty="0" err="1">
                <a:solidFill>
                  <a:schemeClr val="tx1"/>
                </a:solidFill>
                <a:latin typeface="Garamond" pitchFamily="16" charset="0"/>
              </a:rPr>
              <a:t>Valmy</a:t>
            </a:r>
            <a:r>
              <a:rPr lang="it-IT" altLang="it-IT" sz="2500" dirty="0">
                <a:solidFill>
                  <a:schemeClr val="tx1"/>
                </a:solidFill>
                <a:latin typeface="Garamond" pitchFamily="16" charset="0"/>
              </a:rPr>
              <a:t>: i prussiani sconfitti</a:t>
            </a:r>
          </a:p>
          <a:p>
            <a:pPr algn="ctr" eaLnBrk="1"/>
            <a:r>
              <a:rPr lang="it-IT" altLang="it-IT" sz="2000" dirty="0">
                <a:solidFill>
                  <a:schemeClr val="tx1"/>
                </a:solidFill>
                <a:latin typeface="Garamond" pitchFamily="16" charset="0"/>
              </a:rPr>
              <a:t>Goethe: «In questa giornata incomincia una nuova era per la storia del mondo»</a:t>
            </a:r>
          </a:p>
          <a:p>
            <a:pPr algn="ctr" eaLnBrk="1" hangingPunct="1">
              <a:buClrTx/>
              <a:buFontTx/>
              <a:buNone/>
            </a:pPr>
            <a:endParaRPr lang="it-IT" altLang="it-IT" sz="1600" dirty="0">
              <a:solidFill>
                <a:schemeClr val="tx1"/>
              </a:solidFill>
              <a:latin typeface="Garamond" pitchFamily="16" charset="0"/>
            </a:endParaRPr>
          </a:p>
          <a:p>
            <a:pPr algn="ctr" eaLnBrk="1" hangingPunct="1">
              <a:buClrTx/>
              <a:buFontTx/>
              <a:buNone/>
            </a:pPr>
            <a:r>
              <a:rPr lang="it-IT" altLang="it-IT" sz="2500" b="1" dirty="0">
                <a:solidFill>
                  <a:schemeClr val="tx1"/>
                </a:solidFill>
                <a:latin typeface="Garamond" pitchFamily="16" charset="0"/>
              </a:rPr>
              <a:t>1792</a:t>
            </a:r>
          </a:p>
          <a:p>
            <a:pPr algn="ctr" eaLnBrk="1" hangingPunct="1">
              <a:buClrTx/>
              <a:buFontTx/>
              <a:buNone/>
            </a:pPr>
            <a:r>
              <a:rPr lang="it-IT" altLang="it-IT" sz="2500" dirty="0">
                <a:solidFill>
                  <a:schemeClr val="tx1"/>
                </a:solidFill>
                <a:latin typeface="Garamond" pitchFamily="16" charset="0"/>
              </a:rPr>
              <a:t>Abolizione della monarchia</a:t>
            </a:r>
          </a:p>
          <a:p>
            <a:pPr algn="ctr" eaLnBrk="1" hangingPunct="1">
              <a:buClrTx/>
              <a:buFontTx/>
              <a:buNone/>
            </a:pPr>
            <a:r>
              <a:rPr lang="it-IT" altLang="it-IT" sz="2500" dirty="0">
                <a:solidFill>
                  <a:schemeClr val="tx1"/>
                </a:solidFill>
                <a:latin typeface="Garamond" pitchFamily="16" charset="0"/>
              </a:rPr>
              <a:t>Massacri di settembre</a:t>
            </a:r>
          </a:p>
          <a:p>
            <a:pPr algn="ctr" eaLnBrk="1" hangingPunct="1">
              <a:buClrTx/>
              <a:buFontTx/>
              <a:buNone/>
            </a:pPr>
            <a:endParaRPr lang="it-IT" altLang="it-IT" sz="1200" dirty="0">
              <a:solidFill>
                <a:schemeClr val="tx1"/>
              </a:solidFill>
              <a:latin typeface="Garamond" pitchFamily="16" charset="0"/>
            </a:endParaRPr>
          </a:p>
          <a:p>
            <a:pPr algn="ctr" eaLnBrk="1" hangingPunct="1">
              <a:buClrTx/>
              <a:buFontTx/>
              <a:buNone/>
            </a:pPr>
            <a:r>
              <a:rPr lang="it-IT" altLang="it-IT" sz="2500" b="1" dirty="0">
                <a:solidFill>
                  <a:schemeClr val="tx1"/>
                </a:solidFill>
                <a:latin typeface="Garamond" pitchFamily="16" charset="0"/>
              </a:rPr>
              <a:t>1793</a:t>
            </a:r>
          </a:p>
          <a:p>
            <a:pPr algn="ctr" eaLnBrk="1" hangingPunct="1">
              <a:buClrTx/>
              <a:buFontTx/>
              <a:buNone/>
            </a:pPr>
            <a:r>
              <a:rPr lang="it-IT" altLang="it-IT" sz="2500" dirty="0">
                <a:solidFill>
                  <a:schemeClr val="tx1"/>
                </a:solidFill>
                <a:latin typeface="Garamond" pitchFamily="16" charset="0"/>
              </a:rPr>
              <a:t>Esecuzione di Luigi XVI</a:t>
            </a:r>
          </a:p>
          <a:p>
            <a:pPr algn="ctr" eaLnBrk="1" hangingPunct="1">
              <a:buClrTx/>
              <a:buFontTx/>
              <a:buNone/>
            </a:pPr>
            <a:r>
              <a:rPr lang="it-IT" altLang="it-IT" sz="2500" dirty="0">
                <a:solidFill>
                  <a:schemeClr val="tx1"/>
                </a:solidFill>
                <a:latin typeface="Garamond" pitchFamily="16" charset="0"/>
              </a:rPr>
              <a:t>Assassinio di </a:t>
            </a:r>
            <a:r>
              <a:rPr lang="it-IT" altLang="it-IT" sz="2500" dirty="0" smtClean="0">
                <a:solidFill>
                  <a:schemeClr val="tx1"/>
                </a:solidFill>
                <a:latin typeface="Garamond" pitchFamily="16" charset="0"/>
              </a:rPr>
              <a:t>Marat - Il Terrore</a:t>
            </a:r>
            <a:endParaRPr lang="it-IT" altLang="it-IT" sz="2500" dirty="0">
              <a:solidFill>
                <a:schemeClr val="tx1"/>
              </a:solidFill>
              <a:latin typeface="Garamond" pitchFamily="16" charset="0"/>
            </a:endParaRPr>
          </a:p>
          <a:p>
            <a:pPr algn="ctr" eaLnBrk="1" hangingPunct="1">
              <a:buClrTx/>
              <a:buFontTx/>
              <a:buNone/>
            </a:pPr>
            <a:endParaRPr lang="it-IT" altLang="it-IT" sz="1600" dirty="0">
              <a:solidFill>
                <a:schemeClr val="tx1"/>
              </a:solidFill>
              <a:latin typeface="Garamond" pitchFamily="16" charset="0"/>
            </a:endParaRPr>
          </a:p>
          <a:p>
            <a:pPr algn="ctr" eaLnBrk="1" hangingPunct="1">
              <a:buClrTx/>
              <a:buFontTx/>
              <a:buNone/>
            </a:pPr>
            <a:r>
              <a:rPr lang="it-IT" altLang="it-IT" sz="2500" b="1" dirty="0">
                <a:solidFill>
                  <a:schemeClr val="tx1"/>
                </a:solidFill>
                <a:latin typeface="Garamond" pitchFamily="16" charset="0"/>
              </a:rPr>
              <a:t>1794</a:t>
            </a:r>
          </a:p>
          <a:p>
            <a:pPr algn="ctr" eaLnBrk="1" hangingPunct="1">
              <a:buClrTx/>
              <a:buFontTx/>
              <a:buNone/>
            </a:pPr>
            <a:r>
              <a:rPr lang="it-IT" altLang="it-IT" sz="2500" dirty="0">
                <a:solidFill>
                  <a:schemeClr val="tx1"/>
                </a:solidFill>
                <a:latin typeface="Garamond" pitchFamily="16" charset="0"/>
              </a:rPr>
              <a:t>Esecuzione di </a:t>
            </a:r>
            <a:r>
              <a:rPr lang="it-IT" altLang="it-IT" sz="2500" dirty="0" err="1" smtClean="0">
                <a:solidFill>
                  <a:schemeClr val="tx1"/>
                </a:solidFill>
                <a:latin typeface="Garamond" pitchFamily="16" charset="0"/>
              </a:rPr>
              <a:t>Danton</a:t>
            </a:r>
            <a:endParaRPr lang="it-IT" altLang="it-IT" sz="2500" dirty="0" smtClean="0">
              <a:solidFill>
                <a:schemeClr val="tx1"/>
              </a:solidFill>
              <a:latin typeface="Garamond" pitchFamily="16" charset="0"/>
            </a:endParaRPr>
          </a:p>
          <a:p>
            <a:pPr algn="ctr" eaLnBrk="1">
              <a:buClrTx/>
              <a:buFontTx/>
              <a:buNone/>
            </a:pPr>
            <a:endParaRPr lang="it-IT" altLang="it-IT" sz="1600" b="1" dirty="0" smtClean="0">
              <a:solidFill>
                <a:schemeClr val="tx1"/>
              </a:solidFill>
              <a:latin typeface="Garamond" pitchFamily="16" charset="0"/>
            </a:endParaRPr>
          </a:p>
          <a:p>
            <a:pPr algn="ctr" eaLnBrk="1">
              <a:buClrTx/>
              <a:buFontTx/>
              <a:buNone/>
            </a:pPr>
            <a:r>
              <a:rPr lang="it-IT" altLang="it-IT" sz="2500" b="1" dirty="0" smtClean="0">
                <a:solidFill>
                  <a:schemeClr val="tx1"/>
                </a:solidFill>
                <a:latin typeface="Garamond" pitchFamily="16" charset="0"/>
              </a:rPr>
              <a:t>1795</a:t>
            </a:r>
            <a:endParaRPr lang="it-IT" altLang="it-IT" sz="2500" b="1" dirty="0">
              <a:solidFill>
                <a:schemeClr val="tx1"/>
              </a:solidFill>
              <a:latin typeface="Garamond" pitchFamily="16" charset="0"/>
            </a:endParaRPr>
          </a:p>
          <a:p>
            <a:pPr algn="ctr" eaLnBrk="1">
              <a:buClrTx/>
              <a:buFontTx/>
              <a:buNone/>
            </a:pPr>
            <a:r>
              <a:rPr lang="it-IT" altLang="it-IT" sz="2500" dirty="0">
                <a:solidFill>
                  <a:schemeClr val="tx1"/>
                </a:solidFill>
                <a:latin typeface="Garamond" pitchFamily="16" charset="0"/>
              </a:rPr>
              <a:t>Esecuzione di Robespierre</a:t>
            </a:r>
          </a:p>
          <a:p>
            <a:pPr algn="ctr" eaLnBrk="1" hangingPunct="1">
              <a:buClrTx/>
              <a:buFontTx/>
              <a:buNone/>
            </a:pPr>
            <a:endParaRPr lang="it-IT" altLang="it-IT" sz="2500" dirty="0">
              <a:solidFill>
                <a:schemeClr val="tx1"/>
              </a:solidFill>
              <a:latin typeface="Garamond" pitchFamily="16" charset="0"/>
            </a:endParaRPr>
          </a:p>
        </p:txBody>
      </p:sp>
    </p:spTree>
    <p:extLst>
      <p:ext uri="{BB962C8B-B14F-4D97-AF65-F5344CB8AC3E}">
        <p14:creationId xmlns:p14="http://schemas.microsoft.com/office/powerpoint/2010/main" val="11171292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 result for premiere coalition 17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0678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2463</TotalTime>
  <Words>1155</Words>
  <Application>Microsoft Office PowerPoint</Application>
  <PresentationFormat>Presentazione su schermo (4:3)</PresentationFormat>
  <Paragraphs>226</Paragraphs>
  <Slides>41</Slides>
  <Notes>7</Notes>
  <HiddenSlides>0</HiddenSlides>
  <MMClips>2</MMClips>
  <ScaleCrop>false</ScaleCrop>
  <HeadingPairs>
    <vt:vector size="4" baseType="variant">
      <vt:variant>
        <vt:lpstr>Tema</vt:lpstr>
      </vt:variant>
      <vt:variant>
        <vt:i4>1</vt:i4>
      </vt:variant>
      <vt:variant>
        <vt:lpstr>Titoli diapositive</vt:lpstr>
      </vt:variant>
      <vt:variant>
        <vt:i4>41</vt:i4>
      </vt:variant>
    </vt:vector>
  </HeadingPairs>
  <TitlesOfParts>
    <vt:vector size="42" baseType="lpstr">
      <vt:lpstr>Carta</vt:lpstr>
      <vt:lpstr>1789-1796 La Rivoluzione francese  e la Bildung tedesca: il classicismo di Weimar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cantiere del Wilhelm Meister</vt:lpstr>
      <vt:lpstr>La voce di Goethe</vt:lpstr>
      <vt:lpstr>Presentazione standard di PowerPoint</vt:lpstr>
      <vt:lpstr>Presentazione standard di PowerPoint</vt:lpstr>
      <vt:lpstr>Presentazione standard di PowerPoint</vt:lpstr>
      <vt:lpstr>Presentazione standard di PowerPoint</vt:lpstr>
      <vt:lpstr>La voce di Schiller</vt:lpstr>
      <vt:lpstr>Über die ästhetische Erziehung des Menschen, 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Michele</dc:creator>
  <cp:lastModifiedBy>Michele</cp:lastModifiedBy>
  <cp:revision>38</cp:revision>
  <dcterms:created xsi:type="dcterms:W3CDTF">2016-11-08T14:55:14Z</dcterms:created>
  <dcterms:modified xsi:type="dcterms:W3CDTF">2016-11-23T21:46:42Z</dcterms:modified>
</cp:coreProperties>
</file>