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9"/>
  </p:notesMasterIdLst>
  <p:sldIdLst>
    <p:sldId id="256" r:id="rId2"/>
    <p:sldId id="271" r:id="rId3"/>
    <p:sldId id="266" r:id="rId4"/>
    <p:sldId id="270" r:id="rId5"/>
    <p:sldId id="272" r:id="rId6"/>
    <p:sldId id="273" r:id="rId7"/>
    <p:sldId id="268" r:id="rId8"/>
    <p:sldId id="275" r:id="rId9"/>
    <p:sldId id="278" r:id="rId10"/>
    <p:sldId id="276" r:id="rId11"/>
    <p:sldId id="277" r:id="rId12"/>
    <p:sldId id="293" r:id="rId13"/>
    <p:sldId id="279" r:id="rId14"/>
    <p:sldId id="269" r:id="rId15"/>
    <p:sldId id="280" r:id="rId16"/>
    <p:sldId id="281" r:id="rId17"/>
    <p:sldId id="282" r:id="rId18"/>
    <p:sldId id="267" r:id="rId19"/>
    <p:sldId id="263" r:id="rId20"/>
    <p:sldId id="292" r:id="rId21"/>
    <p:sldId id="258" r:id="rId22"/>
    <p:sldId id="283" r:id="rId23"/>
    <p:sldId id="287" r:id="rId24"/>
    <p:sldId id="291" r:id="rId25"/>
    <p:sldId id="288" r:id="rId26"/>
    <p:sldId id="289" r:id="rId27"/>
    <p:sldId id="290" r:id="rId28"/>
    <p:sldId id="264" r:id="rId29"/>
    <p:sldId id="265" r:id="rId30"/>
    <p:sldId id="286" r:id="rId31"/>
    <p:sldId id="260" r:id="rId32"/>
    <p:sldId id="262" r:id="rId33"/>
    <p:sldId id="294" r:id="rId34"/>
    <p:sldId id="259" r:id="rId35"/>
    <p:sldId id="261" r:id="rId36"/>
    <p:sldId id="284" r:id="rId37"/>
    <p:sldId id="285" r:id="rId3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5" autoAdjust="0"/>
    <p:restoredTop sz="94660"/>
  </p:normalViewPr>
  <p:slideViewPr>
    <p:cSldViewPr>
      <p:cViewPr varScale="1">
        <p:scale>
          <a:sx n="69" d="100"/>
          <a:sy n="69" d="100"/>
        </p:scale>
        <p:origin x="-137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D9BE15-568F-4965-88F3-2B15A3D2B057}" type="datetimeFigureOut">
              <a:rPr lang="it-IT" smtClean="0"/>
              <a:t>28/11/2016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1F6E50-F695-49AE-B914-B5DAC4B18F97}" type="slidenum">
              <a:rPr lang="it-IT" smtClean="0"/>
              <a:t>‹N›</a:t>
            </a:fld>
            <a:endParaRPr lang="it-IT"/>
          </a:p>
        </p:txBody>
      </p:sp>
    </p:spTree>
    <p:extLst>
      <p:ext uri="{BB962C8B-B14F-4D97-AF65-F5344CB8AC3E}">
        <p14:creationId xmlns:p14="http://schemas.microsoft.com/office/powerpoint/2010/main" val="1712699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A7B13D5-FEA4-4F1C-97A6-65269CE61538}" type="slidenum">
              <a:rPr lang="it-IT" altLang="it-IT"/>
              <a:pPr/>
              <a:t>7</a:t>
            </a:fld>
            <a:endParaRPr lang="it-IT" altLang="it-IT"/>
          </a:p>
        </p:txBody>
      </p:sp>
      <p:sp>
        <p:nvSpPr>
          <p:cNvPr id="214017"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4018" name="Rectangle 2"/>
          <p:cNvSpPr txBox="1">
            <a:spLocks noGrp="1" noChangeArrowheads="1"/>
          </p:cNvSpPr>
          <p:nvPr>
            <p:ph type="body" idx="1"/>
          </p:nvPr>
        </p:nvSpPr>
        <p:spPr bwMode="auto">
          <a:xfrm>
            <a:off x="685512" y="4343230"/>
            <a:ext cx="5486976" cy="41151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smtClean="0"/>
              <a:t>Fare clic per modificare lo stile del titolo</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egnaposto data 14"/>
          <p:cNvSpPr>
            <a:spLocks noGrp="1"/>
          </p:cNvSpPr>
          <p:nvPr>
            <p:ph type="dt" sz="half" idx="10"/>
          </p:nvPr>
        </p:nvSpPr>
        <p:spPr/>
        <p:txBody>
          <a:bodyPr/>
          <a:lstStyle/>
          <a:p>
            <a:fld id="{5EC90C27-AA9C-4362-B3D7-0028C6C0C379}" type="datetimeFigureOut">
              <a:rPr lang="it-IT" smtClean="0"/>
              <a:t>28/11/2016</a:t>
            </a:fld>
            <a:endParaRPr lang="it-IT"/>
          </a:p>
        </p:txBody>
      </p:sp>
      <p:sp>
        <p:nvSpPr>
          <p:cNvPr id="16" name="Segnaposto numero diapositiva 15"/>
          <p:cNvSpPr>
            <a:spLocks noGrp="1"/>
          </p:cNvSpPr>
          <p:nvPr>
            <p:ph type="sldNum" sz="quarter" idx="11"/>
          </p:nvPr>
        </p:nvSpPr>
        <p:spPr/>
        <p:txBody>
          <a:bodyPr/>
          <a:lstStyle/>
          <a:p>
            <a:fld id="{D18F6404-7E36-49AF-8301-E26CBE3028D2}" type="slidenum">
              <a:rPr lang="it-IT" smtClean="0"/>
              <a:t>‹N›</a:t>
            </a:fld>
            <a:endParaRPr lang="it-IT"/>
          </a:p>
        </p:txBody>
      </p:sp>
      <p:sp>
        <p:nvSpPr>
          <p:cNvPr id="17" name="Segnaposto piè di pagina 16"/>
          <p:cNvSpPr>
            <a:spLocks noGrp="1"/>
          </p:cNvSpPr>
          <p:nvPr>
            <p:ph type="ftr" sz="quarter" idx="12"/>
          </p:nvPr>
        </p:nvSpPr>
        <p:spPr/>
        <p:txBody>
          <a:bodyPr/>
          <a:lstStyle/>
          <a:p>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EC90C27-AA9C-4362-B3D7-0028C6C0C379}" type="datetimeFigureOut">
              <a:rPr lang="it-IT" smtClean="0"/>
              <a:t>28/11/2016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18F6404-7E36-49AF-8301-E26CBE3028D2}"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EC90C27-AA9C-4362-B3D7-0028C6C0C379}" type="datetimeFigureOut">
              <a:rPr lang="it-IT" smtClean="0"/>
              <a:t>28/11/2016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18F6404-7E36-49AF-8301-E26CBE3028D2}"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4" name="Segnaposto data 13"/>
          <p:cNvSpPr>
            <a:spLocks noGrp="1"/>
          </p:cNvSpPr>
          <p:nvPr>
            <p:ph type="dt" sz="half" idx="14"/>
          </p:nvPr>
        </p:nvSpPr>
        <p:spPr/>
        <p:txBody>
          <a:bodyPr/>
          <a:lstStyle/>
          <a:p>
            <a:fld id="{5EC90C27-AA9C-4362-B3D7-0028C6C0C379}" type="datetimeFigureOut">
              <a:rPr lang="it-IT" smtClean="0"/>
              <a:t>28/11/2016</a:t>
            </a:fld>
            <a:endParaRPr lang="it-IT"/>
          </a:p>
        </p:txBody>
      </p:sp>
      <p:sp>
        <p:nvSpPr>
          <p:cNvPr id="15" name="Segnaposto numero diapositiva 14"/>
          <p:cNvSpPr>
            <a:spLocks noGrp="1"/>
          </p:cNvSpPr>
          <p:nvPr>
            <p:ph type="sldNum" sz="quarter" idx="15"/>
          </p:nvPr>
        </p:nvSpPr>
        <p:spPr/>
        <p:txBody>
          <a:bodyPr/>
          <a:lstStyle>
            <a:lvl1pPr algn="ctr">
              <a:defRPr/>
            </a:lvl1pPr>
          </a:lstStyle>
          <a:p>
            <a:fld id="{D18F6404-7E36-49AF-8301-E26CBE3028D2}" type="slidenum">
              <a:rPr lang="it-IT" smtClean="0"/>
              <a:t>‹N›</a:t>
            </a:fld>
            <a:endParaRPr lang="it-IT"/>
          </a:p>
        </p:txBody>
      </p:sp>
      <p:sp>
        <p:nvSpPr>
          <p:cNvPr id="16" name="Segnaposto piè di pagina 15"/>
          <p:cNvSpPr>
            <a:spLocks noGrp="1"/>
          </p:cNvSpPr>
          <p:nvPr>
            <p:ph type="ftr" sz="quarter" idx="16"/>
          </p:nvPr>
        </p:nvSpPr>
        <p:spPr/>
        <p:txBody>
          <a:bodyPr/>
          <a:lstStyle/>
          <a:p>
            <a:endParaRPr lang="it-IT"/>
          </a:p>
        </p:txBody>
      </p:sp>
      <p:sp>
        <p:nvSpPr>
          <p:cNvPr id="17" name="Titolo 16"/>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5EC90C27-AA9C-4362-B3D7-0028C6C0C379}" type="datetimeFigureOut">
              <a:rPr lang="it-IT" smtClean="0"/>
              <a:t>28/11/2016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18F6404-7E36-49AF-8301-E26CBE3028D2}" type="slidenum">
              <a:rPr lang="it-IT" smtClean="0"/>
              <a:t>‹N›</a:t>
            </a:fld>
            <a:endParaRPr lang="it-IT"/>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fld id="{5EC90C27-AA9C-4362-B3D7-0028C6C0C379}" type="datetimeFigureOut">
              <a:rPr lang="it-IT" smtClean="0"/>
              <a:t>28/11/2016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18F6404-7E36-49AF-8301-E26CBE3028D2}" type="slidenum">
              <a:rPr lang="it-IT" smtClean="0"/>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fld id="{D18F6404-7E36-49AF-8301-E26CBE3028D2}" type="slidenum">
              <a:rPr lang="it-IT" smtClean="0"/>
              <a:t>‹N›</a:t>
            </a:fld>
            <a:endParaRPr lang="it-IT"/>
          </a:p>
        </p:txBody>
      </p:sp>
      <p:sp>
        <p:nvSpPr>
          <p:cNvPr id="8" name="Segnaposto piè di pagina 7"/>
          <p:cNvSpPr>
            <a:spLocks noGrp="1"/>
          </p:cNvSpPr>
          <p:nvPr>
            <p:ph type="ftr" sz="quarter" idx="11"/>
          </p:nvPr>
        </p:nvSpPr>
        <p:spPr/>
        <p:txBody>
          <a:bodyPr/>
          <a:lstStyle/>
          <a:p>
            <a:endParaRPr lang="it-IT"/>
          </a:p>
        </p:txBody>
      </p:sp>
      <p:sp>
        <p:nvSpPr>
          <p:cNvPr id="7" name="Segnaposto data 6"/>
          <p:cNvSpPr>
            <a:spLocks noGrp="1"/>
          </p:cNvSpPr>
          <p:nvPr>
            <p:ph type="dt" sz="half" idx="10"/>
          </p:nvPr>
        </p:nvSpPr>
        <p:spPr/>
        <p:txBody>
          <a:bodyPr/>
          <a:lstStyle/>
          <a:p>
            <a:fld id="{5EC90C27-AA9C-4362-B3D7-0028C6C0C379}" type="datetimeFigureOut">
              <a:rPr lang="it-IT" smtClean="0"/>
              <a:t>28/11/2016</a:t>
            </a:fld>
            <a:endParaRPr lang="it-IT"/>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smtClean="0"/>
              <a:t>Fare clic per modificare lo stile del titolo</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5EC90C27-AA9C-4362-B3D7-0028C6C0C379}" type="datetimeFigureOut">
              <a:rPr lang="it-IT" smtClean="0"/>
              <a:t>28/11/2016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18F6404-7E36-49AF-8301-E26CBE3028D2}" type="slidenum">
              <a:rPr lang="it-IT" smtClean="0"/>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EC90C27-AA9C-4362-B3D7-0028C6C0C379}" type="datetimeFigureOut">
              <a:rPr lang="it-IT" smtClean="0"/>
              <a:t>28/11/2016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18F6404-7E36-49AF-8301-E26CBE3028D2}"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8" name="Segnaposto data 7"/>
          <p:cNvSpPr>
            <a:spLocks noGrp="1"/>
          </p:cNvSpPr>
          <p:nvPr>
            <p:ph type="dt" sz="half" idx="14"/>
          </p:nvPr>
        </p:nvSpPr>
        <p:spPr/>
        <p:txBody>
          <a:bodyPr/>
          <a:lstStyle/>
          <a:p>
            <a:fld id="{5EC90C27-AA9C-4362-B3D7-0028C6C0C379}" type="datetimeFigureOut">
              <a:rPr lang="it-IT" smtClean="0"/>
              <a:t>28/11/2016</a:t>
            </a:fld>
            <a:endParaRPr lang="it-IT"/>
          </a:p>
        </p:txBody>
      </p:sp>
      <p:sp>
        <p:nvSpPr>
          <p:cNvPr id="9" name="Segnaposto numero diapositiva 8"/>
          <p:cNvSpPr>
            <a:spLocks noGrp="1"/>
          </p:cNvSpPr>
          <p:nvPr>
            <p:ph type="sldNum" sz="quarter" idx="15"/>
          </p:nvPr>
        </p:nvSpPr>
        <p:spPr/>
        <p:txBody>
          <a:bodyPr/>
          <a:lstStyle/>
          <a:p>
            <a:fld id="{D18F6404-7E36-49AF-8301-E26CBE3028D2}" type="slidenum">
              <a:rPr lang="it-IT" smtClean="0"/>
              <a:t>‹N›</a:t>
            </a:fld>
            <a:endParaRPr lang="it-IT"/>
          </a:p>
        </p:txBody>
      </p:sp>
      <p:sp>
        <p:nvSpPr>
          <p:cNvPr id="10" name="Segnaposto piè di pagina 9"/>
          <p:cNvSpPr>
            <a:spLocks noGrp="1"/>
          </p:cNvSpPr>
          <p:nvPr>
            <p:ph type="ftr" sz="quarter" idx="16"/>
          </p:nvPr>
        </p:nvSpPr>
        <p:spPr/>
        <p:txBody>
          <a:bodyPr/>
          <a:lstStyle/>
          <a:p>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smtClean="0"/>
              <a:t>Fare clic sull'icona per inserire un'immagine</a:t>
            </a:r>
            <a:endParaRPr kumimoji="0" lang="en-US"/>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8" name="Segnaposto data 7"/>
          <p:cNvSpPr>
            <a:spLocks noGrp="1"/>
          </p:cNvSpPr>
          <p:nvPr>
            <p:ph type="dt" sz="half" idx="10"/>
          </p:nvPr>
        </p:nvSpPr>
        <p:spPr/>
        <p:txBody>
          <a:bodyPr/>
          <a:lstStyle/>
          <a:p>
            <a:fld id="{5EC90C27-AA9C-4362-B3D7-0028C6C0C379}" type="datetimeFigureOut">
              <a:rPr lang="it-IT" smtClean="0"/>
              <a:t>28/11/2016</a:t>
            </a:fld>
            <a:endParaRPr lang="it-IT"/>
          </a:p>
        </p:txBody>
      </p:sp>
      <p:sp>
        <p:nvSpPr>
          <p:cNvPr id="9" name="Segnaposto numero diapositiva 8"/>
          <p:cNvSpPr>
            <a:spLocks noGrp="1"/>
          </p:cNvSpPr>
          <p:nvPr>
            <p:ph type="sldNum" sz="quarter" idx="11"/>
          </p:nvPr>
        </p:nvSpPr>
        <p:spPr/>
        <p:txBody>
          <a:bodyPr/>
          <a:lstStyle/>
          <a:p>
            <a:fld id="{D18F6404-7E36-49AF-8301-E26CBE3028D2}" type="slidenum">
              <a:rPr lang="it-IT" smtClean="0"/>
              <a:t>‹N›</a:t>
            </a:fld>
            <a:endParaRPr lang="it-IT"/>
          </a:p>
        </p:txBody>
      </p:sp>
      <p:sp>
        <p:nvSpPr>
          <p:cNvPr id="10" name="Segnaposto piè di pagina 9"/>
          <p:cNvSpPr>
            <a:spLocks noGrp="1"/>
          </p:cNvSpPr>
          <p:nvPr>
            <p:ph type="ftr" sz="quarter" idx="12"/>
          </p:nvPr>
        </p:nvSpPr>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EC90C27-AA9C-4362-B3D7-0028C6C0C379}" type="datetimeFigureOut">
              <a:rPr lang="it-IT" smtClean="0"/>
              <a:t>28/11/2016</a:t>
            </a:fld>
            <a:endParaRPr lang="it-IT"/>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it-IT"/>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18F6404-7E36-49AF-8301-E26CBE3028D2}" type="slidenum">
              <a:rPr lang="it-IT" smtClean="0"/>
              <a:t>‹N›</a:t>
            </a:fld>
            <a:endParaRPr lang="it-IT"/>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smtClean="0"/>
              <a:t>Fare clic per modificare lo stile del titolo</a:t>
            </a:r>
            <a:endParaRPr kumimoji="0" lang="en-US"/>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btfp.sp.unipi.it/dida/kant_7/ar01s04.xhtml#ftn.idp819648" TargetMode="External"/><Relationship Id="rId2" Type="http://schemas.openxmlformats.org/officeDocument/2006/relationships/hyperlink" Target="http://btfp.sp.unipi.it/dida/kant_7/ar01s04.xhtml#ftn.idp815984"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btfp.sp.unipi.it/dida/kant_7/ar01s04.xhtml#ftn.idp824848"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ideo" Target="https://www.youtube.com/embed/637s0AzlFd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ideo" Target="https://www.youtube.com/embed/Yw74LXNK9V8"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ideo" Target="https://www.youtube.com/embed/nV1yNgiEvIQ"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ideo" Target="https://www.youtube.com/embed/vni0_BtzLK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p:txBody>
          <a:bodyPr>
            <a:noAutofit/>
          </a:bodyPr>
          <a:lstStyle/>
          <a:p>
            <a:r>
              <a:rPr lang="it-IT" sz="2400" i="1" dirty="0" err="1" smtClean="0"/>
              <a:t>Urfaust</a:t>
            </a:r>
            <a:r>
              <a:rPr lang="it-IT" sz="2400" dirty="0" smtClean="0"/>
              <a:t> </a:t>
            </a:r>
            <a:r>
              <a:rPr lang="it-IT" sz="2400" dirty="0" smtClean="0"/>
              <a:t>di Goethe (1775)</a:t>
            </a:r>
          </a:p>
          <a:p>
            <a:r>
              <a:rPr lang="it-IT" sz="2400" i="1" dirty="0" smtClean="0"/>
              <a:t>Die </a:t>
            </a:r>
            <a:r>
              <a:rPr lang="it-IT" sz="2400" i="1" dirty="0" err="1" smtClean="0"/>
              <a:t>Räuber</a:t>
            </a:r>
            <a:r>
              <a:rPr lang="it-IT" sz="2400" dirty="0" smtClean="0"/>
              <a:t> </a:t>
            </a:r>
            <a:r>
              <a:rPr lang="it-IT" sz="2400" dirty="0"/>
              <a:t>di </a:t>
            </a:r>
            <a:r>
              <a:rPr lang="it-IT" sz="2400" dirty="0" err="1" smtClean="0"/>
              <a:t>Schiller</a:t>
            </a:r>
            <a:r>
              <a:rPr lang="it-IT" sz="2400" dirty="0" smtClean="0"/>
              <a:t> (1781)</a:t>
            </a:r>
          </a:p>
          <a:p>
            <a:r>
              <a:rPr lang="it-IT" sz="2400" i="1" dirty="0" err="1" smtClean="0"/>
              <a:t>Was</a:t>
            </a:r>
            <a:r>
              <a:rPr lang="it-IT" sz="2400" i="1" dirty="0" smtClean="0"/>
              <a:t> </a:t>
            </a:r>
            <a:r>
              <a:rPr lang="it-IT" sz="2400" i="1" dirty="0" err="1" smtClean="0"/>
              <a:t>ist</a:t>
            </a:r>
            <a:r>
              <a:rPr lang="it-IT" sz="2400" i="1" dirty="0" smtClean="0"/>
              <a:t> </a:t>
            </a:r>
            <a:r>
              <a:rPr lang="it-IT" sz="2400" i="1" dirty="0" err="1" smtClean="0"/>
              <a:t>Aufklärung</a:t>
            </a:r>
            <a:r>
              <a:rPr lang="it-IT" sz="2400" i="1" dirty="0" smtClean="0"/>
              <a:t>? </a:t>
            </a:r>
            <a:r>
              <a:rPr lang="it-IT" sz="2400" dirty="0" smtClean="0"/>
              <a:t>di Kant (1784)</a:t>
            </a:r>
          </a:p>
          <a:p>
            <a:r>
              <a:rPr lang="it-IT" sz="2400" i="1" dirty="0" smtClean="0"/>
              <a:t>Don </a:t>
            </a:r>
            <a:r>
              <a:rPr lang="it-IT" sz="2400" i="1" dirty="0" smtClean="0"/>
              <a:t>Giovanni </a:t>
            </a:r>
            <a:r>
              <a:rPr lang="it-IT" sz="2400" dirty="0" smtClean="0"/>
              <a:t>di Mozart (1787)</a:t>
            </a:r>
            <a:endParaRPr lang="it-IT" sz="2400" dirty="0"/>
          </a:p>
        </p:txBody>
      </p:sp>
      <p:sp>
        <p:nvSpPr>
          <p:cNvPr id="2" name="Titolo 1"/>
          <p:cNvSpPr>
            <a:spLocks noGrp="1"/>
          </p:cNvSpPr>
          <p:nvPr>
            <p:ph type="ctrTitle"/>
          </p:nvPr>
        </p:nvSpPr>
        <p:spPr>
          <a:xfrm>
            <a:off x="457200" y="1124744"/>
            <a:ext cx="8305800" cy="2290188"/>
          </a:xfrm>
        </p:spPr>
        <p:txBody>
          <a:bodyPr>
            <a:normAutofit fontScale="90000"/>
          </a:bodyPr>
          <a:lstStyle/>
          <a:p>
            <a:r>
              <a:rPr lang="it-IT" sz="9800" b="1" dirty="0" smtClean="0"/>
              <a:t>1770-1789</a:t>
            </a:r>
            <a:r>
              <a:rPr lang="it-IT" b="1" dirty="0" smtClean="0"/>
              <a:t/>
            </a:r>
            <a:br>
              <a:rPr lang="it-IT" b="1" dirty="0" smtClean="0"/>
            </a:br>
            <a:r>
              <a:rPr lang="it-IT" sz="4400" b="1" dirty="0" smtClean="0"/>
              <a:t>la vigilia della Rivoluzione Francese</a:t>
            </a:r>
            <a:endParaRPr lang="it-IT" sz="4400" b="1" dirty="0"/>
          </a:p>
        </p:txBody>
      </p:sp>
    </p:spTree>
    <p:extLst>
      <p:ext uri="{BB962C8B-B14F-4D97-AF65-F5344CB8AC3E}">
        <p14:creationId xmlns:p14="http://schemas.microsoft.com/office/powerpoint/2010/main" val="1277046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499992" y="692696"/>
            <a:ext cx="4186808" cy="5403304"/>
          </a:xfrm>
        </p:spPr>
        <p:txBody>
          <a:bodyPr/>
          <a:lstStyle/>
          <a:p>
            <a:pPr marL="0" indent="0" algn="ctr">
              <a:buNone/>
            </a:pPr>
            <a:r>
              <a:rPr lang="it-IT" sz="3600" b="1" dirty="0" err="1" smtClean="0"/>
              <a:t>Urfaust</a:t>
            </a:r>
            <a:endParaRPr lang="it-IT" sz="3600" b="1" dirty="0" smtClean="0"/>
          </a:p>
          <a:p>
            <a:pPr marL="0" indent="0" algn="ctr">
              <a:buNone/>
            </a:pPr>
            <a:r>
              <a:rPr lang="it-IT" sz="3600" b="1" dirty="0" smtClean="0"/>
              <a:t>(1775)</a:t>
            </a:r>
          </a:p>
          <a:p>
            <a:pPr marL="0" indent="0" algn="ctr">
              <a:buNone/>
            </a:pPr>
            <a:endParaRPr lang="it-IT" dirty="0"/>
          </a:p>
          <a:p>
            <a:pPr marL="0" indent="0" algn="ctr">
              <a:buNone/>
            </a:pPr>
            <a:endParaRPr lang="de-DE" dirty="0" smtClean="0"/>
          </a:p>
          <a:p>
            <a:pPr marL="0" indent="0" algn="ctr">
              <a:buNone/>
            </a:pPr>
            <a:endParaRPr lang="de-DE" dirty="0"/>
          </a:p>
          <a:p>
            <a:pPr marL="0" indent="0" algn="ctr">
              <a:buNone/>
            </a:pPr>
            <a:r>
              <a:rPr lang="de-DE" dirty="0" smtClean="0"/>
              <a:t>Goethes </a:t>
            </a:r>
            <a:r>
              <a:rPr lang="de-DE" dirty="0"/>
              <a:t>Faust in ursprünglicher  </a:t>
            </a:r>
            <a:r>
              <a:rPr lang="de-DE" dirty="0" smtClean="0"/>
              <a:t>Gestalt,</a:t>
            </a:r>
          </a:p>
          <a:p>
            <a:pPr marL="0" indent="0" algn="ctr">
              <a:buNone/>
            </a:pPr>
            <a:r>
              <a:rPr lang="de-DE" dirty="0" smtClean="0"/>
              <a:t>herausgegeben von</a:t>
            </a:r>
          </a:p>
          <a:p>
            <a:pPr marL="0" indent="0" algn="ctr">
              <a:buNone/>
            </a:pPr>
            <a:r>
              <a:rPr lang="de-DE" dirty="0" smtClean="0"/>
              <a:t>Erich Schmidt</a:t>
            </a:r>
          </a:p>
          <a:p>
            <a:pPr marL="0" indent="0" algn="ctr">
              <a:buNone/>
            </a:pPr>
            <a:r>
              <a:rPr lang="de-DE" dirty="0" smtClean="0"/>
              <a:t>(1887)</a:t>
            </a:r>
            <a:endParaRPr lang="it-IT" dirty="0"/>
          </a:p>
        </p:txBody>
      </p:sp>
      <p:pic>
        <p:nvPicPr>
          <p:cNvPr id="3074" name="Picture 2" descr="Image result for goethes Faust in ursprünglicher  schmid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692696"/>
            <a:ext cx="3245536" cy="5472608"/>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755576" y="692696"/>
            <a:ext cx="504056" cy="5472608"/>
          </a:xfrm>
          <a:prstGeom prst="rect">
            <a:avLst/>
          </a:prstGeom>
          <a:solidFill>
            <a:schemeClr val="tx2">
              <a:lumMod val="90000"/>
            </a:schemeClr>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72024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0" indent="0">
              <a:buNone/>
            </a:pPr>
            <a:endParaRPr lang="it-IT" sz="3200" dirty="0"/>
          </a:p>
          <a:p>
            <a:pPr marL="0" indent="0">
              <a:buNone/>
            </a:pPr>
            <a:endParaRPr lang="it-IT" sz="3200" dirty="0"/>
          </a:p>
          <a:p>
            <a:r>
              <a:rPr lang="it-IT" sz="3200" dirty="0" smtClean="0"/>
              <a:t>1775 – </a:t>
            </a:r>
            <a:r>
              <a:rPr lang="it-IT" sz="3200" i="1" dirty="0" err="1" smtClean="0"/>
              <a:t>Urfaust</a:t>
            </a:r>
            <a:r>
              <a:rPr lang="it-IT" sz="3200" dirty="0" smtClean="0"/>
              <a:t> (ritrovato solo nel 1887)</a:t>
            </a:r>
          </a:p>
          <a:p>
            <a:r>
              <a:rPr lang="it-IT" sz="3200" dirty="0" smtClean="0"/>
              <a:t>1790 – </a:t>
            </a:r>
            <a:r>
              <a:rPr lang="it-IT" sz="3200" i="1" dirty="0" smtClean="0"/>
              <a:t>Faust. </a:t>
            </a:r>
            <a:r>
              <a:rPr lang="it-IT" sz="3200" i="1" dirty="0" err="1" smtClean="0"/>
              <a:t>Ein</a:t>
            </a:r>
            <a:r>
              <a:rPr lang="it-IT" sz="3200" i="1" dirty="0" smtClean="0"/>
              <a:t> </a:t>
            </a:r>
            <a:r>
              <a:rPr lang="it-IT" sz="3200" i="1" dirty="0" err="1" smtClean="0"/>
              <a:t>Fragment</a:t>
            </a:r>
            <a:endParaRPr lang="it-IT" sz="3200" i="1" dirty="0" smtClean="0"/>
          </a:p>
          <a:p>
            <a:r>
              <a:rPr lang="it-IT" sz="3200" dirty="0" smtClean="0"/>
              <a:t>1808 – </a:t>
            </a:r>
            <a:r>
              <a:rPr lang="it-IT" sz="3200" i="1" dirty="0" smtClean="0"/>
              <a:t>Faust. </a:t>
            </a:r>
            <a:r>
              <a:rPr lang="it-IT" sz="3200" i="1" dirty="0" err="1" smtClean="0"/>
              <a:t>Der</a:t>
            </a:r>
            <a:r>
              <a:rPr lang="it-IT" sz="3200" i="1" dirty="0"/>
              <a:t> </a:t>
            </a:r>
            <a:r>
              <a:rPr lang="it-IT" sz="3200" i="1" dirty="0" err="1" smtClean="0"/>
              <a:t>Tragödie</a:t>
            </a:r>
            <a:r>
              <a:rPr lang="it-IT" sz="3200" i="1" dirty="0" smtClean="0"/>
              <a:t> </a:t>
            </a:r>
            <a:r>
              <a:rPr lang="it-IT" sz="3200" i="1" dirty="0" err="1"/>
              <a:t>erster</a:t>
            </a:r>
            <a:r>
              <a:rPr lang="it-IT" sz="3200" i="1" dirty="0"/>
              <a:t> </a:t>
            </a:r>
            <a:r>
              <a:rPr lang="it-IT" sz="3200" i="1" dirty="0" err="1" smtClean="0"/>
              <a:t>Teil</a:t>
            </a:r>
            <a:r>
              <a:rPr lang="it-IT" sz="3200" i="1" dirty="0" smtClean="0"/>
              <a:t> </a:t>
            </a:r>
          </a:p>
          <a:p>
            <a:r>
              <a:rPr lang="it-IT" sz="3200" dirty="0" smtClean="0"/>
              <a:t>1832 – </a:t>
            </a:r>
            <a:r>
              <a:rPr lang="it-IT" sz="3200" i="1" dirty="0" smtClean="0"/>
              <a:t>Faust. </a:t>
            </a:r>
            <a:r>
              <a:rPr lang="it-IT" sz="3200" i="1" dirty="0" err="1"/>
              <a:t>Der</a:t>
            </a:r>
            <a:r>
              <a:rPr lang="it-IT" sz="3200" i="1" dirty="0"/>
              <a:t> </a:t>
            </a:r>
            <a:r>
              <a:rPr lang="it-IT" sz="3200" i="1" dirty="0" err="1"/>
              <a:t>Tragödie</a:t>
            </a:r>
            <a:r>
              <a:rPr lang="it-IT" sz="3200" i="1" dirty="0"/>
              <a:t> </a:t>
            </a:r>
            <a:r>
              <a:rPr lang="it-IT" sz="3200" i="1" dirty="0" err="1" smtClean="0"/>
              <a:t>zweiter</a:t>
            </a:r>
            <a:r>
              <a:rPr lang="it-IT" sz="3200" i="1" dirty="0" smtClean="0"/>
              <a:t> </a:t>
            </a:r>
            <a:r>
              <a:rPr lang="it-IT" sz="3200" i="1" dirty="0" err="1" smtClean="0"/>
              <a:t>Teil</a:t>
            </a:r>
            <a:r>
              <a:rPr lang="it-IT" sz="3200" dirty="0" smtClean="0"/>
              <a:t> </a:t>
            </a:r>
            <a:endParaRPr lang="it-IT" sz="3200" dirty="0"/>
          </a:p>
          <a:p>
            <a:endParaRPr lang="it-IT" dirty="0" smtClean="0"/>
          </a:p>
        </p:txBody>
      </p:sp>
      <p:sp>
        <p:nvSpPr>
          <p:cNvPr id="3" name="Titolo 2"/>
          <p:cNvSpPr>
            <a:spLocks noGrp="1"/>
          </p:cNvSpPr>
          <p:nvPr>
            <p:ph type="title"/>
          </p:nvPr>
        </p:nvSpPr>
        <p:spPr/>
        <p:txBody>
          <a:bodyPr>
            <a:normAutofit/>
          </a:bodyPr>
          <a:lstStyle/>
          <a:p>
            <a:pPr algn="ctr"/>
            <a:r>
              <a:rPr lang="it-IT" sz="4800" b="1" dirty="0" smtClean="0"/>
              <a:t>I </a:t>
            </a:r>
            <a:r>
              <a:rPr lang="it-IT" sz="4800" b="1" i="1" dirty="0" smtClean="0"/>
              <a:t>Faust </a:t>
            </a:r>
            <a:r>
              <a:rPr lang="it-IT" sz="4800" b="1" dirty="0" smtClean="0"/>
              <a:t>di Goethe</a:t>
            </a:r>
            <a:endParaRPr lang="it-IT" sz="4800" b="1" dirty="0"/>
          </a:p>
        </p:txBody>
      </p:sp>
    </p:spTree>
    <p:extLst>
      <p:ext uri="{BB962C8B-B14F-4D97-AF65-F5344CB8AC3E}">
        <p14:creationId xmlns:p14="http://schemas.microsoft.com/office/powerpoint/2010/main" val="2494144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95936" y="1524000"/>
            <a:ext cx="4690864" cy="4572000"/>
          </a:xfrm>
        </p:spPr>
        <p:txBody>
          <a:bodyPr/>
          <a:lstStyle/>
          <a:p>
            <a:pPr marL="0" indent="0" algn="ctr">
              <a:buNone/>
            </a:pPr>
            <a:r>
              <a:rPr lang="it-IT" sz="2800" b="1" dirty="0" smtClean="0"/>
              <a:t>Johann Wolfgang Goethe</a:t>
            </a:r>
          </a:p>
          <a:p>
            <a:pPr marL="0" indent="0" algn="ctr">
              <a:buNone/>
            </a:pPr>
            <a:endParaRPr lang="it-IT" sz="2800" b="1" dirty="0"/>
          </a:p>
          <a:p>
            <a:pPr marL="0" indent="0" algn="ctr">
              <a:buNone/>
            </a:pPr>
            <a:r>
              <a:rPr lang="it-IT" sz="2800" b="1" i="1" dirty="0" smtClean="0"/>
              <a:t>Faust</a:t>
            </a:r>
          </a:p>
          <a:p>
            <a:pPr marL="0" indent="0" algn="ctr">
              <a:buNone/>
            </a:pPr>
            <a:r>
              <a:rPr lang="it-IT" sz="2800" b="1" i="1" dirty="0" err="1" smtClean="0"/>
              <a:t>Urfaust</a:t>
            </a:r>
            <a:endParaRPr lang="it-IT" sz="2800" b="1" i="1" dirty="0" smtClean="0"/>
          </a:p>
          <a:p>
            <a:pPr marL="0" indent="0">
              <a:buNone/>
            </a:pPr>
            <a:endParaRPr lang="it-IT" dirty="0"/>
          </a:p>
          <a:p>
            <a:pPr marL="0" indent="0">
              <a:buNone/>
            </a:pPr>
            <a:endParaRPr lang="it-IT" dirty="0" smtClean="0"/>
          </a:p>
          <a:p>
            <a:pPr marL="0" indent="0" algn="ctr">
              <a:buNone/>
            </a:pPr>
            <a:endParaRPr lang="it-IT" sz="2400" dirty="0" smtClean="0"/>
          </a:p>
          <a:p>
            <a:pPr marL="0" indent="0" algn="ctr">
              <a:buNone/>
            </a:pPr>
            <a:r>
              <a:rPr lang="it-IT" sz="2400" dirty="0" smtClean="0"/>
              <a:t>traduzione di Andrea Casalegno</a:t>
            </a:r>
          </a:p>
          <a:p>
            <a:pPr marL="0" indent="0" algn="ctr">
              <a:buNone/>
            </a:pPr>
            <a:r>
              <a:rPr lang="it-IT" sz="2400" dirty="0" smtClean="0"/>
              <a:t>Milano, Garzanti, 1989</a:t>
            </a:r>
            <a:endParaRPr lang="it-IT" sz="2400" dirty="0"/>
          </a:p>
        </p:txBody>
      </p:sp>
      <p:sp>
        <p:nvSpPr>
          <p:cNvPr id="3" name="Titolo 2"/>
          <p:cNvSpPr>
            <a:spLocks noGrp="1"/>
          </p:cNvSpPr>
          <p:nvPr>
            <p:ph type="title"/>
          </p:nvPr>
        </p:nvSpPr>
        <p:spPr>
          <a:xfrm>
            <a:off x="467544" y="0"/>
            <a:ext cx="8229600" cy="1219200"/>
          </a:xfrm>
        </p:spPr>
        <p:txBody>
          <a:bodyPr>
            <a:normAutofit/>
          </a:bodyPr>
          <a:lstStyle/>
          <a:p>
            <a:pPr algn="ctr"/>
            <a:r>
              <a:rPr lang="it-IT" sz="4800" b="1" dirty="0" smtClean="0"/>
              <a:t>La voce di Goethe</a:t>
            </a:r>
            <a:endParaRPr lang="it-IT" sz="4800" b="1" dirty="0"/>
          </a:p>
        </p:txBody>
      </p:sp>
      <p:pic>
        <p:nvPicPr>
          <p:cNvPr id="2050" name="Picture 2" descr="https://images-na.ssl-images-amazon.com/images/I/51L1HuytrML._SX299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12776"/>
            <a:ext cx="2867025" cy="475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471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1259632" y="1524000"/>
            <a:ext cx="7427168" cy="5001344"/>
          </a:xfrm>
        </p:spPr>
        <p:txBody>
          <a:bodyPr>
            <a:normAutofit fontScale="92500" lnSpcReduction="20000"/>
          </a:bodyPr>
          <a:lstStyle/>
          <a:p>
            <a:pPr marL="0" indent="0">
              <a:buNone/>
            </a:pPr>
            <a:r>
              <a:rPr lang="de-DE" dirty="0"/>
              <a:t>N A C H T.</a:t>
            </a:r>
            <a:br>
              <a:rPr lang="de-DE" dirty="0"/>
            </a:br>
            <a:r>
              <a:rPr lang="de-DE" i="1" dirty="0"/>
              <a:t>In einem hochgewölbten engen </a:t>
            </a:r>
            <a:r>
              <a:rPr lang="de-DE" i="1" dirty="0" err="1"/>
              <a:t>gothischen</a:t>
            </a:r>
            <a:r>
              <a:rPr lang="de-DE" i="1" dirty="0"/>
              <a:t> Zimmer.</a:t>
            </a:r>
            <a:r>
              <a:rPr lang="de-DE" dirty="0"/>
              <a:t/>
            </a:r>
            <a:br>
              <a:rPr lang="de-DE" dirty="0"/>
            </a:br>
            <a:r>
              <a:rPr lang="de-DE" dirty="0"/>
              <a:t/>
            </a:r>
            <a:br>
              <a:rPr lang="de-DE" dirty="0"/>
            </a:br>
            <a:r>
              <a:rPr lang="de-DE" dirty="0"/>
              <a:t>F a u s t unruhig auf seinem Sessel am Pulten.</a:t>
            </a:r>
            <a:br>
              <a:rPr lang="de-DE" dirty="0"/>
            </a:br>
            <a:r>
              <a:rPr lang="de-DE" dirty="0"/>
              <a:t>Hab nun, ach! die </a:t>
            </a:r>
            <a:r>
              <a:rPr lang="de-DE" dirty="0" err="1"/>
              <a:t>Philosophey</a:t>
            </a:r>
            <a:r>
              <a:rPr lang="de-DE" dirty="0"/>
              <a:t>,</a:t>
            </a:r>
            <a:br>
              <a:rPr lang="de-DE" dirty="0"/>
            </a:br>
            <a:r>
              <a:rPr lang="de-DE" dirty="0"/>
              <a:t>Medizin und </a:t>
            </a:r>
            <a:r>
              <a:rPr lang="de-DE" dirty="0" err="1"/>
              <a:t>Juristerey</a:t>
            </a:r>
            <a:r>
              <a:rPr lang="de-DE" dirty="0"/>
              <a:t/>
            </a:r>
            <a:br>
              <a:rPr lang="de-DE" dirty="0"/>
            </a:br>
            <a:r>
              <a:rPr lang="de-DE" dirty="0"/>
              <a:t>Und leider auch die Theologie</a:t>
            </a:r>
            <a:br>
              <a:rPr lang="de-DE" dirty="0"/>
            </a:br>
            <a:r>
              <a:rPr lang="de-DE" dirty="0"/>
              <a:t>Durchaus </a:t>
            </a:r>
            <a:r>
              <a:rPr lang="de-DE" dirty="0" err="1"/>
              <a:t>studirt</a:t>
            </a:r>
            <a:r>
              <a:rPr lang="de-DE" dirty="0"/>
              <a:t> mit </a:t>
            </a:r>
            <a:r>
              <a:rPr lang="de-DE" dirty="0" err="1"/>
              <a:t>heisser</a:t>
            </a:r>
            <a:r>
              <a:rPr lang="de-DE" dirty="0"/>
              <a:t> Müh.</a:t>
            </a:r>
            <a:br>
              <a:rPr lang="de-DE" dirty="0"/>
            </a:br>
            <a:r>
              <a:rPr lang="de-DE" dirty="0"/>
              <a:t>Da steh ich nun, ich armer Thor,</a:t>
            </a:r>
            <a:br>
              <a:rPr lang="de-DE" dirty="0"/>
            </a:br>
            <a:r>
              <a:rPr lang="de-DE" dirty="0"/>
              <a:t>Und </a:t>
            </a:r>
            <a:r>
              <a:rPr lang="de-DE" dirty="0" err="1"/>
              <a:t>binn</a:t>
            </a:r>
            <a:r>
              <a:rPr lang="de-DE" dirty="0"/>
              <a:t> so klug als wie zuvor.</a:t>
            </a:r>
            <a:br>
              <a:rPr lang="de-DE" dirty="0"/>
            </a:br>
            <a:r>
              <a:rPr lang="de-DE" dirty="0" err="1"/>
              <a:t>Heisse</a:t>
            </a:r>
            <a:r>
              <a:rPr lang="de-DE" dirty="0"/>
              <a:t> </a:t>
            </a:r>
            <a:r>
              <a:rPr lang="de-DE" dirty="0" err="1"/>
              <a:t>Docktor</a:t>
            </a:r>
            <a:r>
              <a:rPr lang="de-DE" dirty="0"/>
              <a:t> und Professor gar</a:t>
            </a:r>
            <a:br>
              <a:rPr lang="de-DE" dirty="0"/>
            </a:br>
            <a:r>
              <a:rPr lang="de-DE" dirty="0"/>
              <a:t>Und ziehe schon an die </a:t>
            </a:r>
            <a:r>
              <a:rPr lang="de-DE" dirty="0" err="1"/>
              <a:t>zehen</a:t>
            </a:r>
            <a:r>
              <a:rPr lang="de-DE" dirty="0"/>
              <a:t> Jahr</a:t>
            </a:r>
            <a:br>
              <a:rPr lang="de-DE" dirty="0"/>
            </a:br>
            <a:r>
              <a:rPr lang="de-DE" dirty="0"/>
              <a:t>Herauf, herab und </a:t>
            </a:r>
            <a:r>
              <a:rPr lang="de-DE" dirty="0" err="1"/>
              <a:t>queer</a:t>
            </a:r>
            <a:r>
              <a:rPr lang="de-DE" dirty="0"/>
              <a:t> und krumm</a:t>
            </a:r>
            <a:br>
              <a:rPr lang="de-DE" dirty="0"/>
            </a:br>
            <a:r>
              <a:rPr lang="de-DE" dirty="0"/>
              <a:t>Meine Schüler an der Nas herum</a:t>
            </a:r>
            <a:br>
              <a:rPr lang="de-DE" dirty="0"/>
            </a:br>
            <a:r>
              <a:rPr lang="de-DE" dirty="0"/>
              <a:t>Und </a:t>
            </a:r>
            <a:r>
              <a:rPr lang="de-DE" dirty="0" err="1"/>
              <a:t>seh</a:t>
            </a:r>
            <a:r>
              <a:rPr lang="de-DE" dirty="0"/>
              <a:t>, dass wir nichts wissen können:</a:t>
            </a:r>
            <a:br>
              <a:rPr lang="de-DE" dirty="0"/>
            </a:br>
            <a:r>
              <a:rPr lang="de-DE" dirty="0"/>
              <a:t>Das will mir schier das Herz verbrennen.</a:t>
            </a:r>
            <a:endParaRPr lang="it-IT" dirty="0"/>
          </a:p>
        </p:txBody>
      </p:sp>
      <p:sp>
        <p:nvSpPr>
          <p:cNvPr id="3" name="Titolo 2"/>
          <p:cNvSpPr>
            <a:spLocks noGrp="1"/>
          </p:cNvSpPr>
          <p:nvPr>
            <p:ph type="title"/>
          </p:nvPr>
        </p:nvSpPr>
        <p:spPr/>
        <p:txBody>
          <a:bodyPr/>
          <a:lstStyle/>
          <a:p>
            <a:pPr algn="ctr"/>
            <a:r>
              <a:rPr lang="it-IT" b="1" dirty="0" smtClean="0"/>
              <a:t>Il monologo iniziale dell’</a:t>
            </a:r>
            <a:r>
              <a:rPr lang="it-IT" b="1" i="1" dirty="0" err="1" smtClean="0"/>
              <a:t>Urfaust</a:t>
            </a:r>
            <a:endParaRPr lang="it-IT" b="1" i="1" dirty="0"/>
          </a:p>
        </p:txBody>
      </p:sp>
    </p:spTree>
    <p:extLst>
      <p:ext uri="{BB962C8B-B14F-4D97-AF65-F5344CB8AC3E}">
        <p14:creationId xmlns:p14="http://schemas.microsoft.com/office/powerpoint/2010/main" val="46964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932040" y="332656"/>
            <a:ext cx="3754760" cy="6120680"/>
          </a:xfrm>
        </p:spPr>
        <p:txBody>
          <a:bodyPr/>
          <a:lstStyle/>
          <a:p>
            <a:pPr marL="0" indent="0" algn="ctr">
              <a:buNone/>
            </a:pPr>
            <a:r>
              <a:rPr lang="it-IT" b="1" dirty="0" smtClean="0"/>
              <a:t>La dismisura di Faust:</a:t>
            </a:r>
          </a:p>
          <a:p>
            <a:pPr marL="0" indent="0" algn="ctr">
              <a:buNone/>
            </a:pPr>
            <a:r>
              <a:rPr lang="it-IT" b="1" dirty="0" smtClean="0"/>
              <a:t>il patto col diavolo</a:t>
            </a:r>
          </a:p>
          <a:p>
            <a:pPr marL="0" indent="0">
              <a:buNone/>
            </a:pPr>
            <a:endParaRPr lang="it-IT" dirty="0"/>
          </a:p>
          <a:p>
            <a:pPr marL="0" indent="0">
              <a:buNone/>
            </a:pPr>
            <a:endParaRPr lang="it-IT" sz="2000" dirty="0" smtClean="0"/>
          </a:p>
          <a:p>
            <a:pPr marL="0" indent="0">
              <a:buNone/>
            </a:pPr>
            <a:endParaRPr lang="it-IT" sz="2000" dirty="0"/>
          </a:p>
          <a:p>
            <a:pPr marL="0" indent="0">
              <a:buNone/>
            </a:pPr>
            <a:endParaRPr lang="it-IT" sz="2000" dirty="0" smtClean="0"/>
          </a:p>
          <a:p>
            <a:pPr marL="0" indent="0">
              <a:buNone/>
            </a:pPr>
            <a:endParaRPr lang="it-IT" sz="2000" dirty="0"/>
          </a:p>
          <a:p>
            <a:pPr marL="0" indent="0">
              <a:buNone/>
            </a:pPr>
            <a:endParaRPr lang="it-IT" sz="2000" dirty="0" smtClean="0"/>
          </a:p>
          <a:p>
            <a:pPr marL="0" indent="0">
              <a:buNone/>
            </a:pPr>
            <a:endParaRPr lang="it-IT" sz="2000" dirty="0"/>
          </a:p>
          <a:p>
            <a:pPr marL="0" indent="0">
              <a:buNone/>
            </a:pPr>
            <a:endParaRPr lang="it-IT" sz="2000" dirty="0" smtClean="0"/>
          </a:p>
          <a:p>
            <a:pPr marL="0" indent="0">
              <a:buNone/>
            </a:pPr>
            <a:endParaRPr lang="it-IT" sz="2000" dirty="0"/>
          </a:p>
          <a:p>
            <a:pPr marL="0" indent="0">
              <a:buNone/>
            </a:pPr>
            <a:endParaRPr lang="it-IT" sz="2000" dirty="0" smtClean="0"/>
          </a:p>
          <a:p>
            <a:pPr marL="0" indent="0">
              <a:buNone/>
            </a:pPr>
            <a:r>
              <a:rPr lang="it-IT" sz="2000" dirty="0" smtClean="0"/>
              <a:t>Incisione di Louis </a:t>
            </a:r>
            <a:r>
              <a:rPr lang="it-IT" sz="2000" dirty="0" err="1"/>
              <a:t>Marvy</a:t>
            </a:r>
            <a:r>
              <a:rPr lang="it-IT" sz="2000" dirty="0"/>
              <a:t> (1815-1850</a:t>
            </a:r>
            <a:r>
              <a:rPr lang="it-IT" sz="2000" dirty="0" smtClean="0"/>
              <a:t>) in</a:t>
            </a:r>
            <a:r>
              <a:rPr lang="de-DE" sz="2000" dirty="0"/>
              <a:t> J. Scheible, Das Kloster, Bd. 1, Stuttgart 1846, S. 932)</a:t>
            </a:r>
            <a:endParaRPr lang="it-IT" dirty="0"/>
          </a:p>
        </p:txBody>
      </p:sp>
      <p:pic>
        <p:nvPicPr>
          <p:cNvPr id="2050" name="Picture 2" descr="Image result for faust makrokosm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4305285"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185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292080" y="332656"/>
            <a:ext cx="3394720" cy="6120680"/>
          </a:xfrm>
        </p:spPr>
        <p:txBody>
          <a:bodyPr>
            <a:normAutofit lnSpcReduction="10000"/>
          </a:bodyPr>
          <a:lstStyle/>
          <a:p>
            <a:pPr marL="0" indent="0">
              <a:buNone/>
            </a:pPr>
            <a:endParaRPr lang="it-IT" sz="2000" dirty="0" smtClean="0"/>
          </a:p>
          <a:p>
            <a:pPr marL="0" indent="0" algn="ctr">
              <a:buNone/>
            </a:pPr>
            <a:r>
              <a:rPr lang="it-IT" sz="3600" b="1" dirty="0" err="1" smtClean="0"/>
              <a:t>Makrokosmos</a:t>
            </a:r>
            <a:endParaRPr lang="it-IT" sz="3600" b="1" dirty="0"/>
          </a:p>
          <a:p>
            <a:pPr marL="0" indent="0">
              <a:buNone/>
            </a:pPr>
            <a:endParaRPr lang="it-IT" sz="2000" dirty="0" smtClean="0"/>
          </a:p>
          <a:p>
            <a:pPr marL="0" indent="0">
              <a:buNone/>
            </a:pPr>
            <a:endParaRPr lang="it-IT" sz="2000" dirty="0"/>
          </a:p>
          <a:p>
            <a:pPr marL="0" indent="0">
              <a:buNone/>
            </a:pPr>
            <a:endParaRPr lang="it-IT" sz="2000" dirty="0" smtClean="0"/>
          </a:p>
          <a:p>
            <a:pPr marL="0" indent="0">
              <a:buNone/>
            </a:pPr>
            <a:endParaRPr lang="it-IT" sz="2000" dirty="0"/>
          </a:p>
          <a:p>
            <a:pPr marL="0" indent="0">
              <a:buNone/>
            </a:pPr>
            <a:endParaRPr lang="it-IT" sz="2000" dirty="0" smtClean="0"/>
          </a:p>
          <a:p>
            <a:pPr marL="0" indent="0">
              <a:buNone/>
            </a:pPr>
            <a:endParaRPr lang="it-IT" sz="2000" dirty="0"/>
          </a:p>
          <a:p>
            <a:pPr marL="0" indent="0">
              <a:buNone/>
            </a:pPr>
            <a:endParaRPr lang="it-IT" sz="2000" dirty="0" smtClean="0"/>
          </a:p>
          <a:p>
            <a:pPr marL="0" indent="0">
              <a:buNone/>
            </a:pPr>
            <a:endParaRPr lang="it-IT" sz="2000" dirty="0"/>
          </a:p>
          <a:p>
            <a:pPr marL="0" indent="0">
              <a:buNone/>
            </a:pPr>
            <a:endParaRPr lang="it-IT" sz="2000" dirty="0" smtClean="0"/>
          </a:p>
          <a:p>
            <a:pPr marL="0" indent="0">
              <a:buNone/>
            </a:pPr>
            <a:endParaRPr lang="it-IT" sz="2000" dirty="0" smtClean="0"/>
          </a:p>
          <a:p>
            <a:pPr marL="0" indent="0">
              <a:buNone/>
            </a:pPr>
            <a:endParaRPr lang="it-IT" sz="2000" dirty="0" smtClean="0"/>
          </a:p>
          <a:p>
            <a:pPr marL="0" indent="0">
              <a:buNone/>
            </a:pPr>
            <a:r>
              <a:rPr lang="it-IT" sz="2000" dirty="0" smtClean="0"/>
              <a:t>Robert </a:t>
            </a:r>
            <a:r>
              <a:rPr lang="it-IT" sz="2000" dirty="0" err="1"/>
              <a:t>Fludd</a:t>
            </a:r>
            <a:r>
              <a:rPr lang="it-IT" sz="2000" dirty="0"/>
              <a:t> </a:t>
            </a:r>
            <a:endParaRPr lang="it-IT" sz="2000" dirty="0" smtClean="0"/>
          </a:p>
          <a:p>
            <a:pPr marL="0" indent="0">
              <a:buNone/>
            </a:pPr>
            <a:r>
              <a:rPr lang="it-IT" sz="2000" i="1" dirty="0" err="1" smtClean="0"/>
              <a:t>Utriusque</a:t>
            </a:r>
            <a:r>
              <a:rPr lang="it-IT" sz="2000" i="1" dirty="0" smtClean="0"/>
              <a:t> </a:t>
            </a:r>
            <a:r>
              <a:rPr lang="it-IT" sz="2000" i="1" dirty="0"/>
              <a:t>cosmi </a:t>
            </a:r>
            <a:r>
              <a:rPr lang="it-IT" sz="2000" i="1" dirty="0" err="1"/>
              <a:t>Historia</a:t>
            </a:r>
            <a:r>
              <a:rPr lang="it-IT" sz="2000" i="1" dirty="0"/>
              <a:t> </a:t>
            </a:r>
            <a:endParaRPr lang="it-IT" sz="2000" i="1" dirty="0" smtClean="0"/>
          </a:p>
          <a:p>
            <a:pPr marL="0" indent="0">
              <a:buNone/>
            </a:pPr>
            <a:r>
              <a:rPr lang="it-IT" sz="2000" dirty="0" smtClean="0"/>
              <a:t>1617</a:t>
            </a:r>
            <a:endParaRPr lang="it-IT" dirty="0"/>
          </a:p>
        </p:txBody>
      </p:sp>
      <p:pic>
        <p:nvPicPr>
          <p:cNvPr id="5122" name="Picture 2" descr="Image result for macrocosmo nostradam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4572000" cy="6047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493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4.bp.blogspot.com/__b3inL6iT9k/SWjDm-ROlNI/AAAAAAAAAyw/AHGOHe0QpJM/s1600/Zeichen+des+Makrokosmos+-+Eliphas+Levi+I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734" y="268643"/>
            <a:ext cx="4584322" cy="6196933"/>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5252361" y="476672"/>
            <a:ext cx="3384376" cy="1292662"/>
          </a:xfrm>
          <a:prstGeom prst="rect">
            <a:avLst/>
          </a:prstGeom>
          <a:noFill/>
        </p:spPr>
        <p:txBody>
          <a:bodyPr wrap="square" rtlCol="0">
            <a:spAutoFit/>
          </a:bodyPr>
          <a:lstStyle/>
          <a:p>
            <a:pPr algn="ctr"/>
            <a:r>
              <a:rPr lang="it-IT" sz="5400" b="1" dirty="0" err="1" smtClean="0"/>
              <a:t>Erdgeist</a:t>
            </a:r>
            <a:endParaRPr lang="it-IT" sz="5400" b="1" dirty="0" smtClean="0"/>
          </a:p>
          <a:p>
            <a:pPr algn="ctr"/>
            <a:r>
              <a:rPr lang="it-IT" sz="2400" b="1" dirty="0" smtClean="0"/>
              <a:t>(Spirito della terra)</a:t>
            </a:r>
            <a:endParaRPr lang="it-IT" sz="2400" b="1" dirty="0"/>
          </a:p>
        </p:txBody>
      </p:sp>
    </p:spTree>
    <p:extLst>
      <p:ext uri="{BB962C8B-B14F-4D97-AF65-F5344CB8AC3E}">
        <p14:creationId xmlns:p14="http://schemas.microsoft.com/office/powerpoint/2010/main" val="295514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endParaRPr lang="it-IT" sz="3600" dirty="0" smtClean="0"/>
          </a:p>
          <a:p>
            <a:r>
              <a:rPr lang="it-IT" sz="3600" dirty="0" err="1" smtClean="0"/>
              <a:t>Auerbachs</a:t>
            </a:r>
            <a:r>
              <a:rPr lang="it-IT" sz="3600" dirty="0" smtClean="0"/>
              <a:t> Keller</a:t>
            </a:r>
          </a:p>
          <a:p>
            <a:r>
              <a:rPr lang="it-IT" sz="3600" dirty="0" err="1" smtClean="0"/>
              <a:t>Margarete</a:t>
            </a:r>
            <a:r>
              <a:rPr lang="it-IT" sz="3600" dirty="0" smtClean="0"/>
              <a:t> (</a:t>
            </a:r>
            <a:r>
              <a:rPr lang="it-IT" sz="3600" dirty="0" err="1" smtClean="0"/>
              <a:t>Gretchen</a:t>
            </a:r>
            <a:r>
              <a:rPr lang="it-IT" sz="3600" dirty="0" smtClean="0"/>
              <a:t>)</a:t>
            </a:r>
          </a:p>
          <a:p>
            <a:r>
              <a:rPr lang="it-IT" sz="3600" dirty="0" smtClean="0"/>
              <a:t>La colpa di Faust</a:t>
            </a:r>
            <a:endParaRPr lang="it-IT" sz="3600" dirty="0"/>
          </a:p>
        </p:txBody>
      </p:sp>
      <p:sp>
        <p:nvSpPr>
          <p:cNvPr id="3" name="Titolo 2"/>
          <p:cNvSpPr>
            <a:spLocks noGrp="1"/>
          </p:cNvSpPr>
          <p:nvPr>
            <p:ph type="title"/>
          </p:nvPr>
        </p:nvSpPr>
        <p:spPr/>
        <p:txBody>
          <a:bodyPr>
            <a:normAutofit/>
          </a:bodyPr>
          <a:lstStyle/>
          <a:p>
            <a:pPr algn="ctr"/>
            <a:r>
              <a:rPr lang="it-IT" sz="4800" b="1" dirty="0" smtClean="0"/>
              <a:t>Episodi principali</a:t>
            </a:r>
            <a:endParaRPr lang="it-IT" sz="4800" b="1" dirty="0"/>
          </a:p>
        </p:txBody>
      </p:sp>
    </p:spTree>
    <p:extLst>
      <p:ext uri="{BB962C8B-B14F-4D97-AF65-F5344CB8AC3E}">
        <p14:creationId xmlns:p14="http://schemas.microsoft.com/office/powerpoint/2010/main" val="1333737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476672"/>
            <a:ext cx="3898776" cy="5619328"/>
          </a:xfrm>
        </p:spPr>
        <p:txBody>
          <a:bodyPr>
            <a:normAutofit/>
          </a:bodyPr>
          <a:lstStyle/>
          <a:p>
            <a:pPr marL="0" indent="0" algn="ctr">
              <a:buNone/>
            </a:pPr>
            <a:r>
              <a:rPr lang="it-IT" sz="4000" b="1" dirty="0" smtClean="0"/>
              <a:t>Friedrich </a:t>
            </a:r>
            <a:r>
              <a:rPr lang="it-IT" sz="4000" b="1" dirty="0" err="1" smtClean="0"/>
              <a:t>Schiller</a:t>
            </a:r>
            <a:endParaRPr lang="it-IT" sz="4000" b="1" dirty="0" smtClean="0"/>
          </a:p>
          <a:p>
            <a:pPr marL="0" indent="0" algn="ctr">
              <a:buNone/>
            </a:pPr>
            <a:r>
              <a:rPr lang="it-IT" sz="4000" b="1" dirty="0" smtClean="0"/>
              <a:t>(1759-1805)</a:t>
            </a:r>
            <a:endParaRPr lang="it-IT" sz="4000" b="1" dirty="0"/>
          </a:p>
        </p:txBody>
      </p:sp>
      <p:pic>
        <p:nvPicPr>
          <p:cNvPr id="4" name="Picture 9" descr="https://upload.wikimedia.org/wikipedia/commons/7/74/Friedrich_Schiller_by_Ludovike_Simanowi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9918" y="-43533"/>
            <a:ext cx="5052641" cy="6901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630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a:p>
        </p:txBody>
      </p:sp>
      <p:pic>
        <p:nvPicPr>
          <p:cNvPr id="3074" name="Picture 2" descr="Image result for schiller die räub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 y="-171400"/>
            <a:ext cx="9145015" cy="7422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974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lnSpcReduction="10000"/>
          </a:bodyPr>
          <a:lstStyle/>
          <a:p>
            <a:pPr marL="0" indent="0" algn="ctr">
              <a:buNone/>
            </a:pPr>
            <a:r>
              <a:rPr lang="it-IT" sz="16600" b="1" dirty="0" smtClean="0"/>
              <a:t>1770</a:t>
            </a:r>
          </a:p>
          <a:p>
            <a:pPr marL="0" indent="0" algn="ctr">
              <a:buNone/>
            </a:pPr>
            <a:r>
              <a:rPr lang="it-IT" sz="6600" b="1" dirty="0" smtClean="0"/>
              <a:t>Lo Sturm und Drang</a:t>
            </a:r>
          </a:p>
          <a:p>
            <a:pPr marL="0" indent="0" algn="ctr">
              <a:buNone/>
            </a:pPr>
            <a:r>
              <a:rPr lang="it-IT" sz="3200" dirty="0" smtClean="0"/>
              <a:t>A </a:t>
            </a:r>
            <a:r>
              <a:rPr lang="it-IT" sz="3200" dirty="0"/>
              <a:t>Strasburgo </a:t>
            </a:r>
            <a:r>
              <a:rPr lang="it-IT" sz="3200" dirty="0" smtClean="0"/>
              <a:t>si incontrano per caso </a:t>
            </a:r>
            <a:br>
              <a:rPr lang="it-IT" sz="3200" dirty="0" smtClean="0"/>
            </a:br>
            <a:r>
              <a:rPr lang="it-IT" sz="3200" dirty="0" smtClean="0"/>
              <a:t>Goethe, </a:t>
            </a:r>
            <a:r>
              <a:rPr lang="it-IT" sz="3200" dirty="0" err="1" smtClean="0"/>
              <a:t>Herder</a:t>
            </a:r>
            <a:r>
              <a:rPr lang="it-IT" sz="3200" dirty="0" smtClean="0"/>
              <a:t>, </a:t>
            </a:r>
            <a:r>
              <a:rPr lang="it-IT" sz="3200" dirty="0" err="1" smtClean="0"/>
              <a:t>Lenz</a:t>
            </a:r>
            <a:r>
              <a:rPr lang="it-IT" sz="3200" dirty="0" smtClean="0"/>
              <a:t>, Klinger</a:t>
            </a:r>
            <a:r>
              <a:rPr lang="it-IT" sz="3200" dirty="0"/>
              <a:t> </a:t>
            </a:r>
            <a:r>
              <a:rPr lang="it-IT" sz="3200" dirty="0" smtClean="0"/>
              <a:t>e Wagner</a:t>
            </a:r>
            <a:endParaRPr lang="it-IT" sz="3200" dirty="0"/>
          </a:p>
        </p:txBody>
      </p:sp>
    </p:spTree>
    <p:extLst>
      <p:ext uri="{BB962C8B-B14F-4D97-AF65-F5344CB8AC3E}">
        <p14:creationId xmlns:p14="http://schemas.microsoft.com/office/powerpoint/2010/main" val="2176349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95936" y="1484784"/>
            <a:ext cx="4402832" cy="4572000"/>
          </a:xfrm>
        </p:spPr>
        <p:txBody>
          <a:bodyPr/>
          <a:lstStyle/>
          <a:p>
            <a:pPr marL="0" indent="0" algn="ctr">
              <a:buNone/>
            </a:pPr>
            <a:endParaRPr lang="it-IT" dirty="0" smtClean="0"/>
          </a:p>
          <a:p>
            <a:pPr marL="0" indent="0" algn="ctr">
              <a:buNone/>
            </a:pPr>
            <a:r>
              <a:rPr lang="it-IT" sz="2800" b="1" dirty="0" smtClean="0"/>
              <a:t>Friedrich </a:t>
            </a:r>
            <a:r>
              <a:rPr lang="it-IT" sz="2800" b="1" dirty="0" err="1" smtClean="0"/>
              <a:t>Schiller</a:t>
            </a:r>
            <a:r>
              <a:rPr lang="it-IT" sz="2800" b="1" dirty="0" smtClean="0"/>
              <a:t/>
            </a:r>
            <a:br>
              <a:rPr lang="it-IT" sz="2800" b="1" dirty="0" smtClean="0"/>
            </a:br>
            <a:endParaRPr lang="it-IT" sz="2800" b="1" dirty="0" smtClean="0"/>
          </a:p>
          <a:p>
            <a:pPr marL="0" indent="0" algn="ctr">
              <a:buNone/>
            </a:pPr>
            <a:r>
              <a:rPr lang="it-IT" sz="2800" b="1" i="1" dirty="0" smtClean="0"/>
              <a:t>I masnadieri</a:t>
            </a:r>
          </a:p>
          <a:p>
            <a:pPr marL="0" indent="0" algn="ctr">
              <a:buNone/>
            </a:pPr>
            <a:endParaRPr lang="it-IT" dirty="0"/>
          </a:p>
          <a:p>
            <a:pPr marL="0" indent="0" algn="ctr">
              <a:buNone/>
            </a:pPr>
            <a:endParaRPr lang="it-IT" dirty="0" smtClean="0"/>
          </a:p>
          <a:p>
            <a:pPr marL="0" indent="0" algn="ctr">
              <a:buNone/>
            </a:pPr>
            <a:endParaRPr lang="it-IT" dirty="0" smtClean="0"/>
          </a:p>
          <a:p>
            <a:pPr marL="0" indent="0" algn="ctr">
              <a:buNone/>
            </a:pPr>
            <a:r>
              <a:rPr lang="it-IT" dirty="0" smtClean="0"/>
              <a:t>traduzione di Luca </a:t>
            </a:r>
            <a:r>
              <a:rPr lang="it-IT" dirty="0" err="1" smtClean="0"/>
              <a:t>Crescenzi</a:t>
            </a:r>
            <a:endParaRPr lang="it-IT" dirty="0" smtClean="0"/>
          </a:p>
          <a:p>
            <a:pPr marL="0" indent="0" algn="ctr">
              <a:buNone/>
            </a:pPr>
            <a:r>
              <a:rPr lang="it-IT" dirty="0" smtClean="0"/>
              <a:t>Milano, Mondadori, 1993</a:t>
            </a:r>
            <a:endParaRPr lang="it-IT" dirty="0"/>
          </a:p>
        </p:txBody>
      </p:sp>
      <p:sp>
        <p:nvSpPr>
          <p:cNvPr id="3" name="Titolo 2"/>
          <p:cNvSpPr>
            <a:spLocks noGrp="1"/>
          </p:cNvSpPr>
          <p:nvPr>
            <p:ph type="title"/>
          </p:nvPr>
        </p:nvSpPr>
        <p:spPr>
          <a:xfrm>
            <a:off x="467544" y="0"/>
            <a:ext cx="8229600" cy="1219200"/>
          </a:xfrm>
        </p:spPr>
        <p:txBody>
          <a:bodyPr>
            <a:normAutofit/>
          </a:bodyPr>
          <a:lstStyle/>
          <a:p>
            <a:pPr algn="ctr"/>
            <a:r>
              <a:rPr lang="it-IT" sz="4800" b="1" dirty="0" smtClean="0"/>
              <a:t>La voce di </a:t>
            </a:r>
            <a:r>
              <a:rPr lang="it-IT" sz="4800" b="1" dirty="0" err="1" smtClean="0"/>
              <a:t>Schiller</a:t>
            </a:r>
            <a:endParaRPr lang="it-IT" sz="4800" b="1" dirty="0"/>
          </a:p>
        </p:txBody>
      </p:sp>
      <p:pic>
        <p:nvPicPr>
          <p:cNvPr id="1026" name="Picture 2" descr="Image result for masnadieri crescenz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84784"/>
            <a:ext cx="2714625" cy="47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002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pPr marL="0" indent="0" algn="r">
              <a:buNone/>
            </a:pPr>
            <a:endParaRPr lang="it-IT" dirty="0" smtClean="0"/>
          </a:p>
          <a:p>
            <a:pPr marL="0" indent="0" algn="r">
              <a:buNone/>
            </a:pPr>
            <a:r>
              <a:rPr lang="it-IT" dirty="0" err="1" smtClean="0"/>
              <a:t>Quae</a:t>
            </a:r>
            <a:r>
              <a:rPr lang="it-IT" dirty="0" smtClean="0"/>
              <a:t> </a:t>
            </a:r>
            <a:r>
              <a:rPr lang="it-IT" dirty="0" err="1"/>
              <a:t>medicamenta</a:t>
            </a:r>
            <a:r>
              <a:rPr lang="it-IT" dirty="0"/>
              <a:t> non </a:t>
            </a:r>
            <a:r>
              <a:rPr lang="it-IT" dirty="0" err="1"/>
              <a:t>sanant</a:t>
            </a:r>
            <a:r>
              <a:rPr lang="it-IT" dirty="0"/>
              <a:t>, </a:t>
            </a:r>
            <a:r>
              <a:rPr lang="it-IT" dirty="0" smtClean="0"/>
              <a:t/>
            </a:r>
            <a:br>
              <a:rPr lang="it-IT" dirty="0" smtClean="0"/>
            </a:br>
            <a:r>
              <a:rPr lang="it-IT" i="1" dirty="0" err="1" smtClean="0"/>
              <a:t>ferrum</a:t>
            </a:r>
            <a:r>
              <a:rPr lang="it-IT" i="1" dirty="0" smtClean="0"/>
              <a:t> </a:t>
            </a:r>
            <a:r>
              <a:rPr lang="it-IT" dirty="0" err="1" smtClean="0"/>
              <a:t>sanat</a:t>
            </a:r>
            <a:r>
              <a:rPr lang="it-IT" dirty="0"/>
              <a:t>, </a:t>
            </a:r>
            <a:r>
              <a:rPr lang="it-IT" dirty="0" smtClean="0"/>
              <a:t/>
            </a:r>
            <a:br>
              <a:rPr lang="it-IT" dirty="0" smtClean="0"/>
            </a:br>
            <a:r>
              <a:rPr lang="it-IT" dirty="0" err="1" smtClean="0"/>
              <a:t>quae</a:t>
            </a:r>
            <a:r>
              <a:rPr lang="it-IT" dirty="0" smtClean="0"/>
              <a:t> </a:t>
            </a:r>
            <a:r>
              <a:rPr lang="it-IT" dirty="0" err="1"/>
              <a:t>ferrum</a:t>
            </a:r>
            <a:r>
              <a:rPr lang="it-IT" dirty="0"/>
              <a:t> non </a:t>
            </a:r>
            <a:r>
              <a:rPr lang="it-IT" dirty="0" err="1"/>
              <a:t>sanat</a:t>
            </a:r>
            <a:r>
              <a:rPr lang="it-IT" dirty="0" smtClean="0"/>
              <a:t>,</a:t>
            </a:r>
            <a:br>
              <a:rPr lang="it-IT" dirty="0" smtClean="0"/>
            </a:br>
            <a:r>
              <a:rPr lang="it-IT" i="1" dirty="0" err="1" smtClean="0"/>
              <a:t>ignis</a:t>
            </a:r>
            <a:r>
              <a:rPr lang="it-IT" i="1" dirty="0" smtClean="0"/>
              <a:t> </a:t>
            </a:r>
            <a:r>
              <a:rPr lang="it-IT" dirty="0" err="1" smtClean="0"/>
              <a:t>sanat</a:t>
            </a:r>
            <a:r>
              <a:rPr lang="it-IT" dirty="0"/>
              <a:t>.</a:t>
            </a:r>
            <a:br>
              <a:rPr lang="it-IT" dirty="0"/>
            </a:br>
            <a:endParaRPr lang="it-IT" dirty="0" smtClean="0"/>
          </a:p>
          <a:p>
            <a:pPr marL="0" indent="0" algn="r">
              <a:buNone/>
            </a:pPr>
            <a:r>
              <a:rPr lang="it-IT" i="1" dirty="0" err="1" smtClean="0"/>
              <a:t>Hippocrates</a:t>
            </a:r>
            <a:endParaRPr lang="it-IT" dirty="0"/>
          </a:p>
        </p:txBody>
      </p:sp>
      <p:sp>
        <p:nvSpPr>
          <p:cNvPr id="2" name="Titolo 1"/>
          <p:cNvSpPr>
            <a:spLocks noGrp="1"/>
          </p:cNvSpPr>
          <p:nvPr>
            <p:ph type="title"/>
          </p:nvPr>
        </p:nvSpPr>
        <p:spPr/>
        <p:txBody>
          <a:bodyPr>
            <a:normAutofit/>
          </a:bodyPr>
          <a:lstStyle/>
          <a:p>
            <a:pPr algn="ctr"/>
            <a:r>
              <a:rPr lang="it-IT" b="1" dirty="0" smtClean="0"/>
              <a:t>L’epigrafe dei </a:t>
            </a:r>
            <a:r>
              <a:rPr lang="it-IT" b="1" i="1" dirty="0" err="1"/>
              <a:t>Räuber</a:t>
            </a:r>
            <a:endParaRPr lang="it-IT" b="1" i="1" dirty="0"/>
          </a:p>
        </p:txBody>
      </p:sp>
    </p:spTree>
    <p:extLst>
      <p:ext uri="{BB962C8B-B14F-4D97-AF65-F5344CB8AC3E}">
        <p14:creationId xmlns:p14="http://schemas.microsoft.com/office/powerpoint/2010/main" val="4628628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endParaRPr lang="it-IT" sz="3200" dirty="0" smtClean="0"/>
          </a:p>
          <a:p>
            <a:endParaRPr lang="it-IT" sz="3200" dirty="0"/>
          </a:p>
          <a:p>
            <a:r>
              <a:rPr lang="it-IT" sz="3200" dirty="0" smtClean="0"/>
              <a:t>Premessa al lettore</a:t>
            </a:r>
          </a:p>
          <a:p>
            <a:r>
              <a:rPr lang="it-IT" sz="3200" dirty="0" smtClean="0"/>
              <a:t>Atto I scena I – Franz </a:t>
            </a:r>
            <a:r>
              <a:rPr lang="it-IT" sz="3200" dirty="0" err="1" smtClean="0"/>
              <a:t>Moor</a:t>
            </a:r>
            <a:r>
              <a:rPr lang="it-IT" sz="3200" dirty="0" smtClean="0"/>
              <a:t> </a:t>
            </a:r>
            <a:br>
              <a:rPr lang="it-IT" sz="3200" dirty="0" smtClean="0"/>
            </a:br>
            <a:r>
              <a:rPr lang="it-IT" sz="2800" dirty="0" smtClean="0"/>
              <a:t>(il monologo)</a:t>
            </a:r>
            <a:endParaRPr lang="it-IT" sz="3200" dirty="0" smtClean="0"/>
          </a:p>
          <a:p>
            <a:r>
              <a:rPr lang="it-IT" sz="3200" dirty="0" smtClean="0"/>
              <a:t>Atto I </a:t>
            </a:r>
            <a:r>
              <a:rPr lang="it-IT" sz="3200" dirty="0" err="1" smtClean="0"/>
              <a:t>secena</a:t>
            </a:r>
            <a:r>
              <a:rPr lang="it-IT" sz="3200" dirty="0" smtClean="0"/>
              <a:t> II – Karl </a:t>
            </a:r>
            <a:r>
              <a:rPr lang="it-IT" sz="3200" dirty="0" err="1" smtClean="0"/>
              <a:t>Moor</a:t>
            </a:r>
            <a:r>
              <a:rPr lang="it-IT" sz="3200" dirty="0" smtClean="0"/>
              <a:t> </a:t>
            </a:r>
            <a:br>
              <a:rPr lang="it-IT" sz="3200" dirty="0" smtClean="0"/>
            </a:br>
            <a:r>
              <a:rPr lang="it-IT" sz="2800" dirty="0" smtClean="0"/>
              <a:t>(il dialogo con </a:t>
            </a:r>
            <a:r>
              <a:rPr lang="it-IT" sz="2800" dirty="0" err="1" smtClean="0"/>
              <a:t>Spiegelberg</a:t>
            </a:r>
            <a:r>
              <a:rPr lang="it-IT" sz="2800" dirty="0" smtClean="0"/>
              <a:t>, ridotto a monologo)</a:t>
            </a:r>
            <a:endParaRPr lang="it-IT" sz="2800" dirty="0"/>
          </a:p>
        </p:txBody>
      </p:sp>
      <p:sp>
        <p:nvSpPr>
          <p:cNvPr id="3" name="Titolo 2"/>
          <p:cNvSpPr>
            <a:spLocks noGrp="1"/>
          </p:cNvSpPr>
          <p:nvPr>
            <p:ph type="title"/>
          </p:nvPr>
        </p:nvSpPr>
        <p:spPr>
          <a:xfrm>
            <a:off x="467544" y="404664"/>
            <a:ext cx="8229600" cy="1219200"/>
          </a:xfrm>
        </p:spPr>
        <p:txBody>
          <a:bodyPr>
            <a:normAutofit fontScale="90000"/>
          </a:bodyPr>
          <a:lstStyle/>
          <a:p>
            <a:pPr algn="ctr"/>
            <a:r>
              <a:rPr lang="it-IT" b="1" dirty="0" smtClean="0"/>
              <a:t>Franz e Karl:</a:t>
            </a:r>
            <a:br>
              <a:rPr lang="it-IT" b="1" dirty="0" smtClean="0"/>
            </a:br>
            <a:r>
              <a:rPr lang="it-IT" b="1" dirty="0" smtClean="0"/>
              <a:t>due incarnazioni della dismisura</a:t>
            </a:r>
            <a:endParaRPr lang="it-IT" b="1" dirty="0"/>
          </a:p>
        </p:txBody>
      </p:sp>
    </p:spTree>
    <p:extLst>
      <p:ext uri="{BB962C8B-B14F-4D97-AF65-F5344CB8AC3E}">
        <p14:creationId xmlns:p14="http://schemas.microsoft.com/office/powerpoint/2010/main" val="2624169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524000"/>
            <a:ext cx="4258816" cy="4572000"/>
          </a:xfrm>
        </p:spPr>
        <p:txBody>
          <a:bodyPr>
            <a:normAutofit lnSpcReduction="10000"/>
          </a:bodyPr>
          <a:lstStyle/>
          <a:p>
            <a:pPr marL="0" indent="0" algn="ctr">
              <a:buNone/>
            </a:pPr>
            <a:r>
              <a:rPr lang="it-IT" sz="3200" b="1" dirty="0" smtClean="0"/>
              <a:t>Immanuel Kant</a:t>
            </a:r>
            <a:br>
              <a:rPr lang="it-IT" sz="3200" b="1" dirty="0" smtClean="0"/>
            </a:br>
            <a:r>
              <a:rPr lang="it-IT" sz="3200" b="1" dirty="0" smtClean="0"/>
              <a:t>(1724-1804)</a:t>
            </a:r>
          </a:p>
          <a:p>
            <a:pPr marL="0" indent="0">
              <a:buNone/>
            </a:pPr>
            <a:endParaRPr lang="it-IT" dirty="0"/>
          </a:p>
          <a:p>
            <a:r>
              <a:rPr lang="it-IT" sz="2500" i="1" dirty="0" err="1" smtClean="0"/>
              <a:t>Kritik</a:t>
            </a:r>
            <a:r>
              <a:rPr lang="it-IT" sz="2500" i="1" dirty="0" smtClean="0"/>
              <a:t> </a:t>
            </a:r>
            <a:r>
              <a:rPr lang="it-IT" sz="2500" i="1" dirty="0" err="1" smtClean="0"/>
              <a:t>der</a:t>
            </a:r>
            <a:r>
              <a:rPr lang="it-IT" sz="2500" i="1" dirty="0" smtClean="0"/>
              <a:t> </a:t>
            </a:r>
            <a:r>
              <a:rPr lang="it-IT" sz="2500" i="1" dirty="0" err="1" smtClean="0"/>
              <a:t>reinen</a:t>
            </a:r>
            <a:r>
              <a:rPr lang="it-IT" sz="2500" i="1" dirty="0" smtClean="0"/>
              <a:t> </a:t>
            </a:r>
            <a:r>
              <a:rPr lang="it-IT" sz="2500" i="1" dirty="0" err="1" smtClean="0"/>
              <a:t>Vernunft</a:t>
            </a:r>
            <a:r>
              <a:rPr lang="it-IT" sz="2500" i="1" dirty="0" smtClean="0"/>
              <a:t> </a:t>
            </a:r>
            <a:r>
              <a:rPr lang="it-IT" sz="2500" dirty="0" smtClean="0"/>
              <a:t>(1781)</a:t>
            </a:r>
          </a:p>
          <a:p>
            <a:r>
              <a:rPr lang="it-IT" sz="2500" i="1" dirty="0" err="1" smtClean="0"/>
              <a:t>Kritik</a:t>
            </a:r>
            <a:r>
              <a:rPr lang="it-IT" sz="2500" i="1" dirty="0" smtClean="0"/>
              <a:t> </a:t>
            </a:r>
            <a:r>
              <a:rPr lang="it-IT" sz="2500" i="1" dirty="0" err="1" smtClean="0"/>
              <a:t>der</a:t>
            </a:r>
            <a:r>
              <a:rPr lang="it-IT" sz="2500" i="1" dirty="0" smtClean="0"/>
              <a:t> </a:t>
            </a:r>
            <a:r>
              <a:rPr lang="it-IT" sz="2500" i="1" dirty="0" err="1" smtClean="0"/>
              <a:t>praktischen</a:t>
            </a:r>
            <a:r>
              <a:rPr lang="it-IT" sz="2500" i="1" dirty="0" smtClean="0"/>
              <a:t> </a:t>
            </a:r>
            <a:r>
              <a:rPr lang="it-IT" sz="2500" i="1" dirty="0" err="1" smtClean="0"/>
              <a:t>Vernunft</a:t>
            </a:r>
            <a:r>
              <a:rPr lang="it-IT" sz="2500" dirty="0" smtClean="0"/>
              <a:t> (1788)</a:t>
            </a:r>
          </a:p>
          <a:p>
            <a:r>
              <a:rPr lang="it-IT" sz="2500" i="1" dirty="0" err="1" smtClean="0"/>
              <a:t>Kritik</a:t>
            </a:r>
            <a:r>
              <a:rPr lang="it-IT" sz="2500" i="1" dirty="0" smtClean="0"/>
              <a:t> </a:t>
            </a:r>
            <a:r>
              <a:rPr lang="it-IT" sz="2500" i="1" dirty="0" err="1" smtClean="0"/>
              <a:t>der</a:t>
            </a:r>
            <a:r>
              <a:rPr lang="it-IT" sz="2500" i="1" dirty="0" smtClean="0"/>
              <a:t> </a:t>
            </a:r>
            <a:r>
              <a:rPr lang="it-IT" sz="2500" i="1" dirty="0" err="1" smtClean="0"/>
              <a:t>Urteilskraft</a:t>
            </a:r>
            <a:r>
              <a:rPr lang="it-IT" sz="2500" i="1" dirty="0" smtClean="0"/>
              <a:t> </a:t>
            </a:r>
            <a:r>
              <a:rPr lang="it-IT" sz="2500" dirty="0" smtClean="0"/>
              <a:t>(1790)</a:t>
            </a:r>
          </a:p>
          <a:p>
            <a:endParaRPr lang="it-IT" sz="2500" dirty="0" smtClean="0"/>
          </a:p>
          <a:p>
            <a:r>
              <a:rPr lang="it-IT" sz="2500" i="1" dirty="0" err="1" smtClean="0"/>
              <a:t>Was</a:t>
            </a:r>
            <a:r>
              <a:rPr lang="it-IT" sz="2500" i="1" dirty="0" smtClean="0"/>
              <a:t> </a:t>
            </a:r>
            <a:r>
              <a:rPr lang="it-IT" sz="2500" i="1" dirty="0" err="1" smtClean="0"/>
              <a:t>ist</a:t>
            </a:r>
            <a:r>
              <a:rPr lang="it-IT" sz="2500" i="1" dirty="0" smtClean="0"/>
              <a:t> </a:t>
            </a:r>
            <a:r>
              <a:rPr lang="it-IT" sz="2500" i="1" dirty="0" err="1" smtClean="0"/>
              <a:t>Aufklärung</a:t>
            </a:r>
            <a:r>
              <a:rPr lang="it-IT" sz="2500" i="1" dirty="0" smtClean="0"/>
              <a:t>?</a:t>
            </a:r>
            <a:r>
              <a:rPr lang="it-IT" sz="2500" dirty="0" smtClean="0"/>
              <a:t> (1784)</a:t>
            </a:r>
            <a:endParaRPr lang="it-IT" sz="2500" dirty="0"/>
          </a:p>
        </p:txBody>
      </p:sp>
      <p:sp>
        <p:nvSpPr>
          <p:cNvPr id="3" name="Titolo 2"/>
          <p:cNvSpPr>
            <a:spLocks noGrp="1"/>
          </p:cNvSpPr>
          <p:nvPr>
            <p:ph type="title"/>
          </p:nvPr>
        </p:nvSpPr>
        <p:spPr>
          <a:xfrm>
            <a:off x="457200" y="152400"/>
            <a:ext cx="8229600" cy="972344"/>
          </a:xfrm>
        </p:spPr>
        <p:txBody>
          <a:bodyPr/>
          <a:lstStyle/>
          <a:p>
            <a:pPr algn="ctr"/>
            <a:r>
              <a:rPr lang="it-IT" b="1" dirty="0" smtClean="0"/>
              <a:t>Illuminismo e dismisura</a:t>
            </a:r>
            <a:endParaRPr lang="it-IT" b="1" dirty="0"/>
          </a:p>
        </p:txBody>
      </p:sp>
      <p:pic>
        <p:nvPicPr>
          <p:cNvPr id="1026" name="Picture 2" descr="Image result for immanuel ka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268760"/>
            <a:ext cx="3672408" cy="508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731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67544" y="548680"/>
            <a:ext cx="8229600" cy="5832648"/>
          </a:xfrm>
        </p:spPr>
        <p:txBody>
          <a:bodyPr>
            <a:noAutofit/>
          </a:bodyPr>
          <a:lstStyle/>
          <a:p>
            <a:pPr algn="ctr"/>
            <a:r>
              <a:rPr lang="it-IT" sz="5400" b="1" dirty="0" smtClean="0"/>
              <a:t>Che cos’è l’illuminismo?</a:t>
            </a:r>
            <a:br>
              <a:rPr lang="it-IT" sz="5400" b="1" dirty="0" smtClean="0"/>
            </a:br>
            <a:r>
              <a:rPr lang="it-IT" sz="5400" b="1" dirty="0" smtClean="0"/>
              <a:t>(1784)</a:t>
            </a:r>
            <a:br>
              <a:rPr lang="it-IT" sz="5400" b="1" dirty="0" smtClean="0"/>
            </a:br>
            <a:r>
              <a:rPr lang="it-IT" sz="5400" b="1" dirty="0" smtClean="0"/>
              <a:t/>
            </a:r>
            <a:br>
              <a:rPr lang="it-IT" sz="5400" b="1" dirty="0" smtClean="0"/>
            </a:br>
            <a:r>
              <a:rPr lang="it-IT" sz="5400" b="1" dirty="0" smtClean="0"/>
              <a:t/>
            </a:r>
            <a:br>
              <a:rPr lang="it-IT" sz="5400" b="1" dirty="0" smtClean="0"/>
            </a:br>
            <a:r>
              <a:rPr lang="it-IT" sz="4000" b="1" dirty="0" smtClean="0"/>
              <a:t>«L’uscita dell’essere umano </a:t>
            </a:r>
            <a:br>
              <a:rPr lang="it-IT" sz="4000" b="1" dirty="0" smtClean="0"/>
            </a:br>
            <a:r>
              <a:rPr lang="it-IT" sz="4000" b="1" dirty="0" smtClean="0"/>
              <a:t>dallo stato di minorità»:</a:t>
            </a:r>
            <a:br>
              <a:rPr lang="it-IT" sz="4000" b="1" dirty="0" smtClean="0"/>
            </a:br>
            <a:r>
              <a:rPr lang="it-IT" sz="4000" b="1" dirty="0" smtClean="0"/>
              <a:t>autonomia critica e dismisura</a:t>
            </a:r>
            <a:r>
              <a:rPr lang="it-IT" sz="2800" b="1" dirty="0" smtClean="0"/>
              <a:t/>
            </a:r>
            <a:br>
              <a:rPr lang="it-IT" sz="2800" b="1" dirty="0" smtClean="0"/>
            </a:br>
            <a:endParaRPr lang="it-IT" sz="2800" b="1" dirty="0"/>
          </a:p>
        </p:txBody>
      </p:sp>
    </p:spTree>
    <p:extLst>
      <p:ext uri="{BB962C8B-B14F-4D97-AF65-F5344CB8AC3E}">
        <p14:creationId xmlns:p14="http://schemas.microsoft.com/office/powerpoint/2010/main" val="1251309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932040" y="1524000"/>
            <a:ext cx="3754760" cy="4572000"/>
          </a:xfrm>
        </p:spPr>
        <p:txBody>
          <a:bodyPr>
            <a:normAutofit fontScale="77500" lnSpcReduction="20000"/>
          </a:bodyPr>
          <a:lstStyle/>
          <a:p>
            <a:pPr marL="0" indent="0">
              <a:buNone/>
            </a:pPr>
            <a:r>
              <a:rPr lang="it-IT" i="1" dirty="0"/>
              <a:t>L'illuminismo è l'uscita dell'essere umano</a:t>
            </a:r>
            <a:r>
              <a:rPr lang="it-IT" i="1" baseline="30000" dirty="0">
                <a:hlinkClick r:id="rId2"/>
              </a:rPr>
              <a:t> 77 </a:t>
            </a:r>
            <a:r>
              <a:rPr lang="it-IT" i="1" dirty="0"/>
              <a:t>dallo stato di minorità di cui egli stesso è colpevole</a:t>
            </a:r>
            <a:r>
              <a:rPr lang="it-IT" dirty="0"/>
              <a:t>. </a:t>
            </a:r>
            <a:r>
              <a:rPr lang="it-IT" i="1" dirty="0"/>
              <a:t>Minorità</a:t>
            </a:r>
            <a:r>
              <a:rPr lang="it-IT" dirty="0"/>
              <a:t> è l'incapacità di servirsi della propria intelligenza</a:t>
            </a:r>
            <a:r>
              <a:rPr lang="it-IT" baseline="30000" dirty="0">
                <a:hlinkClick r:id="rId3"/>
              </a:rPr>
              <a:t> 78 </a:t>
            </a:r>
            <a:r>
              <a:rPr lang="it-IT" dirty="0"/>
              <a:t>senza la guida di un altro. </a:t>
            </a:r>
            <a:r>
              <a:rPr lang="it-IT" i="1" dirty="0"/>
              <a:t>Colpevole</a:t>
            </a:r>
            <a:r>
              <a:rPr lang="it-IT" dirty="0"/>
              <a:t> è questa minorità, se la sua causa non dipende da un difetto di intelligenza, ma dalla mancanza di decisione e del coraggio di servirsi di essa senza essere guidati da un altro. </a:t>
            </a:r>
            <a:r>
              <a:rPr lang="it-IT" i="1" dirty="0"/>
              <a:t>Sapere </a:t>
            </a:r>
            <a:r>
              <a:rPr lang="it-IT" i="1" dirty="0" err="1"/>
              <a:t>aude</a:t>
            </a:r>
            <a:r>
              <a:rPr lang="it-IT" i="1" dirty="0"/>
              <a:t>!</a:t>
            </a:r>
            <a:r>
              <a:rPr lang="it-IT" baseline="30000" dirty="0">
                <a:hlinkClick r:id="rId4"/>
              </a:rPr>
              <a:t> 79 </a:t>
            </a:r>
            <a:r>
              <a:rPr lang="it-IT" dirty="0"/>
              <a:t>Abbi il coraggio di servirti della tua </a:t>
            </a:r>
            <a:r>
              <a:rPr lang="it-IT" i="1" dirty="0"/>
              <a:t>propria</a:t>
            </a:r>
            <a:r>
              <a:rPr lang="it-IT" dirty="0"/>
              <a:t> intelligenza! Questo dunque è il motto dell'illuminismo.</a:t>
            </a:r>
          </a:p>
        </p:txBody>
      </p:sp>
      <p:pic>
        <p:nvPicPr>
          <p:cNvPr id="2050" name="Picture 2" descr="KantWasIstAufkläru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05658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5056589" y="0"/>
            <a:ext cx="4087411"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5056589" y="116632"/>
            <a:ext cx="3907899" cy="6463308"/>
          </a:xfrm>
          <a:prstGeom prst="rect">
            <a:avLst/>
          </a:prstGeom>
          <a:noFill/>
        </p:spPr>
        <p:txBody>
          <a:bodyPr wrap="square" rtlCol="0">
            <a:spAutoFit/>
          </a:bodyPr>
          <a:lstStyle/>
          <a:p>
            <a:pPr algn="just"/>
            <a:r>
              <a:rPr lang="it-IT" sz="2300" i="1" dirty="0">
                <a:solidFill>
                  <a:schemeClr val="accent1">
                    <a:lumMod val="75000"/>
                  </a:schemeClr>
                </a:solidFill>
              </a:rPr>
              <a:t>L'illuminismo è l'uscita dell'essere umano</a:t>
            </a:r>
            <a:r>
              <a:rPr lang="it-IT" sz="2300" i="1" baseline="30000" dirty="0">
                <a:solidFill>
                  <a:schemeClr val="accent1">
                    <a:lumMod val="75000"/>
                  </a:schemeClr>
                </a:solidFill>
              </a:rPr>
              <a:t> </a:t>
            </a:r>
            <a:r>
              <a:rPr lang="it-IT" sz="2300" i="1" dirty="0" smtClean="0">
                <a:solidFill>
                  <a:schemeClr val="accent1">
                    <a:lumMod val="75000"/>
                  </a:schemeClr>
                </a:solidFill>
              </a:rPr>
              <a:t>dallo </a:t>
            </a:r>
            <a:r>
              <a:rPr lang="it-IT" sz="2300" i="1" dirty="0">
                <a:solidFill>
                  <a:schemeClr val="accent1">
                    <a:lumMod val="75000"/>
                  </a:schemeClr>
                </a:solidFill>
              </a:rPr>
              <a:t>stato di minorità di cui egli stesso è colpevole</a:t>
            </a:r>
            <a:r>
              <a:rPr lang="it-IT" sz="2300" dirty="0">
                <a:solidFill>
                  <a:schemeClr val="accent1">
                    <a:lumMod val="75000"/>
                  </a:schemeClr>
                </a:solidFill>
              </a:rPr>
              <a:t>. </a:t>
            </a:r>
            <a:r>
              <a:rPr lang="it-IT" sz="2300" i="1" dirty="0">
                <a:solidFill>
                  <a:schemeClr val="accent1">
                    <a:lumMod val="75000"/>
                  </a:schemeClr>
                </a:solidFill>
              </a:rPr>
              <a:t>Minorità</a:t>
            </a:r>
            <a:r>
              <a:rPr lang="it-IT" sz="2300" dirty="0">
                <a:solidFill>
                  <a:schemeClr val="accent1">
                    <a:lumMod val="75000"/>
                  </a:schemeClr>
                </a:solidFill>
              </a:rPr>
              <a:t> è l'incapacità di servirsi della propria </a:t>
            </a:r>
            <a:r>
              <a:rPr lang="it-IT" sz="2300" dirty="0" smtClean="0">
                <a:solidFill>
                  <a:schemeClr val="accent1">
                    <a:lumMod val="75000"/>
                  </a:schemeClr>
                </a:solidFill>
              </a:rPr>
              <a:t>intelligenza</a:t>
            </a:r>
            <a:r>
              <a:rPr lang="it-IT" sz="2300" baseline="30000" dirty="0">
                <a:solidFill>
                  <a:schemeClr val="accent1">
                    <a:lumMod val="75000"/>
                  </a:schemeClr>
                </a:solidFill>
              </a:rPr>
              <a:t> </a:t>
            </a:r>
            <a:r>
              <a:rPr lang="it-IT" sz="2300" dirty="0">
                <a:solidFill>
                  <a:schemeClr val="accent1">
                    <a:lumMod val="75000"/>
                  </a:schemeClr>
                </a:solidFill>
              </a:rPr>
              <a:t>senza la guida di un altro. </a:t>
            </a:r>
            <a:r>
              <a:rPr lang="it-IT" sz="2300" i="1" dirty="0">
                <a:solidFill>
                  <a:schemeClr val="accent1">
                    <a:lumMod val="75000"/>
                  </a:schemeClr>
                </a:solidFill>
              </a:rPr>
              <a:t>Colpevole</a:t>
            </a:r>
            <a:r>
              <a:rPr lang="it-IT" sz="2300" dirty="0">
                <a:solidFill>
                  <a:schemeClr val="accent1">
                    <a:lumMod val="75000"/>
                  </a:schemeClr>
                </a:solidFill>
              </a:rPr>
              <a:t> è questa minorità, se la sua causa non dipende da un difetto di intelligenza, ma dalla mancanza di decisione e del coraggio di servirsi di essa senza essere guidati da un altro. </a:t>
            </a:r>
            <a:r>
              <a:rPr lang="it-IT" sz="2300" i="1" dirty="0">
                <a:solidFill>
                  <a:schemeClr val="accent1">
                    <a:lumMod val="75000"/>
                  </a:schemeClr>
                </a:solidFill>
              </a:rPr>
              <a:t>Sapere </a:t>
            </a:r>
            <a:r>
              <a:rPr lang="it-IT" sz="2300" i="1" dirty="0" err="1">
                <a:solidFill>
                  <a:schemeClr val="accent1">
                    <a:lumMod val="75000"/>
                  </a:schemeClr>
                </a:solidFill>
              </a:rPr>
              <a:t>aude</a:t>
            </a:r>
            <a:r>
              <a:rPr lang="it-IT" sz="2300" i="1" dirty="0">
                <a:solidFill>
                  <a:schemeClr val="accent1">
                    <a:lumMod val="75000"/>
                  </a:schemeClr>
                </a:solidFill>
              </a:rPr>
              <a:t>!</a:t>
            </a:r>
            <a:r>
              <a:rPr lang="it-IT" sz="2300" baseline="30000" dirty="0">
                <a:solidFill>
                  <a:schemeClr val="accent1">
                    <a:lumMod val="75000"/>
                  </a:schemeClr>
                </a:solidFill>
              </a:rPr>
              <a:t> </a:t>
            </a:r>
            <a:r>
              <a:rPr lang="it-IT" sz="2300" dirty="0" smtClean="0">
                <a:solidFill>
                  <a:schemeClr val="accent1">
                    <a:lumMod val="75000"/>
                  </a:schemeClr>
                </a:solidFill>
              </a:rPr>
              <a:t>Abbi </a:t>
            </a:r>
            <a:r>
              <a:rPr lang="it-IT" sz="2300" dirty="0">
                <a:solidFill>
                  <a:schemeClr val="accent1">
                    <a:lumMod val="75000"/>
                  </a:schemeClr>
                </a:solidFill>
              </a:rPr>
              <a:t>il coraggio di servirti della tua </a:t>
            </a:r>
            <a:r>
              <a:rPr lang="it-IT" sz="2300" i="1" dirty="0">
                <a:solidFill>
                  <a:schemeClr val="accent1">
                    <a:lumMod val="75000"/>
                  </a:schemeClr>
                </a:solidFill>
              </a:rPr>
              <a:t>propria</a:t>
            </a:r>
            <a:r>
              <a:rPr lang="it-IT" sz="2300" dirty="0">
                <a:solidFill>
                  <a:schemeClr val="accent1">
                    <a:lumMod val="75000"/>
                  </a:schemeClr>
                </a:solidFill>
              </a:rPr>
              <a:t> intelligenza! Questo dunque è il motto dell'illuminismo.</a:t>
            </a:r>
          </a:p>
        </p:txBody>
      </p:sp>
    </p:spTree>
    <p:extLst>
      <p:ext uri="{BB962C8B-B14F-4D97-AF65-F5344CB8AC3E}">
        <p14:creationId xmlns:p14="http://schemas.microsoft.com/office/powerpoint/2010/main" val="1807377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476672"/>
            <a:ext cx="8229600" cy="6120680"/>
          </a:xfrm>
        </p:spPr>
        <p:txBody>
          <a:bodyPr>
            <a:noAutofit/>
          </a:bodyPr>
          <a:lstStyle/>
          <a:p>
            <a:pPr marL="0" indent="0" algn="just">
              <a:buNone/>
            </a:pPr>
            <a:r>
              <a:rPr lang="it-IT" sz="2800" dirty="0" smtClean="0"/>
              <a:t>Pigrizia e viltà sono le cause per le quali tanta parte degli esseri umani, dopo che la natura li ha da lungo tempo liberati dall'altrui guida (</a:t>
            </a:r>
            <a:r>
              <a:rPr lang="it-IT" sz="2800" i="1" dirty="0" err="1" smtClean="0"/>
              <a:t>naturaliter</a:t>
            </a:r>
            <a:r>
              <a:rPr lang="it-IT" sz="2800" i="1" dirty="0" smtClean="0"/>
              <a:t> </a:t>
            </a:r>
            <a:r>
              <a:rPr lang="it-IT" sz="2800" i="1" dirty="0" err="1" smtClean="0"/>
              <a:t>maiorennes</a:t>
            </a:r>
            <a:r>
              <a:rPr lang="it-IT" sz="2800" dirty="0" smtClean="0"/>
              <a:t>), rimangono tuttavia volentieri minorenni a vita; e per questo riesce tanto facile ad altri erigersi a loro tutori. È così comodo essere minorenni! Se ho un libro che ha intelletto per me, un direttore spirituale che ha coscienza per me, un medico che valuta la dieta per me, ecc., non ho certo bisogno di sforzarmi da me. Non ho bisogno di pensare, purché sia in grado di pagare: altri si assumeranno questa fastidiosa occupazione al mio posto. </a:t>
            </a:r>
            <a:endParaRPr lang="it-IT" sz="2800" dirty="0"/>
          </a:p>
        </p:txBody>
      </p:sp>
    </p:spTree>
    <p:extLst>
      <p:ext uri="{BB962C8B-B14F-4D97-AF65-F5344CB8AC3E}">
        <p14:creationId xmlns:p14="http://schemas.microsoft.com/office/powerpoint/2010/main" val="3774317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404664"/>
            <a:ext cx="8229600" cy="6048672"/>
          </a:xfrm>
        </p:spPr>
        <p:txBody>
          <a:bodyPr>
            <a:normAutofit fontScale="85000" lnSpcReduction="20000"/>
          </a:bodyPr>
          <a:lstStyle/>
          <a:p>
            <a:pPr marL="0" indent="0" algn="just">
              <a:lnSpc>
                <a:spcPct val="120000"/>
              </a:lnSpc>
              <a:buNone/>
            </a:pPr>
            <a:r>
              <a:rPr lang="it-IT" sz="2800" dirty="0"/>
              <a:t>A far sì che la stragrande maggioranza degli esseri umani (e fra questi tutto il gentil sesso) ritenga il passaggio allo stato di maggiorità, oltreché difficile, anche molto pericoloso, si preoccupano già quei tutori che si sono assunti con tanta benevolenza l'alta sorveglianza su di loro. Dopo averli in un primo tempo istupiditi come fossero animali domestici e aver accuratamente impedito che queste placide creature osassero muovere un passo fuori dal girello da bambini in cui le hanno ingabbiate, in un secondo tempo descrivono a esse il pericolo che le minaccia qualora tentassero di camminare da sole. Ora, tale pericolo non è poi così grande, poiché, con qualche caduta, essi alla fine imparerebbero a camminare: ma un esempio di questo tipo rende tuttavia timorosi e, di solito, distoglie da ogni ulteriore tentativo</a:t>
            </a:r>
            <a:r>
              <a:rPr lang="it-IT" sz="2800" dirty="0" smtClean="0"/>
              <a:t>.</a:t>
            </a:r>
          </a:p>
          <a:p>
            <a:pPr marL="0" indent="0" algn="just">
              <a:buNone/>
            </a:pPr>
            <a:endParaRPr lang="it-IT" sz="2800" dirty="0"/>
          </a:p>
          <a:p>
            <a:pPr marL="0" indent="0" algn="ctr">
              <a:buNone/>
            </a:pPr>
            <a:r>
              <a:rPr lang="it-IT" sz="2200" dirty="0" smtClean="0"/>
              <a:t>Continua qui</a:t>
            </a:r>
            <a:r>
              <a:rPr lang="it-IT" sz="2200" dirty="0"/>
              <a:t>: http://btfp.sp.unipi.it/dida/kant_7/ar01s04.xhtml</a:t>
            </a:r>
          </a:p>
        </p:txBody>
      </p:sp>
    </p:spTree>
    <p:extLst>
      <p:ext uri="{BB962C8B-B14F-4D97-AF65-F5344CB8AC3E}">
        <p14:creationId xmlns:p14="http://schemas.microsoft.com/office/powerpoint/2010/main" val="3158765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a:p>
        </p:txBody>
      </p:sp>
      <p:pic>
        <p:nvPicPr>
          <p:cNvPr id="4098" name="Picture 2" descr="Image result for moz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568" y="-7227"/>
            <a:ext cx="12204848" cy="6865227"/>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6444208" y="620688"/>
            <a:ext cx="2160240" cy="2062103"/>
          </a:xfrm>
          <a:prstGeom prst="rect">
            <a:avLst/>
          </a:prstGeom>
          <a:noFill/>
        </p:spPr>
        <p:txBody>
          <a:bodyPr wrap="square" rtlCol="0">
            <a:spAutoFit/>
          </a:bodyPr>
          <a:lstStyle/>
          <a:p>
            <a:pPr algn="ctr"/>
            <a:r>
              <a:rPr lang="it-IT" sz="3200" b="1" dirty="0" smtClean="0"/>
              <a:t>Wolfgang Amadeus Mozart</a:t>
            </a:r>
          </a:p>
          <a:p>
            <a:pPr algn="ctr"/>
            <a:r>
              <a:rPr lang="it-IT" sz="3200" b="1" dirty="0" smtClean="0"/>
              <a:t>(1756-1791)</a:t>
            </a:r>
            <a:endParaRPr lang="it-IT" sz="3200" b="1" dirty="0"/>
          </a:p>
        </p:txBody>
      </p:sp>
    </p:spTree>
    <p:extLst>
      <p:ext uri="{BB962C8B-B14F-4D97-AF65-F5344CB8AC3E}">
        <p14:creationId xmlns:p14="http://schemas.microsoft.com/office/powerpoint/2010/main" val="3334916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lnSpcReduction="10000"/>
          </a:bodyPr>
          <a:lstStyle/>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lgn="ctr">
              <a:buNone/>
            </a:pPr>
            <a:r>
              <a:rPr lang="it-IT" dirty="0" smtClean="0"/>
              <a:t>Libretto di Lorenzo da Ponte</a:t>
            </a:r>
          </a:p>
          <a:p>
            <a:pPr marL="0" indent="0" algn="ctr">
              <a:buNone/>
            </a:pPr>
            <a:r>
              <a:rPr lang="it-IT" dirty="0" smtClean="0"/>
              <a:t>Musica di Wolfgang Amadeus Mozart</a:t>
            </a:r>
            <a:endParaRPr lang="it-IT" dirty="0"/>
          </a:p>
        </p:txBody>
      </p:sp>
      <p:sp>
        <p:nvSpPr>
          <p:cNvPr id="3" name="Titolo 2"/>
          <p:cNvSpPr>
            <a:spLocks noGrp="1"/>
          </p:cNvSpPr>
          <p:nvPr>
            <p:ph type="title"/>
          </p:nvPr>
        </p:nvSpPr>
        <p:spPr>
          <a:xfrm>
            <a:off x="467544" y="404664"/>
            <a:ext cx="8229600" cy="2808312"/>
          </a:xfrm>
        </p:spPr>
        <p:txBody>
          <a:bodyPr>
            <a:normAutofit/>
          </a:bodyPr>
          <a:lstStyle/>
          <a:p>
            <a:pPr algn="ctr"/>
            <a:r>
              <a:rPr lang="it-IT" sz="6000" b="1" dirty="0" smtClean="0"/>
              <a:t>Don Giovanni</a:t>
            </a:r>
            <a:br>
              <a:rPr lang="it-IT" sz="6000" b="1" dirty="0" smtClean="0"/>
            </a:br>
            <a:r>
              <a:rPr lang="it-IT" sz="6000" b="1" dirty="0" smtClean="0"/>
              <a:t>o Il dissoluto punito</a:t>
            </a:r>
            <a:r>
              <a:rPr lang="it-IT" sz="4800" b="1" dirty="0" smtClean="0"/>
              <a:t> </a:t>
            </a:r>
            <a:br>
              <a:rPr lang="it-IT" sz="4800" b="1" dirty="0" smtClean="0"/>
            </a:br>
            <a:r>
              <a:rPr lang="it-IT" sz="4800" b="1" dirty="0" smtClean="0"/>
              <a:t>(1787)</a:t>
            </a:r>
            <a:endParaRPr lang="it-IT" sz="4800" b="1" dirty="0"/>
          </a:p>
        </p:txBody>
      </p:sp>
    </p:spTree>
    <p:extLst>
      <p:ext uri="{BB962C8B-B14F-4D97-AF65-F5344CB8AC3E}">
        <p14:creationId xmlns:p14="http://schemas.microsoft.com/office/powerpoint/2010/main" val="2082407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2852936"/>
            <a:ext cx="8229600" cy="3243064"/>
          </a:xfrm>
        </p:spPr>
        <p:txBody>
          <a:bodyPr>
            <a:normAutofit/>
          </a:bodyPr>
          <a:lstStyle/>
          <a:p>
            <a:pPr marL="0" indent="0">
              <a:buNone/>
            </a:pPr>
            <a:r>
              <a:rPr lang="it-IT" sz="3200" dirty="0" smtClean="0"/>
              <a:t>1774 – Werther</a:t>
            </a:r>
          </a:p>
          <a:p>
            <a:pPr marL="0" indent="0">
              <a:buNone/>
            </a:pPr>
            <a:r>
              <a:rPr lang="it-IT" sz="3200" dirty="0" smtClean="0"/>
              <a:t>1775 – Faust</a:t>
            </a:r>
          </a:p>
          <a:p>
            <a:pPr marL="0" indent="0">
              <a:buNone/>
            </a:pPr>
            <a:r>
              <a:rPr lang="it-IT" sz="3200" dirty="0" smtClean="0"/>
              <a:t>1781 – Karl e Franz </a:t>
            </a:r>
            <a:r>
              <a:rPr lang="it-IT" sz="3200" dirty="0" err="1" smtClean="0"/>
              <a:t>Moor</a:t>
            </a:r>
            <a:endParaRPr lang="it-IT" sz="3200" dirty="0" smtClean="0"/>
          </a:p>
          <a:p>
            <a:pPr marL="0" indent="0">
              <a:buNone/>
            </a:pPr>
            <a:r>
              <a:rPr lang="it-IT" sz="3200" dirty="0" smtClean="0"/>
              <a:t>1787 – Don Giovanni</a:t>
            </a:r>
            <a:endParaRPr lang="it-IT" sz="3200" dirty="0"/>
          </a:p>
        </p:txBody>
      </p:sp>
      <p:sp>
        <p:nvSpPr>
          <p:cNvPr id="3" name="Titolo 2"/>
          <p:cNvSpPr>
            <a:spLocks noGrp="1"/>
          </p:cNvSpPr>
          <p:nvPr>
            <p:ph type="title"/>
          </p:nvPr>
        </p:nvSpPr>
        <p:spPr>
          <a:xfrm>
            <a:off x="457200" y="152400"/>
            <a:ext cx="8229600" cy="1980456"/>
          </a:xfrm>
        </p:spPr>
        <p:txBody>
          <a:bodyPr/>
          <a:lstStyle/>
          <a:p>
            <a:pPr algn="ctr"/>
            <a:r>
              <a:rPr lang="it-IT" b="1" dirty="0" smtClean="0"/>
              <a:t>Figure della dismisura</a:t>
            </a:r>
            <a:br>
              <a:rPr lang="it-IT" b="1" dirty="0" smtClean="0"/>
            </a:br>
            <a:r>
              <a:rPr lang="it-IT" b="1" dirty="0" smtClean="0"/>
              <a:t>per l’età moderna</a:t>
            </a:r>
            <a:endParaRPr lang="it-IT" b="1" dirty="0"/>
          </a:p>
        </p:txBody>
      </p:sp>
    </p:spTree>
    <p:extLst>
      <p:ext uri="{BB962C8B-B14F-4D97-AF65-F5344CB8AC3E}">
        <p14:creationId xmlns:p14="http://schemas.microsoft.com/office/powerpoint/2010/main" val="2353523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124744"/>
            <a:ext cx="4042792" cy="5112568"/>
          </a:xfrm>
        </p:spPr>
        <p:txBody>
          <a:bodyPr>
            <a:normAutofit lnSpcReduction="10000"/>
          </a:bodyPr>
          <a:lstStyle/>
          <a:p>
            <a:pPr marL="0" indent="0" algn="ctr">
              <a:buNone/>
            </a:pPr>
            <a:r>
              <a:rPr lang="it-IT" sz="3200" b="1" dirty="0" smtClean="0"/>
              <a:t>Lorenzo da Ponte</a:t>
            </a:r>
          </a:p>
          <a:p>
            <a:pPr marL="0" indent="0" algn="ctr">
              <a:buNone/>
            </a:pPr>
            <a:r>
              <a:rPr lang="it-IT" sz="3200" b="1" dirty="0" smtClean="0"/>
              <a:t>(1749-1838)</a:t>
            </a:r>
          </a:p>
          <a:p>
            <a:pPr marL="0" indent="0" algn="ctr">
              <a:buNone/>
            </a:pPr>
            <a:endParaRPr lang="it-IT" sz="3200" b="1" dirty="0"/>
          </a:p>
          <a:p>
            <a:pPr marL="0" indent="0" algn="ctr">
              <a:buNone/>
            </a:pPr>
            <a:r>
              <a:rPr lang="it-IT" sz="2400" dirty="0" smtClean="0"/>
              <a:t>Veneto, di origine ebraica, </a:t>
            </a:r>
            <a:r>
              <a:rPr lang="it-IT" sz="2400" dirty="0"/>
              <a:t>nel 1763 </a:t>
            </a:r>
            <a:r>
              <a:rPr lang="it-IT" sz="2400" dirty="0" smtClean="0"/>
              <a:t>si battezza, nel 1773 è ordinato sacerdote cattolico e nel 1779 è espulso dalla Repubblica di Venezia per concubinato. Dal 1781 è poeta di corte a Vienna. Scrive per Mozart i libretti di </a:t>
            </a:r>
            <a:r>
              <a:rPr lang="it-IT" sz="2400" i="1" dirty="0" smtClean="0"/>
              <a:t>Le nozze di Figaro</a:t>
            </a:r>
            <a:r>
              <a:rPr lang="it-IT" sz="2400" dirty="0" smtClean="0"/>
              <a:t>, </a:t>
            </a:r>
            <a:r>
              <a:rPr lang="it-IT" sz="2400" i="1" dirty="0" smtClean="0"/>
              <a:t>Don Giovanni </a:t>
            </a:r>
            <a:r>
              <a:rPr lang="it-IT" sz="2400" dirty="0" smtClean="0"/>
              <a:t>e </a:t>
            </a:r>
            <a:r>
              <a:rPr lang="it-IT" sz="2400" i="1" dirty="0" smtClean="0"/>
              <a:t>Così fan tutte.</a:t>
            </a:r>
            <a:endParaRPr lang="it-IT" sz="2400" dirty="0"/>
          </a:p>
        </p:txBody>
      </p:sp>
      <p:pic>
        <p:nvPicPr>
          <p:cNvPr id="1026" name="Picture 2" descr="Image result for lorenzo da po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124744"/>
            <a:ext cx="3657600" cy="48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948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en/5/50/Don_Giovanni_Playbill_Vienna_Premiere_17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6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6983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endParaRPr lang="it-IT"/>
          </a:p>
        </p:txBody>
      </p:sp>
      <p:pic>
        <p:nvPicPr>
          <p:cNvPr id="2050" name="Picture 2" descr="Image result for don giovanni 17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243409"/>
            <a:ext cx="9721080" cy="7522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815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283968" y="1719591"/>
            <a:ext cx="4114800" cy="4572000"/>
          </a:xfrm>
        </p:spPr>
        <p:txBody>
          <a:bodyPr/>
          <a:lstStyle/>
          <a:p>
            <a:pPr marL="0" indent="0" algn="ctr">
              <a:buNone/>
            </a:pPr>
            <a:r>
              <a:rPr lang="it-IT" sz="2800" b="1" dirty="0" smtClean="0"/>
              <a:t>Lorenzo Da Ponte</a:t>
            </a:r>
          </a:p>
          <a:p>
            <a:pPr marL="0" indent="0" algn="ctr">
              <a:buNone/>
            </a:pPr>
            <a:endParaRPr lang="it-IT" sz="2800" b="1" dirty="0" smtClean="0"/>
          </a:p>
          <a:p>
            <a:pPr marL="0" indent="0" algn="ctr">
              <a:buNone/>
            </a:pPr>
            <a:r>
              <a:rPr lang="it-IT" sz="2800" b="1" i="1" dirty="0" smtClean="0"/>
              <a:t>Il Don Giovanni</a:t>
            </a:r>
          </a:p>
          <a:p>
            <a:pPr marL="0" indent="0" algn="ctr">
              <a:buNone/>
            </a:pPr>
            <a:endParaRPr lang="it-IT" dirty="0"/>
          </a:p>
          <a:p>
            <a:pPr marL="0" indent="0" algn="ctr">
              <a:buNone/>
            </a:pPr>
            <a:endParaRPr lang="it-IT" dirty="0" smtClean="0"/>
          </a:p>
          <a:p>
            <a:pPr marL="0" indent="0" algn="ctr">
              <a:buNone/>
            </a:pPr>
            <a:endParaRPr lang="it-IT" dirty="0"/>
          </a:p>
          <a:p>
            <a:pPr marL="0" indent="0" algn="ctr">
              <a:buNone/>
            </a:pPr>
            <a:endParaRPr lang="it-IT" dirty="0" smtClean="0"/>
          </a:p>
          <a:p>
            <a:pPr marL="0" indent="0" algn="ctr">
              <a:buNone/>
            </a:pPr>
            <a:r>
              <a:rPr lang="it-IT" dirty="0" smtClean="0"/>
              <a:t>a cura di Giovanna Gronda</a:t>
            </a:r>
          </a:p>
          <a:p>
            <a:pPr marL="0" indent="0" algn="ctr">
              <a:buNone/>
            </a:pPr>
            <a:r>
              <a:rPr lang="it-IT" dirty="0" smtClean="0"/>
              <a:t>Torino, Einaudi, 1997</a:t>
            </a:r>
            <a:endParaRPr lang="it-IT" dirty="0"/>
          </a:p>
        </p:txBody>
      </p:sp>
      <p:sp>
        <p:nvSpPr>
          <p:cNvPr id="3" name="Titolo 2"/>
          <p:cNvSpPr>
            <a:spLocks noGrp="1"/>
          </p:cNvSpPr>
          <p:nvPr>
            <p:ph type="title"/>
          </p:nvPr>
        </p:nvSpPr>
        <p:spPr>
          <a:xfrm>
            <a:off x="539552" y="260648"/>
            <a:ext cx="8229600" cy="1219200"/>
          </a:xfrm>
        </p:spPr>
        <p:txBody>
          <a:bodyPr>
            <a:normAutofit fontScale="90000"/>
          </a:bodyPr>
          <a:lstStyle/>
          <a:p>
            <a:pPr algn="ctr"/>
            <a:r>
              <a:rPr lang="it-IT" sz="4900" b="1" dirty="0" smtClean="0"/>
              <a:t>La voce di Da Ponte</a:t>
            </a:r>
            <a:br>
              <a:rPr lang="it-IT" sz="4900" b="1" dirty="0" smtClean="0"/>
            </a:br>
            <a:r>
              <a:rPr lang="it-IT" sz="3600" b="1" dirty="0" smtClean="0"/>
              <a:t>(e la musica di Mozart)</a:t>
            </a:r>
            <a:endParaRPr lang="it-IT" sz="3600" b="1" dirty="0"/>
          </a:p>
        </p:txBody>
      </p:sp>
      <p:pic>
        <p:nvPicPr>
          <p:cNvPr id="3074" name="Picture 2" descr="https://images-na.ssl-images-amazon.com/images/I/313SuYMxBNL._SX203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628800"/>
            <a:ext cx="2808312" cy="4753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129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2897560"/>
            <a:ext cx="4392488" cy="3960440"/>
          </a:xfrm>
        </p:spPr>
        <p:txBody>
          <a:bodyPr>
            <a:normAutofit fontScale="70000" lnSpcReduction="20000"/>
          </a:bodyPr>
          <a:lstStyle/>
          <a:p>
            <a:pPr marL="0" indent="0">
              <a:buNone/>
            </a:pPr>
            <a:r>
              <a:rPr lang="it-IT" dirty="0" err="1">
                <a:solidFill>
                  <a:schemeClr val="tx1"/>
                </a:solidFill>
              </a:rPr>
              <a:t>Madamina</a:t>
            </a:r>
            <a:r>
              <a:rPr lang="it-IT" dirty="0">
                <a:solidFill>
                  <a:schemeClr val="tx1"/>
                </a:solidFill>
              </a:rPr>
              <a:t>, il catalogo è questo</a:t>
            </a:r>
            <a:br>
              <a:rPr lang="it-IT" dirty="0">
                <a:solidFill>
                  <a:schemeClr val="tx1"/>
                </a:solidFill>
              </a:rPr>
            </a:br>
            <a:r>
              <a:rPr lang="it-IT" dirty="0">
                <a:solidFill>
                  <a:schemeClr val="tx1"/>
                </a:solidFill>
              </a:rPr>
              <a:t>Delle belle che amò il padron mio;</a:t>
            </a:r>
            <a:br>
              <a:rPr lang="it-IT" dirty="0">
                <a:solidFill>
                  <a:schemeClr val="tx1"/>
                </a:solidFill>
              </a:rPr>
            </a:br>
            <a:r>
              <a:rPr lang="it-IT" dirty="0">
                <a:solidFill>
                  <a:schemeClr val="tx1"/>
                </a:solidFill>
              </a:rPr>
              <a:t>un catalogo egli è che ho </a:t>
            </a:r>
            <a:r>
              <a:rPr lang="it-IT" dirty="0" err="1">
                <a:solidFill>
                  <a:schemeClr val="tx1"/>
                </a:solidFill>
              </a:rPr>
              <a:t>fatt'io</a:t>
            </a:r>
            <a:r>
              <a:rPr lang="it-IT" dirty="0">
                <a:solidFill>
                  <a:schemeClr val="tx1"/>
                </a:solidFill>
              </a:rPr>
              <a:t>;</a:t>
            </a:r>
            <a:br>
              <a:rPr lang="it-IT" dirty="0">
                <a:solidFill>
                  <a:schemeClr val="tx1"/>
                </a:solidFill>
              </a:rPr>
            </a:br>
            <a:r>
              <a:rPr lang="it-IT" dirty="0">
                <a:solidFill>
                  <a:schemeClr val="tx1"/>
                </a:solidFill>
              </a:rPr>
              <a:t>Osservate, leggete con me.</a:t>
            </a:r>
            <a:br>
              <a:rPr lang="it-IT" dirty="0">
                <a:solidFill>
                  <a:schemeClr val="tx1"/>
                </a:solidFill>
              </a:rPr>
            </a:br>
            <a:r>
              <a:rPr lang="it-IT" dirty="0">
                <a:solidFill>
                  <a:schemeClr val="tx1"/>
                </a:solidFill>
              </a:rPr>
              <a:t/>
            </a:r>
            <a:br>
              <a:rPr lang="it-IT" dirty="0">
                <a:solidFill>
                  <a:schemeClr val="tx1"/>
                </a:solidFill>
              </a:rPr>
            </a:br>
            <a:r>
              <a:rPr lang="it-IT" dirty="0">
                <a:solidFill>
                  <a:schemeClr val="tx1"/>
                </a:solidFill>
              </a:rPr>
              <a:t>In Italia seicento e quaranta;</a:t>
            </a:r>
            <a:br>
              <a:rPr lang="it-IT" dirty="0">
                <a:solidFill>
                  <a:schemeClr val="tx1"/>
                </a:solidFill>
              </a:rPr>
            </a:br>
            <a:r>
              <a:rPr lang="it-IT" dirty="0">
                <a:solidFill>
                  <a:schemeClr val="tx1"/>
                </a:solidFill>
              </a:rPr>
              <a:t>In </a:t>
            </a:r>
            <a:r>
              <a:rPr lang="it-IT" dirty="0" smtClean="0">
                <a:solidFill>
                  <a:schemeClr val="tx1"/>
                </a:solidFill>
              </a:rPr>
              <a:t>Alemagna</a:t>
            </a:r>
            <a:r>
              <a:rPr lang="it-IT" dirty="0">
                <a:solidFill>
                  <a:schemeClr val="tx1"/>
                </a:solidFill>
              </a:rPr>
              <a:t> duecento e </a:t>
            </a:r>
            <a:r>
              <a:rPr lang="it-IT" dirty="0" err="1">
                <a:solidFill>
                  <a:schemeClr val="tx1"/>
                </a:solidFill>
              </a:rPr>
              <a:t>trentuna</a:t>
            </a:r>
            <a:r>
              <a:rPr lang="it-IT" dirty="0">
                <a:solidFill>
                  <a:schemeClr val="tx1"/>
                </a:solidFill>
              </a:rPr>
              <a:t>;</a:t>
            </a:r>
            <a:br>
              <a:rPr lang="it-IT" dirty="0">
                <a:solidFill>
                  <a:schemeClr val="tx1"/>
                </a:solidFill>
              </a:rPr>
            </a:br>
            <a:r>
              <a:rPr lang="it-IT" dirty="0">
                <a:solidFill>
                  <a:schemeClr val="tx1"/>
                </a:solidFill>
              </a:rPr>
              <a:t>Cento in Francia, in Turchia </a:t>
            </a:r>
            <a:r>
              <a:rPr lang="it-IT" dirty="0" err="1">
                <a:solidFill>
                  <a:schemeClr val="tx1"/>
                </a:solidFill>
              </a:rPr>
              <a:t>novantuna</a:t>
            </a:r>
            <a:r>
              <a:rPr lang="it-IT" dirty="0">
                <a:solidFill>
                  <a:schemeClr val="tx1"/>
                </a:solidFill>
              </a:rPr>
              <a:t>;</a:t>
            </a:r>
            <a:br>
              <a:rPr lang="it-IT" dirty="0">
                <a:solidFill>
                  <a:schemeClr val="tx1"/>
                </a:solidFill>
              </a:rPr>
            </a:br>
            <a:r>
              <a:rPr lang="it-IT" dirty="0">
                <a:solidFill>
                  <a:schemeClr val="tx1"/>
                </a:solidFill>
              </a:rPr>
              <a:t>Ma in </a:t>
            </a:r>
            <a:r>
              <a:rPr lang="it-IT" dirty="0" err="1">
                <a:solidFill>
                  <a:schemeClr val="tx1"/>
                </a:solidFill>
              </a:rPr>
              <a:t>Ispagna</a:t>
            </a:r>
            <a:r>
              <a:rPr lang="it-IT" dirty="0">
                <a:solidFill>
                  <a:schemeClr val="tx1"/>
                </a:solidFill>
              </a:rPr>
              <a:t> son già mille e tre.</a:t>
            </a:r>
            <a:br>
              <a:rPr lang="it-IT" dirty="0">
                <a:solidFill>
                  <a:schemeClr val="tx1"/>
                </a:solidFill>
              </a:rPr>
            </a:br>
            <a:r>
              <a:rPr lang="it-IT" dirty="0">
                <a:solidFill>
                  <a:schemeClr val="tx1"/>
                </a:solidFill>
              </a:rPr>
              <a:t/>
            </a:r>
            <a:br>
              <a:rPr lang="it-IT" dirty="0">
                <a:solidFill>
                  <a:schemeClr val="tx1"/>
                </a:solidFill>
              </a:rPr>
            </a:br>
            <a:r>
              <a:rPr lang="it-IT" dirty="0">
                <a:solidFill>
                  <a:schemeClr val="tx1"/>
                </a:solidFill>
              </a:rPr>
              <a:t>V'han fra queste contadine,</a:t>
            </a:r>
            <a:br>
              <a:rPr lang="it-IT" dirty="0">
                <a:solidFill>
                  <a:schemeClr val="tx1"/>
                </a:solidFill>
              </a:rPr>
            </a:br>
            <a:r>
              <a:rPr lang="it-IT" dirty="0">
                <a:solidFill>
                  <a:schemeClr val="tx1"/>
                </a:solidFill>
              </a:rPr>
              <a:t>Cameriere, cittadine,</a:t>
            </a:r>
            <a:br>
              <a:rPr lang="it-IT" dirty="0">
                <a:solidFill>
                  <a:schemeClr val="tx1"/>
                </a:solidFill>
              </a:rPr>
            </a:br>
            <a:r>
              <a:rPr lang="it-IT" dirty="0">
                <a:solidFill>
                  <a:schemeClr val="tx1"/>
                </a:solidFill>
              </a:rPr>
              <a:t>V'han contesse, baronesse,</a:t>
            </a:r>
            <a:br>
              <a:rPr lang="it-IT" dirty="0">
                <a:solidFill>
                  <a:schemeClr val="tx1"/>
                </a:solidFill>
              </a:rPr>
            </a:br>
            <a:r>
              <a:rPr lang="it-IT" dirty="0">
                <a:solidFill>
                  <a:schemeClr val="tx1"/>
                </a:solidFill>
              </a:rPr>
              <a:t>Marchesane, principesse.</a:t>
            </a:r>
            <a:br>
              <a:rPr lang="it-IT" dirty="0">
                <a:solidFill>
                  <a:schemeClr val="tx1"/>
                </a:solidFill>
              </a:rPr>
            </a:br>
            <a:r>
              <a:rPr lang="it-IT" dirty="0">
                <a:solidFill>
                  <a:schemeClr val="tx1"/>
                </a:solidFill>
              </a:rPr>
              <a:t>E v'han donne d'ogni grado,</a:t>
            </a:r>
            <a:br>
              <a:rPr lang="it-IT" dirty="0">
                <a:solidFill>
                  <a:schemeClr val="tx1"/>
                </a:solidFill>
              </a:rPr>
            </a:br>
            <a:r>
              <a:rPr lang="it-IT" dirty="0">
                <a:solidFill>
                  <a:schemeClr val="tx1"/>
                </a:solidFill>
              </a:rPr>
              <a:t>D'ogni forma, d'ogni età</a:t>
            </a:r>
            <a:r>
              <a:rPr lang="it-IT" dirty="0" smtClean="0">
                <a:solidFill>
                  <a:schemeClr val="tx1"/>
                </a:solidFill>
              </a:rPr>
              <a:t>.</a:t>
            </a:r>
            <a:endParaRPr lang="it-IT" dirty="0">
              <a:solidFill>
                <a:schemeClr val="tx1"/>
              </a:solidFill>
            </a:endParaRPr>
          </a:p>
        </p:txBody>
      </p:sp>
      <p:sp>
        <p:nvSpPr>
          <p:cNvPr id="2" name="Titolo 1"/>
          <p:cNvSpPr>
            <a:spLocks noGrp="1"/>
          </p:cNvSpPr>
          <p:nvPr>
            <p:ph type="title"/>
          </p:nvPr>
        </p:nvSpPr>
        <p:spPr>
          <a:xfrm>
            <a:off x="323528" y="116632"/>
            <a:ext cx="8686800" cy="838200"/>
          </a:xfrm>
        </p:spPr>
        <p:txBody>
          <a:bodyPr>
            <a:normAutofit/>
          </a:bodyPr>
          <a:lstStyle/>
          <a:p>
            <a:pPr algn="ctr"/>
            <a:r>
              <a:rPr lang="it-IT" dirty="0" err="1" smtClean="0"/>
              <a:t>Madamina</a:t>
            </a:r>
            <a:r>
              <a:rPr lang="it-IT" dirty="0" smtClean="0"/>
              <a:t>, il catalogo è questo</a:t>
            </a:r>
            <a:endParaRPr lang="it-IT" dirty="0"/>
          </a:p>
        </p:txBody>
      </p:sp>
      <p:sp>
        <p:nvSpPr>
          <p:cNvPr id="4" name="CasellaDiTesto 3"/>
          <p:cNvSpPr txBox="1"/>
          <p:nvPr/>
        </p:nvSpPr>
        <p:spPr>
          <a:xfrm>
            <a:off x="5148064" y="1196752"/>
            <a:ext cx="3312368" cy="5355312"/>
          </a:xfrm>
          <a:prstGeom prst="rect">
            <a:avLst/>
          </a:prstGeom>
          <a:noFill/>
        </p:spPr>
        <p:txBody>
          <a:bodyPr wrap="square" rtlCol="0">
            <a:spAutoFit/>
          </a:bodyPr>
          <a:lstStyle/>
          <a:p>
            <a:r>
              <a:rPr lang="it-IT" dirty="0" smtClean="0"/>
              <a:t>Nella bionda egli ha l'usanza</a:t>
            </a:r>
            <a:br>
              <a:rPr lang="it-IT" dirty="0" smtClean="0"/>
            </a:br>
            <a:r>
              <a:rPr lang="it-IT" dirty="0" smtClean="0"/>
              <a:t>Di lodar la gentilezza,</a:t>
            </a:r>
            <a:br>
              <a:rPr lang="it-IT" dirty="0" smtClean="0"/>
            </a:br>
            <a:r>
              <a:rPr lang="it-IT" dirty="0" smtClean="0"/>
              <a:t>Nella bruna la costanza,</a:t>
            </a:r>
            <a:br>
              <a:rPr lang="it-IT" dirty="0" smtClean="0"/>
            </a:br>
            <a:r>
              <a:rPr lang="it-IT" dirty="0" smtClean="0"/>
              <a:t>Nella bianca la dolcezza.</a:t>
            </a:r>
            <a:br>
              <a:rPr lang="it-IT" dirty="0" smtClean="0"/>
            </a:br>
            <a:r>
              <a:rPr lang="it-IT" dirty="0" smtClean="0"/>
              <a:t/>
            </a:r>
            <a:br>
              <a:rPr lang="it-IT" dirty="0" smtClean="0"/>
            </a:br>
            <a:r>
              <a:rPr lang="it-IT" dirty="0" smtClean="0"/>
              <a:t>Vuol d'inverno la </a:t>
            </a:r>
            <a:r>
              <a:rPr lang="it-IT" dirty="0" err="1" smtClean="0"/>
              <a:t>grassotta</a:t>
            </a:r>
            <a:r>
              <a:rPr lang="it-IT" dirty="0" smtClean="0"/>
              <a:t>,</a:t>
            </a:r>
            <a:br>
              <a:rPr lang="it-IT" dirty="0" smtClean="0"/>
            </a:br>
            <a:r>
              <a:rPr lang="it-IT" dirty="0" smtClean="0"/>
              <a:t>Vuol d'estate la </a:t>
            </a:r>
            <a:r>
              <a:rPr lang="it-IT" dirty="0" err="1" smtClean="0"/>
              <a:t>magrotta</a:t>
            </a:r>
            <a:r>
              <a:rPr lang="it-IT" dirty="0" smtClean="0"/>
              <a:t>;</a:t>
            </a:r>
            <a:br>
              <a:rPr lang="it-IT" dirty="0" smtClean="0"/>
            </a:br>
            <a:r>
              <a:rPr lang="it-IT" dirty="0" smtClean="0"/>
              <a:t>È la grande maestosa,</a:t>
            </a:r>
            <a:br>
              <a:rPr lang="it-IT" dirty="0" smtClean="0"/>
            </a:br>
            <a:r>
              <a:rPr lang="it-IT" dirty="0" smtClean="0"/>
              <a:t>La piccina è </a:t>
            </a:r>
            <a:r>
              <a:rPr lang="it-IT" dirty="0" err="1" smtClean="0"/>
              <a:t>ognor</a:t>
            </a:r>
            <a:r>
              <a:rPr lang="it-IT" dirty="0" smtClean="0"/>
              <a:t> vezzosa.</a:t>
            </a:r>
            <a:br>
              <a:rPr lang="it-IT" dirty="0" smtClean="0"/>
            </a:br>
            <a:r>
              <a:rPr lang="it-IT" dirty="0" smtClean="0"/>
              <a:t/>
            </a:r>
            <a:br>
              <a:rPr lang="it-IT" dirty="0" smtClean="0"/>
            </a:br>
            <a:r>
              <a:rPr lang="it-IT" dirty="0" smtClean="0"/>
              <a:t>Delle vecchie fa conquista</a:t>
            </a:r>
            <a:br>
              <a:rPr lang="it-IT" dirty="0" smtClean="0"/>
            </a:br>
            <a:r>
              <a:rPr lang="it-IT" dirty="0" smtClean="0"/>
              <a:t>Pel piacer di porle in lista;</a:t>
            </a:r>
            <a:br>
              <a:rPr lang="it-IT" dirty="0" smtClean="0"/>
            </a:br>
            <a:r>
              <a:rPr lang="it-IT" dirty="0" smtClean="0"/>
              <a:t>Sua </a:t>
            </a:r>
            <a:r>
              <a:rPr lang="it-IT" dirty="0" err="1" smtClean="0"/>
              <a:t>passion</a:t>
            </a:r>
            <a:r>
              <a:rPr lang="it-IT" dirty="0" smtClean="0"/>
              <a:t> predominante</a:t>
            </a:r>
            <a:br>
              <a:rPr lang="it-IT" dirty="0" smtClean="0"/>
            </a:br>
            <a:r>
              <a:rPr lang="it-IT" dirty="0" smtClean="0"/>
              <a:t>È la </a:t>
            </a:r>
            <a:r>
              <a:rPr lang="it-IT" dirty="0" err="1" smtClean="0"/>
              <a:t>giovin</a:t>
            </a:r>
            <a:r>
              <a:rPr lang="it-IT" dirty="0" smtClean="0"/>
              <a:t> principiante.</a:t>
            </a:r>
            <a:br>
              <a:rPr lang="it-IT" dirty="0" smtClean="0"/>
            </a:br>
            <a:r>
              <a:rPr lang="it-IT" dirty="0" smtClean="0"/>
              <a:t/>
            </a:r>
            <a:br>
              <a:rPr lang="it-IT" dirty="0" smtClean="0"/>
            </a:br>
            <a:r>
              <a:rPr lang="it-IT" dirty="0" smtClean="0"/>
              <a:t>Non si picca – se sia ricca,</a:t>
            </a:r>
            <a:br>
              <a:rPr lang="it-IT" dirty="0" smtClean="0"/>
            </a:br>
            <a:r>
              <a:rPr lang="it-IT" dirty="0" smtClean="0"/>
              <a:t>Se sia brutta, se sia bella;</a:t>
            </a:r>
            <a:br>
              <a:rPr lang="it-IT" dirty="0" smtClean="0"/>
            </a:br>
            <a:r>
              <a:rPr lang="it-IT" dirty="0" smtClean="0"/>
              <a:t>Purché porti la gonnella,</a:t>
            </a:r>
            <a:br>
              <a:rPr lang="it-IT" dirty="0" smtClean="0"/>
            </a:br>
            <a:r>
              <a:rPr lang="it-IT" dirty="0" smtClean="0"/>
              <a:t>Voi sapete quel che fa.</a:t>
            </a:r>
            <a:endParaRPr lang="it-IT" dirty="0"/>
          </a:p>
        </p:txBody>
      </p:sp>
      <p:pic>
        <p:nvPicPr>
          <p:cNvPr id="5" name="637s0AzlFds"/>
          <p:cNvPicPr>
            <a:picLocks noRot="1" noChangeAspect="1"/>
          </p:cNvPicPr>
          <p:nvPr>
            <a:videoFile r:link="rId1"/>
          </p:nvPr>
        </p:nvPicPr>
        <p:blipFill>
          <a:blip r:embed="rId3"/>
          <a:stretch>
            <a:fillRect/>
          </a:stretch>
        </p:blipFill>
        <p:spPr>
          <a:xfrm>
            <a:off x="755576" y="1196751"/>
            <a:ext cx="2736304" cy="1539171"/>
          </a:xfrm>
          <a:prstGeom prst="rect">
            <a:avLst/>
          </a:prstGeom>
        </p:spPr>
      </p:pic>
    </p:spTree>
    <p:extLst>
      <p:ext uri="{BB962C8B-B14F-4D97-AF65-F5344CB8AC3E}">
        <p14:creationId xmlns:p14="http://schemas.microsoft.com/office/powerpoint/2010/main" val="26995791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Yw74LXNK9V8"/>
          <p:cNvPicPr>
            <a:picLocks noGrp="1" noRot="1" noChangeAspect="1"/>
          </p:cNvPicPr>
          <p:nvPr>
            <p:ph idx="1"/>
            <a:videoFile r:link="rId1"/>
          </p:nvPr>
        </p:nvPicPr>
        <p:blipFill>
          <a:blip r:embed="rId3"/>
          <a:stretch>
            <a:fillRect/>
          </a:stretch>
        </p:blipFill>
        <p:spPr>
          <a:xfrm>
            <a:off x="0" y="1714500"/>
            <a:ext cx="9144000" cy="5143500"/>
          </a:xfrm>
          <a:prstGeom prst="rect">
            <a:avLst/>
          </a:prstGeom>
        </p:spPr>
      </p:pic>
      <p:sp>
        <p:nvSpPr>
          <p:cNvPr id="2" name="Titolo 1"/>
          <p:cNvSpPr>
            <a:spLocks noGrp="1"/>
          </p:cNvSpPr>
          <p:nvPr>
            <p:ph type="title"/>
          </p:nvPr>
        </p:nvSpPr>
        <p:spPr/>
        <p:txBody>
          <a:bodyPr/>
          <a:lstStyle/>
          <a:p>
            <a:pPr algn="ctr"/>
            <a:r>
              <a:rPr lang="it-IT" dirty="0" smtClean="0"/>
              <a:t>Là ci </a:t>
            </a:r>
            <a:r>
              <a:rPr lang="it-IT" dirty="0" err="1" smtClean="0"/>
              <a:t>darem</a:t>
            </a:r>
            <a:r>
              <a:rPr lang="it-IT" dirty="0" smtClean="0"/>
              <a:t> la mano</a:t>
            </a:r>
            <a:endParaRPr lang="it-IT" dirty="0"/>
          </a:p>
        </p:txBody>
      </p:sp>
    </p:spTree>
    <p:extLst>
      <p:ext uri="{BB962C8B-B14F-4D97-AF65-F5344CB8AC3E}">
        <p14:creationId xmlns:p14="http://schemas.microsoft.com/office/powerpoint/2010/main" val="8677311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V1yNgiEvIQ"/>
          <p:cNvPicPr>
            <a:picLocks noGrp="1" noRot="1" noChangeAspect="1"/>
          </p:cNvPicPr>
          <p:nvPr>
            <p:ph idx="1"/>
            <a:videoFile r:link="rId1"/>
          </p:nvPr>
        </p:nvPicPr>
        <p:blipFill>
          <a:blip r:embed="rId3"/>
          <a:stretch>
            <a:fillRect/>
          </a:stretch>
        </p:blipFill>
        <p:spPr>
          <a:xfrm>
            <a:off x="-14986" y="332656"/>
            <a:ext cx="9158986" cy="5151930"/>
          </a:xfrm>
          <a:prstGeom prst="rect">
            <a:avLst/>
          </a:prstGeom>
        </p:spPr>
      </p:pic>
      <p:sp>
        <p:nvSpPr>
          <p:cNvPr id="5" name="CasellaDiTesto 4"/>
          <p:cNvSpPr txBox="1"/>
          <p:nvPr/>
        </p:nvSpPr>
        <p:spPr>
          <a:xfrm>
            <a:off x="2627784" y="6021288"/>
            <a:ext cx="3888432" cy="369332"/>
          </a:xfrm>
          <a:prstGeom prst="rect">
            <a:avLst/>
          </a:prstGeom>
          <a:noFill/>
        </p:spPr>
        <p:txBody>
          <a:bodyPr wrap="square" rtlCol="0">
            <a:spAutoFit/>
          </a:bodyPr>
          <a:lstStyle/>
          <a:p>
            <a:pPr algn="ctr"/>
            <a:r>
              <a:rPr lang="it-IT" dirty="0" smtClean="0"/>
              <a:t>Ouverture</a:t>
            </a:r>
            <a:endParaRPr lang="it-IT" dirty="0"/>
          </a:p>
        </p:txBody>
      </p:sp>
    </p:spTree>
    <p:extLst>
      <p:ext uri="{BB962C8B-B14F-4D97-AF65-F5344CB8AC3E}">
        <p14:creationId xmlns:p14="http://schemas.microsoft.com/office/powerpoint/2010/main" val="327129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vni0_BtzLKs"/>
          <p:cNvPicPr>
            <a:picLocks noGrp="1" noRot="1" noChangeAspect="1"/>
          </p:cNvPicPr>
          <p:nvPr>
            <p:ph idx="1"/>
            <a:videoFile r:link="rId1"/>
          </p:nvPr>
        </p:nvPicPr>
        <p:blipFill>
          <a:blip r:embed="rId3"/>
          <a:stretch>
            <a:fillRect/>
          </a:stretch>
        </p:blipFill>
        <p:spPr>
          <a:xfrm>
            <a:off x="0" y="404664"/>
            <a:ext cx="9138903" cy="5140633"/>
          </a:xfrm>
          <a:prstGeom prst="rect">
            <a:avLst/>
          </a:prstGeom>
        </p:spPr>
      </p:pic>
      <p:sp>
        <p:nvSpPr>
          <p:cNvPr id="6" name="CasellaDiTesto 5"/>
          <p:cNvSpPr txBox="1"/>
          <p:nvPr/>
        </p:nvSpPr>
        <p:spPr>
          <a:xfrm>
            <a:off x="2051720" y="5877272"/>
            <a:ext cx="5040560" cy="369332"/>
          </a:xfrm>
          <a:prstGeom prst="rect">
            <a:avLst/>
          </a:prstGeom>
          <a:noFill/>
        </p:spPr>
        <p:txBody>
          <a:bodyPr wrap="square" rtlCol="0">
            <a:spAutoFit/>
          </a:bodyPr>
          <a:lstStyle/>
          <a:p>
            <a:pPr algn="ctr"/>
            <a:r>
              <a:rPr lang="it-IT" dirty="0" smtClean="0"/>
              <a:t>Notte e giorno faticar</a:t>
            </a:r>
            <a:endParaRPr lang="it-IT" dirty="0"/>
          </a:p>
        </p:txBody>
      </p:sp>
    </p:spTree>
    <p:extLst>
      <p:ext uri="{BB962C8B-B14F-4D97-AF65-F5344CB8AC3E}">
        <p14:creationId xmlns:p14="http://schemas.microsoft.com/office/powerpoint/2010/main" val="2987713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eutschlandkarte - Deutschland Karte Vek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2371" y="-73392"/>
            <a:ext cx="9920755" cy="6931391"/>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8028384" y="-73391"/>
            <a:ext cx="1440160" cy="69076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 name="Connettore 2 6"/>
          <p:cNvCxnSpPr/>
          <p:nvPr/>
        </p:nvCxnSpPr>
        <p:spPr>
          <a:xfrm flipH="1">
            <a:off x="4211960" y="1088752"/>
            <a:ext cx="1728192" cy="20522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Image result for leipzig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230965"/>
            <a:ext cx="2639343" cy="17155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uerbachs kell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2973" y="2236407"/>
            <a:ext cx="29337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514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erther selbstm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222"/>
            <a:ext cx="9144000" cy="6969512"/>
          </a:xfrm>
          <a:prstGeom prst="rect">
            <a:avLst/>
          </a:prstGeom>
          <a:noFill/>
          <a:extLst>
            <a:ext uri="{909E8E84-426E-40DD-AFC4-6F175D3DCCD1}">
              <a14:hiddenFill xmlns:a14="http://schemas.microsoft.com/office/drawing/2010/main">
                <a:solidFill>
                  <a:srgbClr val="FFFFFF"/>
                </a:solidFill>
              </a14:hiddenFill>
            </a:ext>
          </a:extLst>
        </p:spPr>
      </p:pic>
      <p:sp>
        <p:nvSpPr>
          <p:cNvPr id="2" name="Segnaposto contenuto 1"/>
          <p:cNvSpPr>
            <a:spLocks noGrp="1"/>
          </p:cNvSpPr>
          <p:nvPr>
            <p:ph idx="1"/>
          </p:nvPr>
        </p:nvSpPr>
        <p:spPr>
          <a:xfrm>
            <a:off x="6695728" y="6165304"/>
            <a:ext cx="2448272" cy="536848"/>
          </a:xfrm>
        </p:spPr>
        <p:txBody>
          <a:bodyPr>
            <a:normAutofit fontScale="70000" lnSpcReduction="20000"/>
          </a:bodyPr>
          <a:lstStyle/>
          <a:p>
            <a:pPr marL="0" indent="0" algn="ctr">
              <a:buNone/>
            </a:pPr>
            <a:r>
              <a:rPr lang="it-IT" dirty="0" smtClean="0"/>
              <a:t>Georg Melchior Kraus </a:t>
            </a:r>
            <a:br>
              <a:rPr lang="it-IT" dirty="0" smtClean="0"/>
            </a:br>
            <a:r>
              <a:rPr lang="it-IT" i="1" dirty="0" smtClean="0"/>
              <a:t>Goethe</a:t>
            </a:r>
            <a:r>
              <a:rPr lang="it-IT" dirty="0" smtClean="0"/>
              <a:t>, 1775/76</a:t>
            </a:r>
            <a:endParaRPr lang="it-IT" dirty="0"/>
          </a:p>
        </p:txBody>
      </p:sp>
      <p:sp>
        <p:nvSpPr>
          <p:cNvPr id="5" name="CasellaDiTesto 4"/>
          <p:cNvSpPr txBox="1"/>
          <p:nvPr/>
        </p:nvSpPr>
        <p:spPr>
          <a:xfrm>
            <a:off x="1331640" y="116632"/>
            <a:ext cx="3816424" cy="1384995"/>
          </a:xfrm>
          <a:prstGeom prst="rect">
            <a:avLst/>
          </a:prstGeom>
          <a:noFill/>
        </p:spPr>
        <p:txBody>
          <a:bodyPr wrap="square" rtlCol="0">
            <a:spAutoFit/>
          </a:bodyPr>
          <a:lstStyle/>
          <a:p>
            <a:pPr algn="ctr"/>
            <a:r>
              <a:rPr lang="it-IT" sz="2800" b="1" dirty="0" smtClean="0"/>
              <a:t>Johann Wolfgang Goethe</a:t>
            </a:r>
          </a:p>
          <a:p>
            <a:pPr algn="ctr"/>
            <a:r>
              <a:rPr lang="it-IT" sz="2800" b="1" dirty="0" smtClean="0"/>
              <a:t>(1749-1832)</a:t>
            </a:r>
            <a:endParaRPr lang="it-IT" sz="2800" b="1" dirty="0"/>
          </a:p>
        </p:txBody>
      </p:sp>
    </p:spTree>
    <p:extLst>
      <p:ext uri="{BB962C8B-B14F-4D97-AF65-F5344CB8AC3E}">
        <p14:creationId xmlns:p14="http://schemas.microsoft.com/office/powerpoint/2010/main" val="1750121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0" indent="0" algn="ctr">
              <a:buNone/>
            </a:pPr>
            <a:endParaRPr lang="it-IT" sz="3600" dirty="0" smtClean="0">
              <a:solidFill>
                <a:schemeClr val="bg1"/>
              </a:solidFill>
            </a:endParaRPr>
          </a:p>
          <a:p>
            <a:pPr marL="0" indent="0" algn="ctr">
              <a:buNone/>
            </a:pPr>
            <a:r>
              <a:rPr lang="it-IT" sz="3600" dirty="0" smtClean="0"/>
              <a:t>1773 </a:t>
            </a:r>
            <a:r>
              <a:rPr lang="it-IT" sz="3600" dirty="0"/>
              <a:t>– </a:t>
            </a:r>
            <a:r>
              <a:rPr lang="it-IT" sz="3600" i="1" dirty="0" err="1"/>
              <a:t>Götz</a:t>
            </a:r>
            <a:r>
              <a:rPr lang="it-IT" sz="3600" i="1" dirty="0"/>
              <a:t> von </a:t>
            </a:r>
            <a:r>
              <a:rPr lang="it-IT" sz="3600" i="1" dirty="0" err="1"/>
              <a:t>Berlichingen</a:t>
            </a:r>
            <a:endParaRPr lang="it-IT" sz="3600" i="1" dirty="0"/>
          </a:p>
          <a:p>
            <a:pPr marL="0" indent="0" algn="ctr">
              <a:buNone/>
            </a:pPr>
            <a:r>
              <a:rPr lang="it-IT" sz="3600" dirty="0"/>
              <a:t>1774 – </a:t>
            </a:r>
            <a:r>
              <a:rPr lang="it-IT" sz="3600" i="1" dirty="0"/>
              <a:t>Die Leiden </a:t>
            </a:r>
            <a:r>
              <a:rPr lang="it-IT" sz="3600" i="1" dirty="0" err="1"/>
              <a:t>des</a:t>
            </a:r>
            <a:r>
              <a:rPr lang="it-IT" sz="3600" i="1" dirty="0"/>
              <a:t> </a:t>
            </a:r>
            <a:r>
              <a:rPr lang="it-IT" sz="3600" i="1" dirty="0" err="1"/>
              <a:t>jungen</a:t>
            </a:r>
            <a:r>
              <a:rPr lang="it-IT" sz="3600" i="1" dirty="0"/>
              <a:t> Werther</a:t>
            </a:r>
          </a:p>
          <a:p>
            <a:pPr marL="0" indent="0" algn="ctr">
              <a:buNone/>
            </a:pPr>
            <a:r>
              <a:rPr lang="it-IT" sz="3600" dirty="0"/>
              <a:t>1775 </a:t>
            </a:r>
            <a:r>
              <a:rPr lang="it-IT" sz="3600" dirty="0" smtClean="0"/>
              <a:t>– </a:t>
            </a:r>
            <a:r>
              <a:rPr lang="it-IT" sz="3600" i="1" dirty="0" err="1" smtClean="0"/>
              <a:t>Urfaust</a:t>
            </a:r>
            <a:r>
              <a:rPr lang="it-IT" sz="3600" i="1" dirty="0" smtClean="0"/>
              <a:t> </a:t>
            </a:r>
            <a:endParaRPr lang="it-IT" sz="3600" i="1" dirty="0"/>
          </a:p>
          <a:p>
            <a:pPr marL="0" indent="0">
              <a:buNone/>
            </a:pPr>
            <a:endParaRPr lang="it-IT" dirty="0"/>
          </a:p>
        </p:txBody>
      </p:sp>
      <p:sp>
        <p:nvSpPr>
          <p:cNvPr id="3" name="Titolo 2"/>
          <p:cNvSpPr>
            <a:spLocks noGrp="1"/>
          </p:cNvSpPr>
          <p:nvPr>
            <p:ph type="title"/>
          </p:nvPr>
        </p:nvSpPr>
        <p:spPr/>
        <p:txBody>
          <a:bodyPr>
            <a:normAutofit/>
          </a:bodyPr>
          <a:lstStyle/>
          <a:p>
            <a:pPr algn="ctr"/>
            <a:r>
              <a:rPr lang="it-IT" sz="4800" b="1" dirty="0" smtClean="0"/>
              <a:t>Il giovane Goethe</a:t>
            </a:r>
            <a:endParaRPr lang="it-IT" sz="4800" b="1" dirty="0"/>
          </a:p>
        </p:txBody>
      </p:sp>
    </p:spTree>
    <p:extLst>
      <p:ext uri="{BB962C8B-B14F-4D97-AF65-F5344CB8AC3E}">
        <p14:creationId xmlns:p14="http://schemas.microsoft.com/office/powerpoint/2010/main" val="3412184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30336"/>
            <a:ext cx="4902652" cy="6123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02" name="Rectangle 2"/>
          <p:cNvSpPr>
            <a:spLocks noChangeArrowheads="1"/>
          </p:cNvSpPr>
          <p:nvPr/>
        </p:nvSpPr>
        <p:spPr bwMode="auto">
          <a:xfrm>
            <a:off x="5651500" y="730296"/>
            <a:ext cx="3024956" cy="54461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723900" algn="l"/>
                <a:tab pos="1447800" algn="l"/>
                <a:tab pos="2171700" algn="l"/>
              </a:tabLst>
              <a:defRPr>
                <a:solidFill>
                  <a:srgbClr val="000000"/>
                </a:solidFill>
                <a:latin typeface="Arial" charset="0"/>
                <a:ea typeface="Microsoft YaHei" charset="-122"/>
              </a:defRPr>
            </a:lvl1pPr>
            <a:lvl2pPr>
              <a:tabLst>
                <a:tab pos="723900" algn="l"/>
                <a:tab pos="1447800" algn="l"/>
                <a:tab pos="2171700" algn="l"/>
              </a:tabLst>
              <a:defRPr>
                <a:solidFill>
                  <a:srgbClr val="000000"/>
                </a:solidFill>
                <a:latin typeface="Arial" charset="0"/>
                <a:ea typeface="Microsoft YaHei" charset="-122"/>
              </a:defRPr>
            </a:lvl2pPr>
            <a:lvl3pPr>
              <a:tabLst>
                <a:tab pos="723900" algn="l"/>
                <a:tab pos="1447800" algn="l"/>
                <a:tab pos="2171700" algn="l"/>
              </a:tabLst>
              <a:defRPr>
                <a:solidFill>
                  <a:srgbClr val="000000"/>
                </a:solidFill>
                <a:latin typeface="Arial" charset="0"/>
                <a:ea typeface="Microsoft YaHei" charset="-122"/>
              </a:defRPr>
            </a:lvl3pPr>
            <a:lvl4pPr>
              <a:tabLst>
                <a:tab pos="723900" algn="l"/>
                <a:tab pos="1447800" algn="l"/>
                <a:tab pos="2171700" algn="l"/>
              </a:tabLst>
              <a:defRPr>
                <a:solidFill>
                  <a:srgbClr val="000000"/>
                </a:solidFill>
                <a:latin typeface="Arial" charset="0"/>
                <a:ea typeface="Microsoft YaHei" charset="-122"/>
              </a:defRPr>
            </a:lvl4pPr>
            <a:lvl5pPr>
              <a:tabLst>
                <a:tab pos="723900" algn="l"/>
                <a:tab pos="1447800" algn="l"/>
                <a:tab pos="2171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Lst>
              <a:defRPr>
                <a:solidFill>
                  <a:srgbClr val="000000"/>
                </a:solidFill>
                <a:latin typeface="Arial" charset="0"/>
                <a:ea typeface="Microsoft YaHei" charset="-122"/>
              </a:defRPr>
            </a:lvl9pPr>
          </a:lstStyle>
          <a:p>
            <a:pPr algn="ctr"/>
            <a:r>
              <a:rPr lang="it-IT" altLang="it-IT" sz="3200" b="1" dirty="0" smtClean="0">
                <a:solidFill>
                  <a:schemeClr val="tx1"/>
                </a:solidFill>
                <a:latin typeface="Garamond" pitchFamily="16" charset="0"/>
              </a:rPr>
              <a:t>La dismisura </a:t>
            </a:r>
            <a:br>
              <a:rPr lang="it-IT" altLang="it-IT" sz="3200" b="1" dirty="0" smtClean="0">
                <a:solidFill>
                  <a:schemeClr val="tx1"/>
                </a:solidFill>
                <a:latin typeface="Garamond" pitchFamily="16" charset="0"/>
              </a:rPr>
            </a:br>
            <a:r>
              <a:rPr lang="it-IT" altLang="it-IT" sz="3200" b="1" dirty="0" smtClean="0">
                <a:solidFill>
                  <a:schemeClr val="tx1"/>
                </a:solidFill>
                <a:latin typeface="Garamond" pitchFamily="16" charset="0"/>
              </a:rPr>
              <a:t>di </a:t>
            </a:r>
            <a:r>
              <a:rPr lang="it-IT" altLang="it-IT" sz="3200" b="1" dirty="0" err="1">
                <a:solidFill>
                  <a:schemeClr val="tx1"/>
                </a:solidFill>
                <a:latin typeface="Garamond" pitchFamily="16" charset="0"/>
              </a:rPr>
              <a:t>Götz</a:t>
            </a:r>
            <a:endParaRPr lang="it-IT" altLang="it-IT" sz="3200" b="1" dirty="0" smtClean="0">
              <a:solidFill>
                <a:schemeClr val="tx1"/>
              </a:solidFill>
              <a:latin typeface="Garamond" pitchFamily="16" charset="0"/>
            </a:endParaRPr>
          </a:p>
          <a:p>
            <a:pPr algn="ctr" hangingPunct="1">
              <a:lnSpc>
                <a:spcPct val="100000"/>
              </a:lnSpc>
            </a:pPr>
            <a:endParaRPr lang="it-IT" altLang="it-IT" sz="3600" b="1" dirty="0">
              <a:solidFill>
                <a:schemeClr val="tx1"/>
              </a:solidFill>
              <a:latin typeface="Garamond" pitchFamily="16" charset="0"/>
            </a:endParaRPr>
          </a:p>
          <a:p>
            <a:pPr algn="ctr" hangingPunct="1">
              <a:lnSpc>
                <a:spcPct val="100000"/>
              </a:lnSpc>
            </a:pPr>
            <a:r>
              <a:rPr lang="it-IT" altLang="it-IT" sz="3600" b="1" dirty="0" err="1" smtClean="0">
                <a:solidFill>
                  <a:schemeClr val="tx1"/>
                </a:solidFill>
                <a:latin typeface="Garamond" pitchFamily="16" charset="0"/>
              </a:rPr>
              <a:t>Götz-Zitat</a:t>
            </a:r>
            <a:endParaRPr lang="it-IT" altLang="it-IT" sz="3600" b="1" dirty="0">
              <a:solidFill>
                <a:schemeClr val="tx1"/>
              </a:solidFill>
              <a:latin typeface="Garamond" pitchFamily="16" charset="0"/>
            </a:endParaRPr>
          </a:p>
          <a:p>
            <a:pPr algn="ctr" hangingPunct="1">
              <a:lnSpc>
                <a:spcPct val="100000"/>
              </a:lnSpc>
            </a:pPr>
            <a:endParaRPr lang="it-IT" altLang="it-IT" sz="2400" b="1" dirty="0">
              <a:solidFill>
                <a:schemeClr val="tx1"/>
              </a:solidFill>
              <a:latin typeface="Garamond" pitchFamily="16" charset="0"/>
            </a:endParaRPr>
          </a:p>
          <a:p>
            <a:pPr algn="ctr" hangingPunct="1">
              <a:lnSpc>
                <a:spcPct val="100000"/>
              </a:lnSpc>
            </a:pPr>
            <a:r>
              <a:rPr lang="it-IT" altLang="it-IT" sz="2400" b="1" dirty="0">
                <a:solidFill>
                  <a:schemeClr val="tx1"/>
                </a:solidFill>
                <a:latin typeface="Garamond" pitchFamily="16" charset="0"/>
              </a:rPr>
              <a:t>Atto 3°</a:t>
            </a:r>
          </a:p>
          <a:p>
            <a:pPr algn="ctr" hangingPunct="1">
              <a:lnSpc>
                <a:spcPct val="100000"/>
              </a:lnSpc>
            </a:pPr>
            <a:endParaRPr lang="it-IT" altLang="it-IT" sz="2400" b="1" dirty="0">
              <a:solidFill>
                <a:schemeClr val="tx1"/>
              </a:solidFill>
              <a:latin typeface="Garamond" pitchFamily="16" charset="0"/>
            </a:endParaRPr>
          </a:p>
          <a:p>
            <a:pPr algn="ctr" hangingPunct="1">
              <a:lnSpc>
                <a:spcPct val="100000"/>
              </a:lnSpc>
            </a:pPr>
            <a:r>
              <a:rPr lang="it-IT" altLang="it-IT" sz="2800" dirty="0" err="1">
                <a:solidFill>
                  <a:schemeClr val="tx1"/>
                </a:solidFill>
                <a:latin typeface="Garamond" pitchFamily="16" charset="0"/>
              </a:rPr>
              <a:t>Götz</a:t>
            </a:r>
            <a:r>
              <a:rPr lang="it-IT" altLang="it-IT" sz="2800" dirty="0">
                <a:solidFill>
                  <a:schemeClr val="tx1"/>
                </a:solidFill>
                <a:latin typeface="Garamond" pitchFamily="16" charset="0"/>
              </a:rPr>
              <a:t> lo grida </a:t>
            </a:r>
            <a:br>
              <a:rPr lang="it-IT" altLang="it-IT" sz="2800" dirty="0">
                <a:solidFill>
                  <a:schemeClr val="tx1"/>
                </a:solidFill>
                <a:latin typeface="Garamond" pitchFamily="16" charset="0"/>
              </a:rPr>
            </a:br>
            <a:r>
              <a:rPr lang="it-IT" altLang="it-IT" sz="2800" dirty="0">
                <a:solidFill>
                  <a:schemeClr val="tx1"/>
                </a:solidFill>
                <a:latin typeface="Garamond" pitchFamily="16" charset="0"/>
              </a:rPr>
              <a:t>dalla finestra al  capitano degli Imperiali che lo </a:t>
            </a:r>
            <a:br>
              <a:rPr lang="it-IT" altLang="it-IT" sz="2800" dirty="0">
                <a:solidFill>
                  <a:schemeClr val="tx1"/>
                </a:solidFill>
                <a:latin typeface="Garamond" pitchFamily="16" charset="0"/>
              </a:rPr>
            </a:br>
            <a:r>
              <a:rPr lang="it-IT" altLang="it-IT" sz="2800" dirty="0">
                <a:solidFill>
                  <a:schemeClr val="tx1"/>
                </a:solidFill>
                <a:latin typeface="Garamond" pitchFamily="16" charset="0"/>
              </a:rPr>
              <a:t>sta assediando</a:t>
            </a:r>
          </a:p>
        </p:txBody>
      </p:sp>
    </p:spTree>
    <p:extLst>
      <p:ext uri="{BB962C8B-B14F-4D97-AF65-F5344CB8AC3E}">
        <p14:creationId xmlns:p14="http://schemas.microsoft.com/office/powerpoint/2010/main" val="30238022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499992" y="1524000"/>
            <a:ext cx="4186808" cy="4572000"/>
          </a:xfrm>
        </p:spPr>
        <p:txBody>
          <a:bodyPr/>
          <a:lstStyle/>
          <a:p>
            <a:endParaRPr lang="it-IT" dirty="0"/>
          </a:p>
        </p:txBody>
      </p:sp>
      <p:sp>
        <p:nvSpPr>
          <p:cNvPr id="3" name="Titolo 2"/>
          <p:cNvSpPr>
            <a:spLocks noGrp="1"/>
          </p:cNvSpPr>
          <p:nvPr>
            <p:ph type="title"/>
          </p:nvPr>
        </p:nvSpPr>
        <p:spPr/>
        <p:txBody>
          <a:bodyPr/>
          <a:lstStyle/>
          <a:p>
            <a:endParaRPr lang="it-IT"/>
          </a:p>
        </p:txBody>
      </p:sp>
      <p:pic>
        <p:nvPicPr>
          <p:cNvPr id="2050" name="Picture 2" descr="Image result for wer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3" y="0"/>
            <a:ext cx="739532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7385873" y="0"/>
            <a:ext cx="1758127"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7741716" y="745065"/>
            <a:ext cx="1046440" cy="5367869"/>
          </a:xfrm>
          <a:prstGeom prst="rect">
            <a:avLst/>
          </a:prstGeom>
          <a:noFill/>
        </p:spPr>
        <p:txBody>
          <a:bodyPr vert="vert" wrap="square" rtlCol="0">
            <a:spAutoFit/>
          </a:bodyPr>
          <a:lstStyle/>
          <a:p>
            <a:pPr algn="ctr"/>
            <a:r>
              <a:rPr lang="it-IT" sz="2800" dirty="0" smtClean="0">
                <a:solidFill>
                  <a:schemeClr val="bg1"/>
                </a:solidFill>
              </a:rPr>
              <a:t>La dismisura di Werther: </a:t>
            </a:r>
          </a:p>
          <a:p>
            <a:pPr algn="ctr"/>
            <a:r>
              <a:rPr lang="it-IT" sz="2800" dirty="0" smtClean="0">
                <a:solidFill>
                  <a:schemeClr val="bg1"/>
                </a:solidFill>
              </a:rPr>
              <a:t>il genio e il suicidio</a:t>
            </a:r>
            <a:endParaRPr lang="it-IT" sz="2800" dirty="0">
              <a:solidFill>
                <a:schemeClr val="bg1"/>
              </a:solidFill>
            </a:endParaRPr>
          </a:p>
        </p:txBody>
      </p:sp>
    </p:spTree>
    <p:extLst>
      <p:ext uri="{BB962C8B-B14F-4D97-AF65-F5344CB8AC3E}">
        <p14:creationId xmlns:p14="http://schemas.microsoft.com/office/powerpoint/2010/main" val="1254486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860032" y="332656"/>
            <a:ext cx="3826768" cy="5763344"/>
          </a:xfrm>
        </p:spPr>
        <p:txBody>
          <a:bodyPr/>
          <a:lstStyle/>
          <a:p>
            <a:pPr marL="0" indent="0" algn="ctr">
              <a:buNone/>
            </a:pPr>
            <a:r>
              <a:rPr lang="it-IT" b="1" dirty="0" smtClean="0"/>
              <a:t>La dismisura di Faust:</a:t>
            </a:r>
          </a:p>
          <a:p>
            <a:pPr marL="0" indent="0" algn="ctr">
              <a:buNone/>
            </a:pPr>
            <a:r>
              <a:rPr lang="it-IT" b="1" dirty="0" smtClean="0"/>
              <a:t>il patto col diavolo</a:t>
            </a:r>
          </a:p>
          <a:p>
            <a:pPr marL="0" indent="0">
              <a:buNone/>
            </a:pPr>
            <a:endParaRPr lang="it-IT" dirty="0"/>
          </a:p>
          <a:p>
            <a:pPr marL="0" indent="0">
              <a:buNone/>
            </a:pPr>
            <a:endParaRPr lang="it-IT" dirty="0" smtClean="0"/>
          </a:p>
          <a:p>
            <a:pPr marL="0" indent="0" algn="ctr">
              <a:buNone/>
            </a:pPr>
            <a:endParaRPr lang="it-IT" dirty="0" smtClean="0"/>
          </a:p>
          <a:p>
            <a:pPr marL="0" indent="0" algn="ctr">
              <a:buNone/>
            </a:pPr>
            <a:r>
              <a:rPr lang="it-IT" dirty="0" smtClean="0"/>
              <a:t>dal diavolo </a:t>
            </a:r>
          </a:p>
          <a:p>
            <a:pPr marL="0" indent="0" algn="ctr">
              <a:buNone/>
            </a:pPr>
            <a:r>
              <a:rPr lang="it-IT" dirty="0" smtClean="0"/>
              <a:t>puoi ottenere </a:t>
            </a:r>
          </a:p>
          <a:p>
            <a:pPr marL="0" indent="0" algn="ctr">
              <a:buNone/>
            </a:pPr>
            <a:r>
              <a:rPr lang="it-IT" dirty="0" smtClean="0"/>
              <a:t>tutto quello </a:t>
            </a:r>
          </a:p>
          <a:p>
            <a:pPr marL="0" indent="0" algn="ctr">
              <a:buNone/>
            </a:pPr>
            <a:r>
              <a:rPr lang="it-IT" dirty="0" smtClean="0"/>
              <a:t>che vuoi…</a:t>
            </a:r>
            <a:endParaRPr lang="it-IT" dirty="0"/>
          </a:p>
        </p:txBody>
      </p:sp>
      <p:pic>
        <p:nvPicPr>
          <p:cNvPr id="4098" name="Picture 2" descr="Image result for faust mephistophel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332656"/>
            <a:ext cx="4176464" cy="6287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50862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3977</TotalTime>
  <Words>471</Words>
  <Application>Microsoft Office PowerPoint</Application>
  <PresentationFormat>Presentazione su schermo (4:3)</PresentationFormat>
  <Paragraphs>173</Paragraphs>
  <Slides>37</Slides>
  <Notes>1</Notes>
  <HiddenSlides>0</HiddenSlides>
  <MMClips>4</MMClips>
  <ScaleCrop>false</ScaleCrop>
  <HeadingPairs>
    <vt:vector size="4" baseType="variant">
      <vt:variant>
        <vt:lpstr>Tema</vt:lpstr>
      </vt:variant>
      <vt:variant>
        <vt:i4>1</vt:i4>
      </vt:variant>
      <vt:variant>
        <vt:lpstr>Titoli diapositive</vt:lpstr>
      </vt:variant>
      <vt:variant>
        <vt:i4>37</vt:i4>
      </vt:variant>
    </vt:vector>
  </HeadingPairs>
  <TitlesOfParts>
    <vt:vector size="38" baseType="lpstr">
      <vt:lpstr>Carta</vt:lpstr>
      <vt:lpstr>1770-1789 la vigilia della Rivoluzione Francese</vt:lpstr>
      <vt:lpstr>Presentazione standard di PowerPoint</vt:lpstr>
      <vt:lpstr>Figure della dismisura per l’età moderna</vt:lpstr>
      <vt:lpstr>Presentazione standard di PowerPoint</vt:lpstr>
      <vt:lpstr>Presentazione standard di PowerPoint</vt:lpstr>
      <vt:lpstr>Il giovane Goethe</vt:lpstr>
      <vt:lpstr>Presentazione standard di PowerPoint</vt:lpstr>
      <vt:lpstr>Presentazione standard di PowerPoint</vt:lpstr>
      <vt:lpstr>Presentazione standard di PowerPoint</vt:lpstr>
      <vt:lpstr>Presentazione standard di PowerPoint</vt:lpstr>
      <vt:lpstr>I Faust di Goethe</vt:lpstr>
      <vt:lpstr>La voce di Goethe</vt:lpstr>
      <vt:lpstr>Il monologo iniziale dell’Urfaust</vt:lpstr>
      <vt:lpstr>Presentazione standard di PowerPoint</vt:lpstr>
      <vt:lpstr>Presentazione standard di PowerPoint</vt:lpstr>
      <vt:lpstr>Presentazione standard di PowerPoint</vt:lpstr>
      <vt:lpstr>Episodi principali</vt:lpstr>
      <vt:lpstr>Presentazione standard di PowerPoint</vt:lpstr>
      <vt:lpstr>Presentazione standard di PowerPoint</vt:lpstr>
      <vt:lpstr>La voce di Schiller</vt:lpstr>
      <vt:lpstr>L’epigrafe dei Räuber</vt:lpstr>
      <vt:lpstr>Franz e Karl: due incarnazioni della dismisura</vt:lpstr>
      <vt:lpstr>Illuminismo e dismisura</vt:lpstr>
      <vt:lpstr>Che cos’è l’illuminismo? (1784)   «L’uscita dell’essere umano  dallo stato di minorità»: autonomia critica e dismisura </vt:lpstr>
      <vt:lpstr>Presentazione standard di PowerPoint</vt:lpstr>
      <vt:lpstr>Presentazione standard di PowerPoint</vt:lpstr>
      <vt:lpstr>Presentazione standard di PowerPoint</vt:lpstr>
      <vt:lpstr>Presentazione standard di PowerPoint</vt:lpstr>
      <vt:lpstr>Don Giovanni o Il dissoluto punito  (1787)</vt:lpstr>
      <vt:lpstr>Presentazione standard di PowerPoint</vt:lpstr>
      <vt:lpstr>Presentazione standard di PowerPoint</vt:lpstr>
      <vt:lpstr>Presentazione standard di PowerPoint</vt:lpstr>
      <vt:lpstr>La voce di Da Ponte (e la musica di Mozart)</vt:lpstr>
      <vt:lpstr>Madamina, il catalogo è questo</vt:lpstr>
      <vt:lpstr>Là ci darem la mano</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Michele</dc:creator>
  <cp:lastModifiedBy>Michele</cp:lastModifiedBy>
  <cp:revision>37</cp:revision>
  <dcterms:created xsi:type="dcterms:W3CDTF">2016-11-05T20:53:04Z</dcterms:created>
  <dcterms:modified xsi:type="dcterms:W3CDTF">2016-11-28T22:19:09Z</dcterms:modified>
</cp:coreProperties>
</file>