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1"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82" r:id="rId18"/>
    <p:sldId id="271" r:id="rId19"/>
    <p:sldId id="273" r:id="rId20"/>
    <p:sldId id="283" r:id="rId21"/>
    <p:sldId id="284" r:id="rId22"/>
    <p:sldId id="278" r:id="rId23"/>
    <p:sldId id="279" r:id="rId24"/>
    <p:sldId id="280" r:id="rId2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9" name="Sottotitolo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Titolo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it-IT" smtClean="0"/>
              <a:t>Fare clic per modificare lo stile del titolo</a:t>
            </a:r>
            <a:endParaRPr kumimoji="0" lang="en-US"/>
          </a:p>
        </p:txBody>
      </p:sp>
      <p:cxnSp>
        <p:nvCxnSpPr>
          <p:cNvPr id="8" name="Connettore 1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e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15" name="Segnaposto data 14"/>
          <p:cNvSpPr>
            <a:spLocks noGrp="1"/>
          </p:cNvSpPr>
          <p:nvPr>
            <p:ph type="dt" sz="half" idx="10"/>
          </p:nvPr>
        </p:nvSpPr>
        <p:spPr/>
        <p:txBody>
          <a:bodyPr/>
          <a:lstStyle/>
          <a:p>
            <a:fld id="{39FA5F87-728C-4A23-8516-7FFEBAA25D31}" type="datetimeFigureOut">
              <a:rPr lang="it-IT" smtClean="0">
                <a:solidFill>
                  <a:srgbClr val="FEFAC9"/>
                </a:solidFill>
              </a:rPr>
              <a:pPr/>
              <a:t>09/11/2016</a:t>
            </a:fld>
            <a:endParaRPr lang="it-IT">
              <a:solidFill>
                <a:srgbClr val="FEFAC9"/>
              </a:solidFill>
            </a:endParaRPr>
          </a:p>
        </p:txBody>
      </p:sp>
      <p:sp>
        <p:nvSpPr>
          <p:cNvPr id="16" name="Segnaposto numero diapositiva 15"/>
          <p:cNvSpPr>
            <a:spLocks noGrp="1"/>
          </p:cNvSpPr>
          <p:nvPr>
            <p:ph type="sldNum" sz="quarter" idx="11"/>
          </p:nvPr>
        </p:nvSpPr>
        <p:spPr/>
        <p:txBody>
          <a:bodyPr/>
          <a:lstStyle/>
          <a:p>
            <a:fld id="{C5C2AA1F-94D7-479D-B236-E04E19017D35}" type="slidenum">
              <a:rPr lang="it-IT" smtClean="0">
                <a:solidFill>
                  <a:srgbClr val="FEFAC9"/>
                </a:solidFill>
              </a:rPr>
              <a:pPr/>
              <a:t>‹N›</a:t>
            </a:fld>
            <a:endParaRPr lang="it-IT">
              <a:solidFill>
                <a:srgbClr val="FEFAC9"/>
              </a:solidFill>
            </a:endParaRPr>
          </a:p>
        </p:txBody>
      </p:sp>
      <p:sp>
        <p:nvSpPr>
          <p:cNvPr id="17" name="Segnaposto piè di pagina 16"/>
          <p:cNvSpPr>
            <a:spLocks noGrp="1"/>
          </p:cNvSpPr>
          <p:nvPr>
            <p:ph type="ftr" sz="quarter" idx="12"/>
          </p:nvPr>
        </p:nvSpPr>
        <p:spPr/>
        <p:txBody>
          <a:bodyPr/>
          <a:lstStyle/>
          <a:p>
            <a:endParaRPr lang="it-IT">
              <a:solidFill>
                <a:srgbClr val="FEFAC9"/>
              </a:solidFill>
            </a:endParaRPr>
          </a:p>
        </p:txBody>
      </p:sp>
    </p:spTree>
    <p:extLst>
      <p:ext uri="{BB962C8B-B14F-4D97-AF65-F5344CB8AC3E}">
        <p14:creationId xmlns:p14="http://schemas.microsoft.com/office/powerpoint/2010/main" val="636121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39FA5F87-728C-4A23-8516-7FFEBAA25D31}" type="datetimeFigureOut">
              <a:rPr lang="it-IT" smtClean="0">
                <a:solidFill>
                  <a:srgbClr val="FEFAC9"/>
                </a:solidFill>
              </a:rPr>
              <a:pPr/>
              <a:t>09/11/2016</a:t>
            </a:fld>
            <a:endParaRPr lang="it-IT">
              <a:solidFill>
                <a:srgbClr val="FEFAC9"/>
              </a:solidFill>
            </a:endParaRPr>
          </a:p>
        </p:txBody>
      </p:sp>
      <p:sp>
        <p:nvSpPr>
          <p:cNvPr id="5" name="Segnaposto piè di pagina 4"/>
          <p:cNvSpPr>
            <a:spLocks noGrp="1"/>
          </p:cNvSpPr>
          <p:nvPr>
            <p:ph type="ftr" sz="quarter" idx="11"/>
          </p:nvPr>
        </p:nvSpPr>
        <p:spPr/>
        <p:txBody>
          <a:bodyPr/>
          <a:lstStyle/>
          <a:p>
            <a:endParaRPr lang="it-IT">
              <a:solidFill>
                <a:srgbClr val="FEFAC9"/>
              </a:solidFill>
            </a:endParaRPr>
          </a:p>
        </p:txBody>
      </p:sp>
      <p:sp>
        <p:nvSpPr>
          <p:cNvPr id="6" name="Segnaposto numero diapositiva 5"/>
          <p:cNvSpPr>
            <a:spLocks noGrp="1"/>
          </p:cNvSpPr>
          <p:nvPr>
            <p:ph type="sldNum" sz="quarter" idx="12"/>
          </p:nvPr>
        </p:nvSpPr>
        <p:spPr/>
        <p:txBody>
          <a:bodyPr/>
          <a:lstStyle/>
          <a:p>
            <a:fld id="{C5C2AA1F-94D7-479D-B236-E04E19017D35}" type="slidenum">
              <a:rPr lang="it-IT" smtClean="0">
                <a:solidFill>
                  <a:srgbClr val="FEFAC9"/>
                </a:solidFill>
              </a:rPr>
              <a:pPr/>
              <a:t>‹N›</a:t>
            </a:fld>
            <a:endParaRPr lang="it-IT">
              <a:solidFill>
                <a:srgbClr val="FEFAC9"/>
              </a:solidFill>
            </a:endParaRPr>
          </a:p>
        </p:txBody>
      </p:sp>
    </p:spTree>
    <p:extLst>
      <p:ext uri="{BB962C8B-B14F-4D97-AF65-F5344CB8AC3E}">
        <p14:creationId xmlns:p14="http://schemas.microsoft.com/office/powerpoint/2010/main" val="1884907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39FA5F87-728C-4A23-8516-7FFEBAA25D31}" type="datetimeFigureOut">
              <a:rPr lang="it-IT" smtClean="0">
                <a:solidFill>
                  <a:srgbClr val="FEFAC9"/>
                </a:solidFill>
              </a:rPr>
              <a:pPr/>
              <a:t>09/11/2016</a:t>
            </a:fld>
            <a:endParaRPr lang="it-IT">
              <a:solidFill>
                <a:srgbClr val="FEFAC9"/>
              </a:solidFill>
            </a:endParaRPr>
          </a:p>
        </p:txBody>
      </p:sp>
      <p:sp>
        <p:nvSpPr>
          <p:cNvPr id="5" name="Segnaposto piè di pagina 4"/>
          <p:cNvSpPr>
            <a:spLocks noGrp="1"/>
          </p:cNvSpPr>
          <p:nvPr>
            <p:ph type="ftr" sz="quarter" idx="11"/>
          </p:nvPr>
        </p:nvSpPr>
        <p:spPr/>
        <p:txBody>
          <a:bodyPr/>
          <a:lstStyle/>
          <a:p>
            <a:endParaRPr lang="it-IT">
              <a:solidFill>
                <a:srgbClr val="FEFAC9"/>
              </a:solidFill>
            </a:endParaRPr>
          </a:p>
        </p:txBody>
      </p:sp>
      <p:sp>
        <p:nvSpPr>
          <p:cNvPr id="6" name="Segnaposto numero diapositiva 5"/>
          <p:cNvSpPr>
            <a:spLocks noGrp="1"/>
          </p:cNvSpPr>
          <p:nvPr>
            <p:ph type="sldNum" sz="quarter" idx="12"/>
          </p:nvPr>
        </p:nvSpPr>
        <p:spPr/>
        <p:txBody>
          <a:bodyPr/>
          <a:lstStyle/>
          <a:p>
            <a:fld id="{C5C2AA1F-94D7-479D-B236-E04E19017D35}" type="slidenum">
              <a:rPr lang="it-IT" smtClean="0">
                <a:solidFill>
                  <a:srgbClr val="FEFAC9"/>
                </a:solidFill>
              </a:rPr>
              <a:pPr/>
              <a:t>‹N›</a:t>
            </a:fld>
            <a:endParaRPr lang="it-IT">
              <a:solidFill>
                <a:srgbClr val="FEFAC9"/>
              </a:solidFill>
            </a:endParaRPr>
          </a:p>
        </p:txBody>
      </p:sp>
    </p:spTree>
    <p:extLst>
      <p:ext uri="{BB962C8B-B14F-4D97-AF65-F5344CB8AC3E}">
        <p14:creationId xmlns:p14="http://schemas.microsoft.com/office/powerpoint/2010/main" val="3646678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9" name="Segnaposto contenuto 8"/>
          <p:cNvSpPr>
            <a:spLocks noGrp="1"/>
          </p:cNvSpPr>
          <p:nvPr>
            <p:ph idx="1"/>
          </p:nvPr>
        </p:nvSpPr>
        <p:spPr>
          <a:xfrm>
            <a:off x="457200" y="1524000"/>
            <a:ext cx="8229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4" name="Segnaposto data 13"/>
          <p:cNvSpPr>
            <a:spLocks noGrp="1"/>
          </p:cNvSpPr>
          <p:nvPr>
            <p:ph type="dt" sz="half" idx="14"/>
          </p:nvPr>
        </p:nvSpPr>
        <p:spPr/>
        <p:txBody>
          <a:bodyPr/>
          <a:lstStyle/>
          <a:p>
            <a:fld id="{39FA5F87-728C-4A23-8516-7FFEBAA25D31}" type="datetimeFigureOut">
              <a:rPr lang="it-IT" smtClean="0">
                <a:solidFill>
                  <a:srgbClr val="FEFAC9"/>
                </a:solidFill>
              </a:rPr>
              <a:pPr/>
              <a:t>09/11/2016</a:t>
            </a:fld>
            <a:endParaRPr lang="it-IT">
              <a:solidFill>
                <a:srgbClr val="FEFAC9"/>
              </a:solidFill>
            </a:endParaRPr>
          </a:p>
        </p:txBody>
      </p:sp>
      <p:sp>
        <p:nvSpPr>
          <p:cNvPr id="15" name="Segnaposto numero diapositiva 14"/>
          <p:cNvSpPr>
            <a:spLocks noGrp="1"/>
          </p:cNvSpPr>
          <p:nvPr>
            <p:ph type="sldNum" sz="quarter" idx="15"/>
          </p:nvPr>
        </p:nvSpPr>
        <p:spPr/>
        <p:txBody>
          <a:bodyPr/>
          <a:lstStyle>
            <a:lvl1pPr algn="ctr">
              <a:defRPr/>
            </a:lvl1pPr>
          </a:lstStyle>
          <a:p>
            <a:fld id="{C5C2AA1F-94D7-479D-B236-E04E19017D35}" type="slidenum">
              <a:rPr lang="it-IT" smtClean="0">
                <a:solidFill>
                  <a:srgbClr val="FEFAC9"/>
                </a:solidFill>
              </a:rPr>
              <a:pPr/>
              <a:t>‹N›</a:t>
            </a:fld>
            <a:endParaRPr lang="it-IT">
              <a:solidFill>
                <a:srgbClr val="FEFAC9"/>
              </a:solidFill>
            </a:endParaRPr>
          </a:p>
        </p:txBody>
      </p:sp>
      <p:sp>
        <p:nvSpPr>
          <p:cNvPr id="16" name="Segnaposto piè di pagina 15"/>
          <p:cNvSpPr>
            <a:spLocks noGrp="1"/>
          </p:cNvSpPr>
          <p:nvPr>
            <p:ph type="ftr" sz="quarter" idx="16"/>
          </p:nvPr>
        </p:nvSpPr>
        <p:spPr/>
        <p:txBody>
          <a:bodyPr/>
          <a:lstStyle/>
          <a:p>
            <a:endParaRPr lang="it-IT">
              <a:solidFill>
                <a:srgbClr val="FEFAC9"/>
              </a:solidFill>
            </a:endParaRPr>
          </a:p>
        </p:txBody>
      </p:sp>
      <p:sp>
        <p:nvSpPr>
          <p:cNvPr id="17" name="Titolo 16"/>
          <p:cNvSpPr>
            <a:spLocks noGrp="1"/>
          </p:cNvSpPr>
          <p:nvPr>
            <p:ph type="title"/>
          </p:nvPr>
        </p:nvSpPr>
        <p:spPr/>
        <p:txBody>
          <a:bodyPr rtlCol="0" anchor="b" anchorCtr="0"/>
          <a:lstStyle/>
          <a:p>
            <a:r>
              <a:rPr kumimoji="0" lang="it-IT" smtClean="0"/>
              <a:t>Fare clic per modificare lo stile del titolo</a:t>
            </a:r>
            <a:endParaRPr kumimoji="0" lang="en-US"/>
          </a:p>
        </p:txBody>
      </p:sp>
    </p:spTree>
    <p:extLst>
      <p:ext uri="{BB962C8B-B14F-4D97-AF65-F5344CB8AC3E}">
        <p14:creationId xmlns:p14="http://schemas.microsoft.com/office/powerpoint/2010/main" val="2022478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fld id="{39FA5F87-728C-4A23-8516-7FFEBAA25D31}" type="datetimeFigureOut">
              <a:rPr lang="it-IT" smtClean="0">
                <a:solidFill>
                  <a:srgbClr val="FEFAC9"/>
                </a:solidFill>
              </a:rPr>
              <a:pPr/>
              <a:t>09/11/2016</a:t>
            </a:fld>
            <a:endParaRPr lang="it-IT">
              <a:solidFill>
                <a:srgbClr val="FEFAC9"/>
              </a:solidFill>
            </a:endParaRPr>
          </a:p>
        </p:txBody>
      </p:sp>
      <p:sp>
        <p:nvSpPr>
          <p:cNvPr id="5" name="Segnaposto piè di pagina 4"/>
          <p:cNvSpPr>
            <a:spLocks noGrp="1"/>
          </p:cNvSpPr>
          <p:nvPr>
            <p:ph type="ftr" sz="quarter" idx="11"/>
          </p:nvPr>
        </p:nvSpPr>
        <p:spPr/>
        <p:txBody>
          <a:bodyPr/>
          <a:lstStyle/>
          <a:p>
            <a:endParaRPr lang="it-IT">
              <a:solidFill>
                <a:srgbClr val="FEFAC9"/>
              </a:solidFill>
            </a:endParaRPr>
          </a:p>
        </p:txBody>
      </p:sp>
      <p:sp>
        <p:nvSpPr>
          <p:cNvPr id="6" name="Segnaposto numero diapositiva 5"/>
          <p:cNvSpPr>
            <a:spLocks noGrp="1"/>
          </p:cNvSpPr>
          <p:nvPr>
            <p:ph type="sldNum" sz="quarter" idx="12"/>
          </p:nvPr>
        </p:nvSpPr>
        <p:spPr/>
        <p:txBody>
          <a:bodyPr/>
          <a:lstStyle/>
          <a:p>
            <a:fld id="{C5C2AA1F-94D7-479D-B236-E04E19017D35}" type="slidenum">
              <a:rPr lang="it-IT" smtClean="0">
                <a:solidFill>
                  <a:srgbClr val="FEFAC9"/>
                </a:solidFill>
              </a:rPr>
              <a:pPr/>
              <a:t>‹N›</a:t>
            </a:fld>
            <a:endParaRPr lang="it-IT">
              <a:solidFill>
                <a:srgbClr val="FEFAC9"/>
              </a:solidFill>
            </a:endParaRPr>
          </a:p>
        </p:txBody>
      </p:sp>
      <p:sp>
        <p:nvSpPr>
          <p:cNvPr id="2" name="Titolo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cxnSp>
        <p:nvCxnSpPr>
          <p:cNvPr id="7" name="Connettore 1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0681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5" name="Segnaposto data 4"/>
          <p:cNvSpPr>
            <a:spLocks noGrp="1"/>
          </p:cNvSpPr>
          <p:nvPr>
            <p:ph type="dt" sz="half" idx="10"/>
          </p:nvPr>
        </p:nvSpPr>
        <p:spPr/>
        <p:txBody>
          <a:bodyPr/>
          <a:lstStyle/>
          <a:p>
            <a:fld id="{39FA5F87-728C-4A23-8516-7FFEBAA25D31}" type="datetimeFigureOut">
              <a:rPr lang="it-IT" smtClean="0">
                <a:solidFill>
                  <a:srgbClr val="FEFAC9"/>
                </a:solidFill>
              </a:rPr>
              <a:pPr/>
              <a:t>09/11/2016</a:t>
            </a:fld>
            <a:endParaRPr lang="it-IT">
              <a:solidFill>
                <a:srgbClr val="FEFAC9"/>
              </a:solidFill>
            </a:endParaRPr>
          </a:p>
        </p:txBody>
      </p:sp>
      <p:sp>
        <p:nvSpPr>
          <p:cNvPr id="6" name="Segnaposto piè di pagina 5"/>
          <p:cNvSpPr>
            <a:spLocks noGrp="1"/>
          </p:cNvSpPr>
          <p:nvPr>
            <p:ph type="ftr" sz="quarter" idx="11"/>
          </p:nvPr>
        </p:nvSpPr>
        <p:spPr/>
        <p:txBody>
          <a:bodyPr/>
          <a:lstStyle/>
          <a:p>
            <a:endParaRPr lang="it-IT">
              <a:solidFill>
                <a:srgbClr val="FEFAC9"/>
              </a:solidFill>
            </a:endParaRPr>
          </a:p>
        </p:txBody>
      </p:sp>
      <p:sp>
        <p:nvSpPr>
          <p:cNvPr id="7" name="Segnaposto numero diapositiva 6"/>
          <p:cNvSpPr>
            <a:spLocks noGrp="1"/>
          </p:cNvSpPr>
          <p:nvPr>
            <p:ph type="sldNum" sz="quarter" idx="12"/>
          </p:nvPr>
        </p:nvSpPr>
        <p:spPr/>
        <p:txBody>
          <a:bodyPr/>
          <a:lstStyle/>
          <a:p>
            <a:fld id="{C5C2AA1F-94D7-479D-B236-E04E19017D35}" type="slidenum">
              <a:rPr lang="it-IT" smtClean="0">
                <a:solidFill>
                  <a:srgbClr val="FEFAC9"/>
                </a:solidFill>
              </a:rPr>
              <a:pPr/>
              <a:t>‹N›</a:t>
            </a:fld>
            <a:endParaRPr lang="it-IT">
              <a:solidFill>
                <a:srgbClr val="FEFAC9"/>
              </a:solidFill>
            </a:endParaRPr>
          </a:p>
        </p:txBody>
      </p:sp>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11" name="Segnaposto contenuto 10"/>
          <p:cNvSpPr>
            <a:spLocks noGrp="1"/>
          </p:cNvSpPr>
          <p:nvPr>
            <p:ph sz="half" idx="1"/>
          </p:nvPr>
        </p:nvSpPr>
        <p:spPr>
          <a:xfrm>
            <a:off x="457200" y="1524000"/>
            <a:ext cx="4059936"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524000"/>
            <a:ext cx="4059936"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extLst>
      <p:ext uri="{BB962C8B-B14F-4D97-AF65-F5344CB8AC3E}">
        <p14:creationId xmlns:p14="http://schemas.microsoft.com/office/powerpoint/2010/main" val="3031001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9" name="Segnaposto numero diapositiva 8"/>
          <p:cNvSpPr>
            <a:spLocks noGrp="1"/>
          </p:cNvSpPr>
          <p:nvPr>
            <p:ph type="sldNum" sz="quarter" idx="12"/>
          </p:nvPr>
        </p:nvSpPr>
        <p:spPr/>
        <p:txBody>
          <a:bodyPr/>
          <a:lstStyle/>
          <a:p>
            <a:fld id="{C5C2AA1F-94D7-479D-B236-E04E19017D35}" type="slidenum">
              <a:rPr lang="it-IT" smtClean="0">
                <a:solidFill>
                  <a:srgbClr val="FEFAC9"/>
                </a:solidFill>
              </a:rPr>
              <a:pPr/>
              <a:t>‹N›</a:t>
            </a:fld>
            <a:endParaRPr lang="it-IT">
              <a:solidFill>
                <a:srgbClr val="FEFAC9"/>
              </a:solidFill>
            </a:endParaRPr>
          </a:p>
        </p:txBody>
      </p:sp>
      <p:sp>
        <p:nvSpPr>
          <p:cNvPr id="8" name="Segnaposto piè di pagina 7"/>
          <p:cNvSpPr>
            <a:spLocks noGrp="1"/>
          </p:cNvSpPr>
          <p:nvPr>
            <p:ph type="ftr" sz="quarter" idx="11"/>
          </p:nvPr>
        </p:nvSpPr>
        <p:spPr/>
        <p:txBody>
          <a:bodyPr/>
          <a:lstStyle/>
          <a:p>
            <a:endParaRPr lang="it-IT">
              <a:solidFill>
                <a:srgbClr val="FEFAC9"/>
              </a:solidFill>
            </a:endParaRPr>
          </a:p>
        </p:txBody>
      </p:sp>
      <p:sp>
        <p:nvSpPr>
          <p:cNvPr id="7" name="Segnaposto data 6"/>
          <p:cNvSpPr>
            <a:spLocks noGrp="1"/>
          </p:cNvSpPr>
          <p:nvPr>
            <p:ph type="dt" sz="half" idx="10"/>
          </p:nvPr>
        </p:nvSpPr>
        <p:spPr/>
        <p:txBody>
          <a:bodyPr/>
          <a:lstStyle/>
          <a:p>
            <a:fld id="{39FA5F87-728C-4A23-8516-7FFEBAA25D31}" type="datetimeFigureOut">
              <a:rPr lang="it-IT" smtClean="0">
                <a:solidFill>
                  <a:srgbClr val="FEFAC9"/>
                </a:solidFill>
              </a:rPr>
              <a:pPr/>
              <a:t>09/11/2016</a:t>
            </a:fld>
            <a:endParaRPr lang="it-IT">
              <a:solidFill>
                <a:srgbClr val="FEFAC9"/>
              </a:solidFill>
            </a:endParaRPr>
          </a:p>
        </p:txBody>
      </p:sp>
      <p:sp>
        <p:nvSpPr>
          <p:cNvPr id="3" name="Segnaposto testo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32" name="Segnaposto contenuto 31"/>
          <p:cNvSpPr>
            <a:spLocks noGrp="1"/>
          </p:cNvSpPr>
          <p:nvPr>
            <p:ph sz="half" idx="2"/>
          </p:nvPr>
        </p:nvSpPr>
        <p:spPr>
          <a:xfrm>
            <a:off x="457200" y="2201896"/>
            <a:ext cx="4038600" cy="391363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34" name="Segnaposto contenuto 33"/>
          <p:cNvSpPr>
            <a:spLocks noGrp="1"/>
          </p:cNvSpPr>
          <p:nvPr>
            <p:ph sz="quarter" idx="4"/>
          </p:nvPr>
        </p:nvSpPr>
        <p:spPr>
          <a:xfrm>
            <a:off x="4649788" y="2201896"/>
            <a:ext cx="4038600" cy="391363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 name="Titolo 1"/>
          <p:cNvSpPr>
            <a:spLocks noGrp="1"/>
          </p:cNvSpPr>
          <p:nvPr>
            <p:ph type="title"/>
          </p:nvPr>
        </p:nvSpPr>
        <p:spPr>
          <a:xfrm>
            <a:off x="457200" y="155448"/>
            <a:ext cx="8229600" cy="1143000"/>
          </a:xfrm>
        </p:spPr>
        <p:txBody>
          <a:bodyPr anchor="b" anchorCtr="0"/>
          <a:lstStyle>
            <a:lvl1pPr>
              <a:defRPr/>
            </a:lvl1pPr>
          </a:lstStyle>
          <a:p>
            <a:r>
              <a:rPr kumimoji="0" lang="it-IT" smtClean="0"/>
              <a:t>Fare clic per modificare lo stile del titolo</a:t>
            </a:r>
            <a:endParaRPr kumimoji="0" lang="en-US"/>
          </a:p>
        </p:txBody>
      </p:sp>
      <p:sp>
        <p:nvSpPr>
          <p:cNvPr id="12" name="Segnaposto testo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cxnSp>
        <p:nvCxnSpPr>
          <p:cNvPr id="10" name="Connettore 1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797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39FA5F87-728C-4A23-8516-7FFEBAA25D31}" type="datetimeFigureOut">
              <a:rPr lang="it-IT" smtClean="0">
                <a:solidFill>
                  <a:srgbClr val="FEFAC9"/>
                </a:solidFill>
              </a:rPr>
              <a:pPr/>
              <a:t>09/11/2016</a:t>
            </a:fld>
            <a:endParaRPr lang="it-IT">
              <a:solidFill>
                <a:srgbClr val="FEFAC9"/>
              </a:solidFill>
            </a:endParaRPr>
          </a:p>
        </p:txBody>
      </p:sp>
      <p:sp>
        <p:nvSpPr>
          <p:cNvPr id="4" name="Segnaposto piè di pagina 3"/>
          <p:cNvSpPr>
            <a:spLocks noGrp="1"/>
          </p:cNvSpPr>
          <p:nvPr>
            <p:ph type="ftr" sz="quarter" idx="11"/>
          </p:nvPr>
        </p:nvSpPr>
        <p:spPr/>
        <p:txBody>
          <a:bodyPr/>
          <a:lstStyle/>
          <a:p>
            <a:endParaRPr lang="it-IT">
              <a:solidFill>
                <a:srgbClr val="FEFAC9"/>
              </a:solidFill>
            </a:endParaRPr>
          </a:p>
        </p:txBody>
      </p:sp>
      <p:sp>
        <p:nvSpPr>
          <p:cNvPr id="5" name="Segnaposto numero diapositiva 4"/>
          <p:cNvSpPr>
            <a:spLocks noGrp="1"/>
          </p:cNvSpPr>
          <p:nvPr>
            <p:ph type="sldNum" sz="quarter" idx="12"/>
          </p:nvPr>
        </p:nvSpPr>
        <p:spPr/>
        <p:txBody>
          <a:bodyPr/>
          <a:lstStyle/>
          <a:p>
            <a:fld id="{C5C2AA1F-94D7-479D-B236-E04E19017D35}" type="slidenum">
              <a:rPr lang="it-IT" smtClean="0">
                <a:solidFill>
                  <a:srgbClr val="FEFAC9"/>
                </a:solidFill>
              </a:rPr>
              <a:pPr/>
              <a:t>‹N›</a:t>
            </a:fld>
            <a:endParaRPr lang="it-IT">
              <a:solidFill>
                <a:srgbClr val="FEFAC9"/>
              </a:solidFill>
            </a:endParaRPr>
          </a:p>
        </p:txBody>
      </p:sp>
      <p:sp>
        <p:nvSpPr>
          <p:cNvPr id="2" name="Titolo 1"/>
          <p:cNvSpPr>
            <a:spLocks noGrp="1"/>
          </p:cNvSpPr>
          <p:nvPr>
            <p:ph type="title"/>
          </p:nvPr>
        </p:nvSpPr>
        <p:spPr/>
        <p:txBody>
          <a:bodyPr/>
          <a:lstStyle/>
          <a:p>
            <a:r>
              <a:rPr kumimoji="0" lang="it-IT" smtClean="0"/>
              <a:t>Fare clic per modificare lo stile del titolo</a:t>
            </a:r>
            <a:endParaRPr kumimoji="0" lang="en-US"/>
          </a:p>
        </p:txBody>
      </p:sp>
    </p:spTree>
    <p:extLst>
      <p:ext uri="{BB962C8B-B14F-4D97-AF65-F5344CB8AC3E}">
        <p14:creationId xmlns:p14="http://schemas.microsoft.com/office/powerpoint/2010/main" val="1501345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9FA5F87-728C-4A23-8516-7FFEBAA25D31}" type="datetimeFigureOut">
              <a:rPr lang="it-IT" smtClean="0">
                <a:solidFill>
                  <a:srgbClr val="FEFAC9"/>
                </a:solidFill>
              </a:rPr>
              <a:pPr/>
              <a:t>09/11/2016</a:t>
            </a:fld>
            <a:endParaRPr lang="it-IT">
              <a:solidFill>
                <a:srgbClr val="FEFAC9"/>
              </a:solidFill>
            </a:endParaRPr>
          </a:p>
        </p:txBody>
      </p:sp>
      <p:sp>
        <p:nvSpPr>
          <p:cNvPr id="3" name="Segnaposto piè di pagina 2"/>
          <p:cNvSpPr>
            <a:spLocks noGrp="1"/>
          </p:cNvSpPr>
          <p:nvPr>
            <p:ph type="ftr" sz="quarter" idx="11"/>
          </p:nvPr>
        </p:nvSpPr>
        <p:spPr/>
        <p:txBody>
          <a:bodyPr/>
          <a:lstStyle/>
          <a:p>
            <a:endParaRPr lang="it-IT">
              <a:solidFill>
                <a:srgbClr val="FEFAC9"/>
              </a:solidFill>
            </a:endParaRPr>
          </a:p>
        </p:txBody>
      </p:sp>
      <p:sp>
        <p:nvSpPr>
          <p:cNvPr id="4" name="Segnaposto numero diapositiva 3"/>
          <p:cNvSpPr>
            <a:spLocks noGrp="1"/>
          </p:cNvSpPr>
          <p:nvPr>
            <p:ph type="sldNum" sz="quarter" idx="12"/>
          </p:nvPr>
        </p:nvSpPr>
        <p:spPr/>
        <p:txBody>
          <a:bodyPr/>
          <a:lstStyle/>
          <a:p>
            <a:fld id="{C5C2AA1F-94D7-479D-B236-E04E19017D35}" type="slidenum">
              <a:rPr lang="it-IT" smtClean="0">
                <a:solidFill>
                  <a:srgbClr val="FEFAC9"/>
                </a:solidFill>
              </a:rPr>
              <a:pPr/>
              <a:t>‹N›</a:t>
            </a:fld>
            <a:endParaRPr lang="it-IT">
              <a:solidFill>
                <a:srgbClr val="FEFAC9"/>
              </a:solidFill>
            </a:endParaRPr>
          </a:p>
        </p:txBody>
      </p:sp>
    </p:spTree>
    <p:extLst>
      <p:ext uri="{BB962C8B-B14F-4D97-AF65-F5344CB8AC3E}">
        <p14:creationId xmlns:p14="http://schemas.microsoft.com/office/powerpoint/2010/main" val="3606043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9" name="Segnaposto contenuto 28"/>
          <p:cNvSpPr>
            <a:spLocks noGrp="1"/>
          </p:cNvSpPr>
          <p:nvPr>
            <p:ph sz="quarter" idx="1"/>
          </p:nvPr>
        </p:nvSpPr>
        <p:spPr>
          <a:xfrm>
            <a:off x="457200" y="457200"/>
            <a:ext cx="6248400" cy="5715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3" name="Segnaposto testo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31" name="Titolo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it-IT" smtClean="0"/>
              <a:t>Fare clic per modificare lo stile del titolo</a:t>
            </a:r>
            <a:endParaRPr kumimoji="0" lang="en-US"/>
          </a:p>
        </p:txBody>
      </p:sp>
      <p:sp>
        <p:nvSpPr>
          <p:cNvPr id="8" name="Segnaposto data 7"/>
          <p:cNvSpPr>
            <a:spLocks noGrp="1"/>
          </p:cNvSpPr>
          <p:nvPr>
            <p:ph type="dt" sz="half" idx="14"/>
          </p:nvPr>
        </p:nvSpPr>
        <p:spPr/>
        <p:txBody>
          <a:bodyPr/>
          <a:lstStyle/>
          <a:p>
            <a:fld id="{39FA5F87-728C-4A23-8516-7FFEBAA25D31}" type="datetimeFigureOut">
              <a:rPr lang="it-IT" smtClean="0">
                <a:solidFill>
                  <a:srgbClr val="FEFAC9"/>
                </a:solidFill>
              </a:rPr>
              <a:pPr/>
              <a:t>09/11/2016</a:t>
            </a:fld>
            <a:endParaRPr lang="it-IT">
              <a:solidFill>
                <a:srgbClr val="FEFAC9"/>
              </a:solidFill>
            </a:endParaRPr>
          </a:p>
        </p:txBody>
      </p:sp>
      <p:sp>
        <p:nvSpPr>
          <p:cNvPr id="9" name="Segnaposto numero diapositiva 8"/>
          <p:cNvSpPr>
            <a:spLocks noGrp="1"/>
          </p:cNvSpPr>
          <p:nvPr>
            <p:ph type="sldNum" sz="quarter" idx="15"/>
          </p:nvPr>
        </p:nvSpPr>
        <p:spPr/>
        <p:txBody>
          <a:bodyPr/>
          <a:lstStyle/>
          <a:p>
            <a:fld id="{C5C2AA1F-94D7-479D-B236-E04E19017D35}" type="slidenum">
              <a:rPr lang="it-IT" smtClean="0">
                <a:solidFill>
                  <a:srgbClr val="FEFAC9"/>
                </a:solidFill>
              </a:rPr>
              <a:pPr/>
              <a:t>‹N›</a:t>
            </a:fld>
            <a:endParaRPr lang="it-IT">
              <a:solidFill>
                <a:srgbClr val="FEFAC9"/>
              </a:solidFill>
            </a:endParaRPr>
          </a:p>
        </p:txBody>
      </p:sp>
      <p:sp>
        <p:nvSpPr>
          <p:cNvPr id="10" name="Segnaposto piè di pagina 9"/>
          <p:cNvSpPr>
            <a:spLocks noGrp="1"/>
          </p:cNvSpPr>
          <p:nvPr>
            <p:ph type="ftr" sz="quarter" idx="16"/>
          </p:nvPr>
        </p:nvSpPr>
        <p:spPr/>
        <p:txBody>
          <a:bodyPr/>
          <a:lstStyle/>
          <a:p>
            <a:endParaRPr lang="it-IT">
              <a:solidFill>
                <a:srgbClr val="FEFAC9"/>
              </a:solidFill>
            </a:endParaRPr>
          </a:p>
        </p:txBody>
      </p:sp>
    </p:spTree>
    <p:extLst>
      <p:ext uri="{BB962C8B-B14F-4D97-AF65-F5344CB8AC3E}">
        <p14:creationId xmlns:p14="http://schemas.microsoft.com/office/powerpoint/2010/main" val="2374657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it-IT" smtClean="0"/>
              <a:t>Fare clic sull'icona per inserire un'immagine</a:t>
            </a:r>
            <a:endParaRPr kumimoji="0" lang="en-US"/>
          </a:p>
        </p:txBody>
      </p:sp>
      <p:sp>
        <p:nvSpPr>
          <p:cNvPr id="4" name="Segnaposto testo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8" name="Segnaposto data 7"/>
          <p:cNvSpPr>
            <a:spLocks noGrp="1"/>
          </p:cNvSpPr>
          <p:nvPr>
            <p:ph type="dt" sz="half" idx="10"/>
          </p:nvPr>
        </p:nvSpPr>
        <p:spPr/>
        <p:txBody>
          <a:bodyPr/>
          <a:lstStyle/>
          <a:p>
            <a:fld id="{39FA5F87-728C-4A23-8516-7FFEBAA25D31}" type="datetimeFigureOut">
              <a:rPr lang="it-IT" smtClean="0">
                <a:solidFill>
                  <a:srgbClr val="FEFAC9"/>
                </a:solidFill>
              </a:rPr>
              <a:pPr/>
              <a:t>09/11/2016</a:t>
            </a:fld>
            <a:endParaRPr lang="it-IT">
              <a:solidFill>
                <a:srgbClr val="FEFAC9"/>
              </a:solidFill>
            </a:endParaRPr>
          </a:p>
        </p:txBody>
      </p:sp>
      <p:sp>
        <p:nvSpPr>
          <p:cNvPr id="9" name="Segnaposto numero diapositiva 8"/>
          <p:cNvSpPr>
            <a:spLocks noGrp="1"/>
          </p:cNvSpPr>
          <p:nvPr>
            <p:ph type="sldNum" sz="quarter" idx="11"/>
          </p:nvPr>
        </p:nvSpPr>
        <p:spPr/>
        <p:txBody>
          <a:bodyPr/>
          <a:lstStyle/>
          <a:p>
            <a:fld id="{C5C2AA1F-94D7-479D-B236-E04E19017D35}" type="slidenum">
              <a:rPr lang="it-IT" smtClean="0">
                <a:solidFill>
                  <a:srgbClr val="FEFAC9"/>
                </a:solidFill>
              </a:rPr>
              <a:pPr/>
              <a:t>‹N›</a:t>
            </a:fld>
            <a:endParaRPr lang="it-IT">
              <a:solidFill>
                <a:srgbClr val="FEFAC9"/>
              </a:solidFill>
            </a:endParaRPr>
          </a:p>
        </p:txBody>
      </p:sp>
      <p:sp>
        <p:nvSpPr>
          <p:cNvPr id="10" name="Segnaposto piè di pagina 9"/>
          <p:cNvSpPr>
            <a:spLocks noGrp="1"/>
          </p:cNvSpPr>
          <p:nvPr>
            <p:ph type="ftr" sz="quarter" idx="12"/>
          </p:nvPr>
        </p:nvSpPr>
        <p:spPr/>
        <p:txBody>
          <a:bodyPr/>
          <a:lstStyle/>
          <a:p>
            <a:endParaRPr lang="it-IT">
              <a:solidFill>
                <a:srgbClr val="FEFAC9"/>
              </a:solidFill>
            </a:endParaRPr>
          </a:p>
        </p:txBody>
      </p:sp>
    </p:spTree>
    <p:extLst>
      <p:ext uri="{BB962C8B-B14F-4D97-AF65-F5344CB8AC3E}">
        <p14:creationId xmlns:p14="http://schemas.microsoft.com/office/powerpoint/2010/main" val="409812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Segnaposto testo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24" name="Segnaposto data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39FA5F87-728C-4A23-8516-7FFEBAA25D31}" type="datetimeFigureOut">
              <a:rPr lang="it-IT" smtClean="0">
                <a:solidFill>
                  <a:srgbClr val="FEFAC9"/>
                </a:solidFill>
              </a:rPr>
              <a:pPr/>
              <a:t>09/11/2016</a:t>
            </a:fld>
            <a:endParaRPr lang="it-IT">
              <a:solidFill>
                <a:srgbClr val="FEFAC9"/>
              </a:solidFill>
            </a:endParaRPr>
          </a:p>
        </p:txBody>
      </p:sp>
      <p:sp>
        <p:nvSpPr>
          <p:cNvPr id="10" name="Segnaposto piè di pagina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it-IT">
              <a:solidFill>
                <a:srgbClr val="FEFAC9"/>
              </a:solidFill>
            </a:endParaRPr>
          </a:p>
        </p:txBody>
      </p:sp>
      <p:sp>
        <p:nvSpPr>
          <p:cNvPr id="22" name="Segnaposto numero diapositiva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C5C2AA1F-94D7-479D-B236-E04E19017D35}" type="slidenum">
              <a:rPr lang="it-IT" smtClean="0">
                <a:solidFill>
                  <a:srgbClr val="FEFAC9"/>
                </a:solidFill>
              </a:rPr>
              <a:pPr/>
              <a:t>‹N›</a:t>
            </a:fld>
            <a:endParaRPr lang="it-IT">
              <a:solidFill>
                <a:srgbClr val="FEFAC9"/>
              </a:solidFill>
            </a:endParaRPr>
          </a:p>
        </p:txBody>
      </p:sp>
      <p:sp>
        <p:nvSpPr>
          <p:cNvPr id="5" name="Segnaposto titolo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it-IT" smtClean="0"/>
              <a:t>Fare clic per modificare lo stile del titolo</a:t>
            </a:r>
            <a:endParaRPr kumimoji="0" lang="en-US"/>
          </a:p>
        </p:txBody>
      </p:sp>
    </p:spTree>
    <p:extLst>
      <p:ext uri="{BB962C8B-B14F-4D97-AF65-F5344CB8AC3E}">
        <p14:creationId xmlns:p14="http://schemas.microsoft.com/office/powerpoint/2010/main" val="21476899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https://www.youtube.com/embed/AYTaZGjVMr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https://www.youtube.com/embed/kapS4U9hW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ttotitolo 1"/>
          <p:cNvSpPr>
            <a:spLocks noGrp="1"/>
          </p:cNvSpPr>
          <p:nvPr>
            <p:ph type="subTitle" idx="1"/>
          </p:nvPr>
        </p:nvSpPr>
        <p:spPr/>
        <p:txBody>
          <a:bodyPr/>
          <a:lstStyle/>
          <a:p>
            <a:r>
              <a:rPr lang="it-IT" sz="2400" i="1" dirty="0" err="1" smtClean="0">
                <a:latin typeface="Garamond" panose="02020404030301010803" pitchFamily="18" charset="0"/>
              </a:rPr>
              <a:t>Schnitter</a:t>
            </a:r>
            <a:r>
              <a:rPr lang="it-IT" sz="2400" i="1" dirty="0" smtClean="0">
                <a:latin typeface="Garamond" panose="02020404030301010803" pitchFamily="18" charset="0"/>
              </a:rPr>
              <a:t> </a:t>
            </a:r>
            <a:r>
              <a:rPr lang="it-IT" sz="2400" i="1" dirty="0" err="1" smtClean="0">
                <a:latin typeface="Garamond" panose="02020404030301010803" pitchFamily="18" charset="0"/>
              </a:rPr>
              <a:t>Tod</a:t>
            </a:r>
            <a:r>
              <a:rPr lang="it-IT" sz="2400" i="1" dirty="0" smtClean="0">
                <a:latin typeface="Garamond" panose="02020404030301010803" pitchFamily="18" charset="0"/>
              </a:rPr>
              <a:t> </a:t>
            </a:r>
            <a:r>
              <a:rPr lang="it-IT" sz="2400" dirty="0" smtClean="0">
                <a:latin typeface="Garamond" panose="02020404030301010803" pitchFamily="18" charset="0"/>
              </a:rPr>
              <a:t>(1638)</a:t>
            </a:r>
          </a:p>
          <a:p>
            <a:r>
              <a:rPr lang="it-IT" sz="2400" i="1" dirty="0" smtClean="0">
                <a:latin typeface="Garamond" panose="02020404030301010803" pitchFamily="18" charset="0"/>
              </a:rPr>
              <a:t>An </a:t>
            </a:r>
            <a:r>
              <a:rPr lang="it-IT" sz="2400" i="1" dirty="0" err="1" smtClean="0">
                <a:latin typeface="Garamond" panose="02020404030301010803" pitchFamily="18" charset="0"/>
              </a:rPr>
              <a:t>sich</a:t>
            </a:r>
            <a:r>
              <a:rPr lang="it-IT" sz="2400" i="1" dirty="0" smtClean="0">
                <a:latin typeface="Garamond" panose="02020404030301010803" pitchFamily="18" charset="0"/>
              </a:rPr>
              <a:t> </a:t>
            </a:r>
            <a:r>
              <a:rPr lang="it-IT" sz="2400" dirty="0" smtClean="0">
                <a:latin typeface="Garamond" panose="02020404030301010803" pitchFamily="18" charset="0"/>
              </a:rPr>
              <a:t>di Paul Fleming (1641)</a:t>
            </a:r>
            <a:endParaRPr lang="it-IT" sz="2400" i="1" dirty="0" smtClean="0">
              <a:latin typeface="Garamond" panose="02020404030301010803" pitchFamily="18" charset="0"/>
            </a:endParaRPr>
          </a:p>
          <a:p>
            <a:r>
              <a:rPr lang="it-IT" sz="2400" dirty="0" smtClean="0">
                <a:latin typeface="Garamond" panose="02020404030301010803" pitchFamily="18" charset="0"/>
              </a:rPr>
              <a:t>Il </a:t>
            </a:r>
            <a:r>
              <a:rPr lang="it-IT" sz="2400" i="1" dirty="0" err="1">
                <a:latin typeface="Garamond" panose="02020404030301010803" pitchFamily="18" charset="0"/>
              </a:rPr>
              <a:t>Simplizissimus</a:t>
            </a:r>
            <a:r>
              <a:rPr lang="it-IT" sz="2400" i="1" dirty="0">
                <a:latin typeface="Garamond" panose="02020404030301010803" pitchFamily="18" charset="0"/>
              </a:rPr>
              <a:t> </a:t>
            </a:r>
            <a:r>
              <a:rPr lang="it-IT" sz="2400" dirty="0">
                <a:latin typeface="Garamond" panose="02020404030301010803" pitchFamily="18" charset="0"/>
              </a:rPr>
              <a:t>di </a:t>
            </a:r>
            <a:r>
              <a:rPr lang="it-IT" sz="2400" dirty="0" err="1">
                <a:latin typeface="Garamond" panose="02020404030301010803" pitchFamily="18" charset="0"/>
              </a:rPr>
              <a:t>Grimmelshausen</a:t>
            </a:r>
            <a:r>
              <a:rPr lang="it-IT" sz="2400" dirty="0">
                <a:latin typeface="Garamond" panose="02020404030301010803" pitchFamily="18" charset="0"/>
              </a:rPr>
              <a:t> (1668)</a:t>
            </a:r>
          </a:p>
          <a:p>
            <a:endParaRPr lang="it-IT" dirty="0"/>
          </a:p>
        </p:txBody>
      </p:sp>
      <p:sp>
        <p:nvSpPr>
          <p:cNvPr id="3" name="Titolo 2"/>
          <p:cNvSpPr>
            <a:spLocks noGrp="1"/>
          </p:cNvSpPr>
          <p:nvPr>
            <p:ph type="ctrTitle"/>
          </p:nvPr>
        </p:nvSpPr>
        <p:spPr/>
        <p:txBody>
          <a:bodyPr/>
          <a:lstStyle/>
          <a:p>
            <a:r>
              <a:rPr lang="it-IT" sz="8000" b="1" dirty="0" smtClean="0"/>
              <a:t>Il XVII secolo</a:t>
            </a:r>
            <a:r>
              <a:rPr lang="it-IT" dirty="0" smtClean="0"/>
              <a:t/>
            </a:r>
            <a:br>
              <a:rPr lang="it-IT" dirty="0" smtClean="0"/>
            </a:br>
            <a:r>
              <a:rPr lang="it-IT" b="1" dirty="0" smtClean="0"/>
              <a:t>La Guerra dei trent’anni</a:t>
            </a:r>
            <a:endParaRPr lang="it-IT" b="1" dirty="0"/>
          </a:p>
        </p:txBody>
      </p:sp>
    </p:spTree>
    <p:extLst>
      <p:ext uri="{BB962C8B-B14F-4D97-AF65-F5344CB8AC3E}">
        <p14:creationId xmlns:p14="http://schemas.microsoft.com/office/powerpoint/2010/main" val="2857742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Image result for brecht mutter cour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63" y="0"/>
            <a:ext cx="933855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5580112" y="4221088"/>
            <a:ext cx="3736977" cy="1008112"/>
          </a:xfrm>
          <a:prstGeom prst="rect">
            <a:avLst/>
          </a:prstGeom>
          <a:solidFill>
            <a:schemeClr val="tx1">
              <a:lumMod val="50000"/>
            </a:schemeClr>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5" name="CasellaDiTesto 4"/>
          <p:cNvSpPr txBox="1"/>
          <p:nvPr/>
        </p:nvSpPr>
        <p:spPr>
          <a:xfrm>
            <a:off x="5580112" y="4221088"/>
            <a:ext cx="3736977" cy="892552"/>
          </a:xfrm>
          <a:prstGeom prst="rect">
            <a:avLst/>
          </a:prstGeom>
          <a:noFill/>
        </p:spPr>
        <p:txBody>
          <a:bodyPr wrap="square" rtlCol="0">
            <a:spAutoFit/>
          </a:bodyPr>
          <a:lstStyle/>
          <a:p>
            <a:pPr algn="ctr"/>
            <a:r>
              <a:rPr lang="it-IT" sz="2600" b="1" dirty="0">
                <a:solidFill>
                  <a:prstClr val="white"/>
                </a:solidFill>
              </a:rPr>
              <a:t>Bertolt Brecht </a:t>
            </a:r>
            <a:br>
              <a:rPr lang="it-IT" sz="2600" b="1" dirty="0">
                <a:solidFill>
                  <a:prstClr val="white"/>
                </a:solidFill>
              </a:rPr>
            </a:br>
            <a:r>
              <a:rPr lang="it-IT" sz="2600" b="1" i="1" dirty="0" err="1">
                <a:solidFill>
                  <a:prstClr val="white"/>
                </a:solidFill>
              </a:rPr>
              <a:t>Mutter</a:t>
            </a:r>
            <a:r>
              <a:rPr lang="it-IT" sz="2600" b="1" i="1" dirty="0">
                <a:solidFill>
                  <a:prstClr val="white"/>
                </a:solidFill>
              </a:rPr>
              <a:t> </a:t>
            </a:r>
            <a:r>
              <a:rPr lang="it-IT" sz="2600" b="1" i="1" dirty="0" err="1">
                <a:solidFill>
                  <a:prstClr val="white"/>
                </a:solidFill>
              </a:rPr>
              <a:t>Courage</a:t>
            </a:r>
            <a:r>
              <a:rPr lang="it-IT" sz="2600" b="1" i="1" dirty="0">
                <a:solidFill>
                  <a:prstClr val="white"/>
                </a:solidFill>
              </a:rPr>
              <a:t>  </a:t>
            </a:r>
            <a:r>
              <a:rPr lang="it-IT" sz="2600" b="1" dirty="0">
                <a:solidFill>
                  <a:prstClr val="white"/>
                </a:solidFill>
              </a:rPr>
              <a:t>(1939)</a:t>
            </a:r>
          </a:p>
        </p:txBody>
      </p:sp>
    </p:spTree>
    <p:extLst>
      <p:ext uri="{BB962C8B-B14F-4D97-AF65-F5344CB8AC3E}">
        <p14:creationId xmlns:p14="http://schemas.microsoft.com/office/powerpoint/2010/main" val="4214687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endParaRPr lang="it-IT"/>
          </a:p>
        </p:txBody>
      </p:sp>
      <p:sp>
        <p:nvSpPr>
          <p:cNvPr id="3" name="Titolo 2"/>
          <p:cNvSpPr>
            <a:spLocks noGrp="1"/>
          </p:cNvSpPr>
          <p:nvPr>
            <p:ph type="title"/>
          </p:nvPr>
        </p:nvSpPr>
        <p:spPr/>
        <p:txBody>
          <a:bodyPr/>
          <a:lstStyle/>
          <a:p>
            <a:endParaRPr lang="it-IT"/>
          </a:p>
        </p:txBody>
      </p:sp>
      <p:pic>
        <p:nvPicPr>
          <p:cNvPr id="30722" name="Picture 2" descr="Image result for treffen in telg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4306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179512" y="3356992"/>
            <a:ext cx="4139952" cy="830997"/>
          </a:xfrm>
          <a:prstGeom prst="rect">
            <a:avLst/>
          </a:prstGeom>
          <a:noFill/>
        </p:spPr>
        <p:txBody>
          <a:bodyPr wrap="square" rtlCol="0">
            <a:spAutoFit/>
          </a:bodyPr>
          <a:lstStyle/>
          <a:p>
            <a:pPr algn="ctr"/>
            <a:r>
              <a:rPr lang="it-IT" sz="2400" b="1" dirty="0" err="1">
                <a:solidFill>
                  <a:prstClr val="black"/>
                </a:solidFill>
              </a:rPr>
              <a:t>Günter</a:t>
            </a:r>
            <a:r>
              <a:rPr lang="it-IT" sz="2400" b="1" dirty="0">
                <a:solidFill>
                  <a:prstClr val="black"/>
                </a:solidFill>
              </a:rPr>
              <a:t> </a:t>
            </a:r>
            <a:r>
              <a:rPr lang="it-IT" sz="2400" b="1" dirty="0" err="1">
                <a:solidFill>
                  <a:prstClr val="black"/>
                </a:solidFill>
              </a:rPr>
              <a:t>Grass</a:t>
            </a:r>
            <a:r>
              <a:rPr lang="it-IT" sz="2400" b="1" dirty="0">
                <a:solidFill>
                  <a:prstClr val="black"/>
                </a:solidFill>
              </a:rPr>
              <a:t/>
            </a:r>
            <a:br>
              <a:rPr lang="it-IT" sz="2400" b="1" dirty="0">
                <a:solidFill>
                  <a:prstClr val="black"/>
                </a:solidFill>
              </a:rPr>
            </a:br>
            <a:r>
              <a:rPr lang="it-IT" sz="2400" b="1" i="1" dirty="0" err="1">
                <a:solidFill>
                  <a:prstClr val="black"/>
                </a:solidFill>
              </a:rPr>
              <a:t>Das</a:t>
            </a:r>
            <a:r>
              <a:rPr lang="it-IT" sz="2400" b="1" i="1" dirty="0">
                <a:solidFill>
                  <a:prstClr val="black"/>
                </a:solidFill>
              </a:rPr>
              <a:t> </a:t>
            </a:r>
            <a:r>
              <a:rPr lang="it-IT" sz="2400" b="1" i="1" dirty="0" err="1">
                <a:solidFill>
                  <a:prstClr val="black"/>
                </a:solidFill>
              </a:rPr>
              <a:t>Treffen</a:t>
            </a:r>
            <a:r>
              <a:rPr lang="it-IT" sz="2400" b="1" i="1" dirty="0">
                <a:solidFill>
                  <a:prstClr val="black"/>
                </a:solidFill>
              </a:rPr>
              <a:t> in </a:t>
            </a:r>
            <a:r>
              <a:rPr lang="it-IT" sz="2400" b="1" i="1" dirty="0" err="1">
                <a:solidFill>
                  <a:prstClr val="black"/>
                </a:solidFill>
              </a:rPr>
              <a:t>Telgte</a:t>
            </a:r>
            <a:r>
              <a:rPr lang="it-IT" sz="2400" b="1" i="1" dirty="0">
                <a:solidFill>
                  <a:prstClr val="black"/>
                </a:solidFill>
              </a:rPr>
              <a:t> </a:t>
            </a:r>
            <a:r>
              <a:rPr lang="it-IT" sz="2400" b="1" dirty="0">
                <a:solidFill>
                  <a:prstClr val="black"/>
                </a:solidFill>
              </a:rPr>
              <a:t>(1979)</a:t>
            </a:r>
          </a:p>
        </p:txBody>
      </p:sp>
    </p:spTree>
    <p:extLst>
      <p:ext uri="{BB962C8B-B14F-4D97-AF65-F5344CB8AC3E}">
        <p14:creationId xmlns:p14="http://schemas.microsoft.com/office/powerpoint/2010/main" val="179679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44008" y="980728"/>
            <a:ext cx="4248472" cy="4968552"/>
          </a:xfrm>
        </p:spPr>
        <p:txBody>
          <a:bodyPr>
            <a:noAutofit/>
          </a:bodyPr>
          <a:lstStyle/>
          <a:p>
            <a:pPr marL="0" indent="0" algn="ctr">
              <a:buNone/>
            </a:pPr>
            <a:r>
              <a:rPr lang="it-IT" sz="3200" b="1" dirty="0" smtClean="0">
                <a:latin typeface="Garamond" panose="02020404030301010803" pitchFamily="18" charset="0"/>
              </a:rPr>
              <a:t>Hans Jakob </a:t>
            </a:r>
            <a:r>
              <a:rPr lang="it-IT" sz="3200" b="1" dirty="0" err="1" smtClean="0">
                <a:latin typeface="Garamond" panose="02020404030301010803" pitchFamily="18" charset="0"/>
              </a:rPr>
              <a:t>Christoffel</a:t>
            </a:r>
            <a:r>
              <a:rPr lang="it-IT" sz="3200" b="1" dirty="0">
                <a:latin typeface="Garamond" panose="02020404030301010803" pitchFamily="18" charset="0"/>
              </a:rPr>
              <a:t> </a:t>
            </a:r>
            <a:r>
              <a:rPr lang="it-IT" sz="3200" b="1" dirty="0" smtClean="0">
                <a:latin typeface="Garamond" panose="02020404030301010803" pitchFamily="18" charset="0"/>
              </a:rPr>
              <a:t>von </a:t>
            </a:r>
            <a:r>
              <a:rPr lang="it-IT" sz="3200" b="1" dirty="0" err="1" smtClean="0">
                <a:latin typeface="Garamond" panose="02020404030301010803" pitchFamily="18" charset="0"/>
              </a:rPr>
              <a:t>Grimmelshausen</a:t>
            </a:r>
            <a:endParaRPr lang="it-IT" sz="3200" b="1" dirty="0" smtClean="0">
              <a:latin typeface="Garamond" panose="02020404030301010803" pitchFamily="18" charset="0"/>
            </a:endParaRPr>
          </a:p>
          <a:p>
            <a:pPr marL="0" indent="0" algn="ctr">
              <a:buNone/>
            </a:pPr>
            <a:r>
              <a:rPr lang="it-IT" sz="3200" b="1" dirty="0" smtClean="0">
                <a:latin typeface="Garamond" panose="02020404030301010803" pitchFamily="18" charset="0"/>
              </a:rPr>
              <a:t>(1621-1676)</a:t>
            </a:r>
          </a:p>
          <a:p>
            <a:pPr marL="0" indent="0" algn="ctr">
              <a:buNone/>
            </a:pPr>
            <a:endParaRPr lang="it-IT" sz="3200" b="1" dirty="0">
              <a:latin typeface="Garamond" panose="02020404030301010803" pitchFamily="18" charset="0"/>
            </a:endParaRPr>
          </a:p>
          <a:p>
            <a:pPr marL="0" indent="0" algn="ctr">
              <a:buNone/>
            </a:pPr>
            <a:endParaRPr lang="it-IT" sz="2000" dirty="0" smtClean="0">
              <a:latin typeface="Garamond" panose="02020404030301010803" pitchFamily="18" charset="0"/>
            </a:endParaRPr>
          </a:p>
          <a:p>
            <a:pPr marL="0" indent="0" algn="ctr">
              <a:buNone/>
            </a:pPr>
            <a:endParaRPr lang="it-IT" sz="2000" dirty="0">
              <a:latin typeface="Garamond" panose="02020404030301010803" pitchFamily="18" charset="0"/>
            </a:endParaRPr>
          </a:p>
          <a:p>
            <a:pPr marL="0" indent="0" algn="ctr">
              <a:buNone/>
            </a:pPr>
            <a:endParaRPr lang="it-IT" sz="2000" dirty="0" smtClean="0">
              <a:latin typeface="Garamond" panose="02020404030301010803" pitchFamily="18" charset="0"/>
            </a:endParaRPr>
          </a:p>
          <a:p>
            <a:pPr marL="0" indent="0" algn="ctr">
              <a:buNone/>
            </a:pPr>
            <a:endParaRPr lang="it-IT" sz="2000" dirty="0">
              <a:latin typeface="Garamond" panose="02020404030301010803" pitchFamily="18" charset="0"/>
            </a:endParaRPr>
          </a:p>
          <a:p>
            <a:pPr marL="0" indent="0" algn="ctr">
              <a:buNone/>
            </a:pPr>
            <a:endParaRPr lang="it-IT" sz="2000" dirty="0" smtClean="0">
              <a:latin typeface="Garamond" panose="02020404030301010803" pitchFamily="18" charset="0"/>
            </a:endParaRPr>
          </a:p>
          <a:p>
            <a:pPr marL="0" indent="0" algn="ctr">
              <a:buNone/>
            </a:pPr>
            <a:endParaRPr lang="it-IT" sz="2000" dirty="0" smtClean="0">
              <a:latin typeface="Garamond" panose="02020404030301010803" pitchFamily="18" charset="0"/>
            </a:endParaRPr>
          </a:p>
          <a:p>
            <a:pPr marL="0" indent="0" algn="ctr">
              <a:buNone/>
            </a:pPr>
            <a:r>
              <a:rPr lang="it-IT" sz="2000" dirty="0" smtClean="0">
                <a:latin typeface="Garamond" panose="02020404030301010803" pitchFamily="18" charset="0"/>
              </a:rPr>
              <a:t>ritratto del 1641</a:t>
            </a:r>
          </a:p>
        </p:txBody>
      </p:sp>
      <p:pic>
        <p:nvPicPr>
          <p:cNvPr id="3074" name="Picture 2" descr="Image result for grimmelshaus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052736"/>
            <a:ext cx="4068053"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84470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p:cNvSpPr>
            <a:spLocks noGrp="1"/>
          </p:cNvSpPr>
          <p:nvPr>
            <p:ph idx="1"/>
          </p:nvPr>
        </p:nvSpPr>
        <p:spPr>
          <a:xfrm>
            <a:off x="4644008" y="476672"/>
            <a:ext cx="4104456" cy="5904656"/>
          </a:xfrm>
        </p:spPr>
        <p:txBody>
          <a:bodyPr>
            <a:normAutofit/>
          </a:bodyPr>
          <a:lstStyle/>
          <a:p>
            <a:pPr marL="0" indent="0" algn="ctr">
              <a:buNone/>
            </a:pPr>
            <a:r>
              <a:rPr lang="it-IT" sz="3200" b="1" dirty="0"/>
              <a:t>H. J. </a:t>
            </a:r>
            <a:r>
              <a:rPr lang="it-IT" sz="3200" b="1" dirty="0" err="1"/>
              <a:t>Ch</a:t>
            </a:r>
            <a:r>
              <a:rPr lang="it-IT" sz="3200" b="1" dirty="0"/>
              <a:t>. von </a:t>
            </a:r>
            <a:br>
              <a:rPr lang="it-IT" sz="3200" b="1" dirty="0"/>
            </a:br>
            <a:r>
              <a:rPr lang="it-IT" sz="3200" b="1" dirty="0" err="1"/>
              <a:t>Grimmelshausen</a:t>
            </a:r>
            <a:endParaRPr lang="it-IT" sz="3200" b="1" dirty="0"/>
          </a:p>
          <a:p>
            <a:pPr marL="0" indent="0" algn="ctr">
              <a:buNone/>
            </a:pPr>
            <a:endParaRPr lang="it-IT" sz="3200" b="1" dirty="0" smtClean="0"/>
          </a:p>
          <a:p>
            <a:pPr marL="0" indent="0" algn="ctr">
              <a:buNone/>
            </a:pPr>
            <a:r>
              <a:rPr lang="it-IT" sz="3200" b="1" i="1" dirty="0" err="1" smtClean="0"/>
              <a:t>Der</a:t>
            </a:r>
            <a:r>
              <a:rPr lang="it-IT" sz="3200" b="1" i="1" dirty="0" smtClean="0"/>
              <a:t> </a:t>
            </a:r>
            <a:r>
              <a:rPr lang="it-IT" sz="3200" b="1" i="1" dirty="0" err="1" smtClean="0"/>
              <a:t>abentheuerliche</a:t>
            </a:r>
            <a:r>
              <a:rPr lang="it-IT" sz="3200" b="1" i="1" dirty="0" smtClean="0"/>
              <a:t> </a:t>
            </a:r>
          </a:p>
          <a:p>
            <a:pPr marL="0" indent="0" algn="ctr">
              <a:buNone/>
            </a:pPr>
            <a:r>
              <a:rPr lang="it-IT" sz="3200" b="1" i="1" dirty="0" err="1" smtClean="0"/>
              <a:t>Simplicissimus</a:t>
            </a:r>
            <a:r>
              <a:rPr lang="it-IT" sz="3200" b="1" i="1" dirty="0" smtClean="0"/>
              <a:t> </a:t>
            </a:r>
          </a:p>
          <a:p>
            <a:pPr marL="0" indent="0" algn="ctr">
              <a:buNone/>
            </a:pPr>
            <a:r>
              <a:rPr lang="it-IT" sz="3200" b="1" i="1" dirty="0" err="1" smtClean="0"/>
              <a:t>Teutsch</a:t>
            </a:r>
            <a:endParaRPr lang="it-IT" sz="3200" b="1" i="1" dirty="0" smtClean="0"/>
          </a:p>
          <a:p>
            <a:pPr marL="0" indent="0" algn="ctr">
              <a:buNone/>
            </a:pPr>
            <a:endParaRPr lang="it-IT" sz="3200" b="1" dirty="0" smtClean="0"/>
          </a:p>
          <a:p>
            <a:pPr marL="0" indent="0" algn="ctr">
              <a:buNone/>
            </a:pPr>
            <a:endParaRPr lang="it-IT" sz="3200" b="1" dirty="0" smtClean="0"/>
          </a:p>
          <a:p>
            <a:pPr marL="0" indent="0" algn="ctr">
              <a:buNone/>
            </a:pPr>
            <a:endParaRPr lang="it-IT" sz="3200" b="1" dirty="0"/>
          </a:p>
          <a:p>
            <a:pPr marL="0" indent="0" algn="ctr">
              <a:buNone/>
            </a:pPr>
            <a:r>
              <a:rPr lang="it-IT" sz="3200" b="1" dirty="0" smtClean="0"/>
              <a:t>1668-69</a:t>
            </a:r>
            <a:endParaRPr lang="it-IT" sz="3200" b="1" dirty="0"/>
          </a:p>
          <a:p>
            <a:pPr marL="0" indent="0" algn="ctr">
              <a:buNone/>
            </a:pPr>
            <a:endParaRPr lang="it-IT" b="1" dirty="0" smtClean="0"/>
          </a:p>
        </p:txBody>
      </p:sp>
      <p:pic>
        <p:nvPicPr>
          <p:cNvPr id="2055" name="Picture 7" descr="Image result for simplicissimus erstdru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0"/>
            <a:ext cx="4499992" cy="72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5167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23528" y="1124744"/>
            <a:ext cx="4680520" cy="5373216"/>
          </a:xfrm>
        </p:spPr>
        <p:txBody>
          <a:bodyPr>
            <a:normAutofit/>
          </a:bodyPr>
          <a:lstStyle/>
          <a:p>
            <a:pPr marL="0" indent="0">
              <a:buNone/>
            </a:pPr>
            <a:r>
              <a:rPr lang="it-IT" sz="2000" dirty="0" smtClean="0"/>
              <a:t>Solo nel 1837 </a:t>
            </a:r>
          </a:p>
          <a:p>
            <a:pPr marL="0" indent="0">
              <a:buNone/>
            </a:pPr>
            <a:r>
              <a:rPr lang="it-IT" sz="2000" dirty="0" err="1" smtClean="0"/>
              <a:t>Christoffel</a:t>
            </a:r>
            <a:r>
              <a:rPr lang="it-IT" sz="2000" dirty="0" smtClean="0"/>
              <a:t> von </a:t>
            </a:r>
            <a:r>
              <a:rPr lang="it-IT" sz="2000" dirty="0" err="1" smtClean="0"/>
              <a:t>Grimmelshausen</a:t>
            </a:r>
            <a:endParaRPr lang="it-IT" sz="2000" dirty="0" smtClean="0"/>
          </a:p>
          <a:p>
            <a:pPr marL="0" indent="0">
              <a:buNone/>
            </a:pPr>
            <a:r>
              <a:rPr lang="it-IT" sz="2000" dirty="0" smtClean="0"/>
              <a:t>viene identificato come l’autore</a:t>
            </a:r>
            <a:endParaRPr lang="it-IT" sz="2000" dirty="0"/>
          </a:p>
          <a:p>
            <a:pPr marL="0" indent="0">
              <a:buNone/>
            </a:pPr>
            <a:r>
              <a:rPr lang="it-IT" sz="2000" dirty="0" smtClean="0"/>
              <a:t>dei libri firmati con gli pseudonimi</a:t>
            </a:r>
          </a:p>
          <a:p>
            <a:pPr marL="0" indent="0">
              <a:buNone/>
            </a:pPr>
            <a:endParaRPr lang="it-IT" sz="2000" i="1" dirty="0" smtClean="0"/>
          </a:p>
          <a:p>
            <a:pPr marL="0" indent="0">
              <a:buNone/>
            </a:pPr>
            <a:endParaRPr lang="it-IT" sz="2000" i="1" dirty="0" smtClean="0"/>
          </a:p>
          <a:p>
            <a:pPr marL="0" indent="0">
              <a:buNone/>
            </a:pPr>
            <a:r>
              <a:rPr lang="it-IT" sz="2000" i="1" dirty="0" smtClean="0"/>
              <a:t>„Melchior </a:t>
            </a:r>
            <a:r>
              <a:rPr lang="it-IT" sz="2000" i="1" dirty="0" err="1"/>
              <a:t>Sternfels</a:t>
            </a:r>
            <a:r>
              <a:rPr lang="it-IT" sz="2000" i="1" dirty="0"/>
              <a:t> von </a:t>
            </a:r>
            <a:r>
              <a:rPr lang="it-IT" sz="2000" i="1" dirty="0" err="1"/>
              <a:t>Fuchshaim</a:t>
            </a:r>
            <a:r>
              <a:rPr lang="it-IT" sz="2000" i="1" dirty="0" smtClean="0"/>
              <a:t>“ </a:t>
            </a:r>
          </a:p>
          <a:p>
            <a:pPr marL="0" indent="0">
              <a:buNone/>
            </a:pPr>
            <a:r>
              <a:rPr lang="it-IT" sz="2000" i="1" dirty="0" smtClean="0"/>
              <a:t>„</a:t>
            </a:r>
            <a:r>
              <a:rPr lang="it-IT" sz="2000" i="1" dirty="0"/>
              <a:t>Simon </a:t>
            </a:r>
            <a:r>
              <a:rPr lang="it-IT" sz="2000" i="1" dirty="0" err="1"/>
              <a:t>Leugfrisch</a:t>
            </a:r>
            <a:r>
              <a:rPr lang="it-IT" sz="2000" i="1" dirty="0"/>
              <a:t> von </a:t>
            </a:r>
            <a:r>
              <a:rPr lang="it-IT" sz="2000" i="1" dirty="0" err="1"/>
              <a:t>Hartenfels</a:t>
            </a:r>
            <a:r>
              <a:rPr lang="it-IT" sz="2000" i="1" dirty="0" smtClean="0"/>
              <a:t>“</a:t>
            </a:r>
          </a:p>
          <a:p>
            <a:pPr marL="0" indent="0">
              <a:buNone/>
            </a:pPr>
            <a:r>
              <a:rPr lang="it-IT" sz="2000" i="1" dirty="0" smtClean="0"/>
              <a:t>„</a:t>
            </a:r>
            <a:r>
              <a:rPr lang="it-IT" sz="2000" i="1" dirty="0"/>
              <a:t>Michael </a:t>
            </a:r>
            <a:r>
              <a:rPr lang="it-IT" sz="2000" i="1" dirty="0" err="1"/>
              <a:t>Rechulin</a:t>
            </a:r>
            <a:r>
              <a:rPr lang="it-IT" sz="2000" i="1" dirty="0"/>
              <a:t> von </a:t>
            </a:r>
            <a:r>
              <a:rPr lang="it-IT" sz="2000" i="1" dirty="0" err="1"/>
              <a:t>Sehmsdorff</a:t>
            </a:r>
            <a:r>
              <a:rPr lang="it-IT" sz="2000" i="1" dirty="0" smtClean="0"/>
              <a:t>“</a:t>
            </a:r>
          </a:p>
          <a:p>
            <a:pPr marL="0" indent="0">
              <a:buNone/>
            </a:pPr>
            <a:r>
              <a:rPr lang="it-IT" sz="2000" i="1" dirty="0" smtClean="0"/>
              <a:t>„</a:t>
            </a:r>
            <a:r>
              <a:rPr lang="it-IT" sz="2000" i="1" dirty="0"/>
              <a:t>Samuel </a:t>
            </a:r>
            <a:r>
              <a:rPr lang="it-IT" sz="2000" i="1" dirty="0" err="1"/>
              <a:t>Greifnson</a:t>
            </a:r>
            <a:r>
              <a:rPr lang="it-IT" sz="2000" i="1" dirty="0"/>
              <a:t> von </a:t>
            </a:r>
            <a:r>
              <a:rPr lang="it-IT" sz="2000" i="1" dirty="0" err="1"/>
              <a:t>Hirschfeld</a:t>
            </a:r>
            <a:r>
              <a:rPr lang="it-IT" sz="2000" i="1" dirty="0" smtClean="0"/>
              <a:t>“</a:t>
            </a:r>
          </a:p>
          <a:p>
            <a:pPr marL="0" indent="0">
              <a:buNone/>
            </a:pPr>
            <a:r>
              <a:rPr lang="it-IT" sz="2000" i="1" dirty="0" smtClean="0"/>
              <a:t>„</a:t>
            </a:r>
            <a:r>
              <a:rPr lang="it-IT" sz="2000" i="1" dirty="0" err="1"/>
              <a:t>German</a:t>
            </a:r>
            <a:r>
              <a:rPr lang="it-IT" sz="2000" i="1" dirty="0"/>
              <a:t> </a:t>
            </a:r>
            <a:r>
              <a:rPr lang="it-IT" sz="2000" i="1" dirty="0" err="1"/>
              <a:t>Schleifheim</a:t>
            </a:r>
            <a:r>
              <a:rPr lang="it-IT" sz="2000" i="1" dirty="0"/>
              <a:t> von </a:t>
            </a:r>
            <a:r>
              <a:rPr lang="it-IT" sz="2000" i="1" dirty="0" err="1"/>
              <a:t>Sulsfort</a:t>
            </a:r>
            <a:r>
              <a:rPr lang="it-IT" sz="2000" i="1" dirty="0" smtClean="0"/>
              <a:t>“</a:t>
            </a:r>
          </a:p>
          <a:p>
            <a:pPr marL="0" indent="0">
              <a:buNone/>
            </a:pPr>
            <a:r>
              <a:rPr lang="it-IT" sz="2000" i="1" dirty="0" smtClean="0"/>
              <a:t>„</a:t>
            </a:r>
            <a:r>
              <a:rPr lang="it-IT" sz="2000" i="1" dirty="0" err="1"/>
              <a:t>Israel</a:t>
            </a:r>
            <a:r>
              <a:rPr lang="it-IT" sz="2000" i="1" dirty="0"/>
              <a:t> </a:t>
            </a:r>
            <a:r>
              <a:rPr lang="it-IT" sz="2000" i="1" dirty="0" err="1"/>
              <a:t>Fromschmidt</a:t>
            </a:r>
            <a:r>
              <a:rPr lang="it-IT" sz="2000" i="1" dirty="0"/>
              <a:t> von </a:t>
            </a:r>
            <a:r>
              <a:rPr lang="it-IT" sz="2000" i="1" dirty="0" err="1"/>
              <a:t>Hugenfelß</a:t>
            </a:r>
            <a:r>
              <a:rPr lang="it-IT" sz="2000" i="1" dirty="0" smtClean="0"/>
              <a:t>“</a:t>
            </a:r>
          </a:p>
          <a:p>
            <a:pPr marL="0" indent="0">
              <a:buNone/>
            </a:pPr>
            <a:r>
              <a:rPr lang="it-IT" sz="2000" i="1" dirty="0" smtClean="0"/>
              <a:t>„</a:t>
            </a:r>
            <a:r>
              <a:rPr lang="it-IT" sz="2000" i="1" dirty="0"/>
              <a:t>Erich </a:t>
            </a:r>
            <a:r>
              <a:rPr lang="it-IT" sz="2000" i="1" dirty="0" err="1"/>
              <a:t>Stainfels</a:t>
            </a:r>
            <a:r>
              <a:rPr lang="it-IT" sz="2000" i="1" dirty="0"/>
              <a:t> von </a:t>
            </a:r>
            <a:r>
              <a:rPr lang="it-IT" sz="2000" i="1" dirty="0" err="1"/>
              <a:t>Grufensholm</a:t>
            </a:r>
            <a:r>
              <a:rPr lang="it-IT" sz="2000" i="1" dirty="0" smtClean="0"/>
              <a:t>“</a:t>
            </a:r>
          </a:p>
          <a:p>
            <a:pPr marL="0" indent="0">
              <a:buNone/>
            </a:pPr>
            <a:r>
              <a:rPr lang="it-IT" sz="2000" i="1" dirty="0" smtClean="0"/>
              <a:t>„</a:t>
            </a:r>
            <a:r>
              <a:rPr lang="it-IT" sz="2000" i="1" dirty="0" err="1"/>
              <a:t>Philarchus</a:t>
            </a:r>
            <a:r>
              <a:rPr lang="it-IT" sz="2000" i="1" dirty="0"/>
              <a:t> </a:t>
            </a:r>
            <a:r>
              <a:rPr lang="it-IT" sz="2000" i="1" dirty="0" err="1"/>
              <a:t>Grossus</a:t>
            </a:r>
            <a:r>
              <a:rPr lang="it-IT" sz="2000" i="1" dirty="0"/>
              <a:t> von </a:t>
            </a:r>
            <a:r>
              <a:rPr lang="it-IT" sz="2000" i="1" dirty="0" err="1"/>
              <a:t>Trommenheim</a:t>
            </a:r>
            <a:r>
              <a:rPr lang="it-IT" sz="2000" i="1" dirty="0"/>
              <a:t>“</a:t>
            </a:r>
            <a:endParaRPr lang="it-IT" sz="2000" dirty="0"/>
          </a:p>
        </p:txBody>
      </p:sp>
      <p:pic>
        <p:nvPicPr>
          <p:cNvPr id="4" name="Picture 4" descr="Image result for grimmelshaus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04664"/>
            <a:ext cx="4104285"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035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251520" y="404664"/>
            <a:ext cx="8435280" cy="6120680"/>
          </a:xfrm>
        </p:spPr>
        <p:txBody>
          <a:bodyPr>
            <a:normAutofit fontScale="77500" lnSpcReduction="20000"/>
          </a:bodyPr>
          <a:lstStyle/>
          <a:p>
            <a:pPr marL="0" indent="0" algn="ctr">
              <a:buNone/>
            </a:pPr>
            <a:r>
              <a:rPr lang="de-DE" sz="4600" dirty="0" smtClean="0"/>
              <a:t>Il </a:t>
            </a:r>
            <a:r>
              <a:rPr lang="de-DE" sz="4600" dirty="0" err="1" smtClean="0"/>
              <a:t>ciclo</a:t>
            </a:r>
            <a:r>
              <a:rPr lang="de-DE" sz="4600" dirty="0" smtClean="0"/>
              <a:t> </a:t>
            </a:r>
            <a:r>
              <a:rPr lang="de-DE" sz="4600" dirty="0" err="1" smtClean="0"/>
              <a:t>simpliciano</a:t>
            </a:r>
            <a:r>
              <a:rPr lang="de-DE" sz="4600" dirty="0" smtClean="0"/>
              <a:t> </a:t>
            </a:r>
          </a:p>
          <a:p>
            <a:pPr marL="0" indent="0" algn="ctr">
              <a:buNone/>
            </a:pPr>
            <a:endParaRPr lang="de-DE" sz="3600" dirty="0"/>
          </a:p>
          <a:p>
            <a:r>
              <a:rPr lang="de-DE" dirty="0"/>
              <a:t>Bücher 1-5</a:t>
            </a:r>
            <a:r>
              <a:rPr lang="de-DE" dirty="0" smtClean="0"/>
              <a:t>: </a:t>
            </a:r>
            <a:r>
              <a:rPr lang="de-DE" b="1" i="1" dirty="0" smtClean="0"/>
              <a:t>Der </a:t>
            </a:r>
            <a:r>
              <a:rPr lang="de-DE" b="1" i="1" dirty="0" err="1" smtClean="0"/>
              <a:t>abentheuerliche</a:t>
            </a:r>
            <a:r>
              <a:rPr lang="de-DE" b="1" i="1" dirty="0" smtClean="0"/>
              <a:t> </a:t>
            </a:r>
            <a:r>
              <a:rPr lang="de-DE" b="1" i="1" dirty="0" err="1" smtClean="0"/>
              <a:t>Simplicissimus</a:t>
            </a:r>
            <a:r>
              <a:rPr lang="de-DE" b="1" i="1" dirty="0" smtClean="0"/>
              <a:t> </a:t>
            </a:r>
            <a:r>
              <a:rPr lang="de-DE" b="1" i="1" dirty="0" err="1" smtClean="0"/>
              <a:t>Teutsch</a:t>
            </a:r>
            <a:r>
              <a:rPr lang="de-DE" i="1" dirty="0" smtClean="0"/>
              <a:t>. An </a:t>
            </a:r>
            <a:r>
              <a:rPr lang="de-DE" i="1" dirty="0"/>
              <a:t>Tag geben von German Schleifheim von </a:t>
            </a:r>
            <a:r>
              <a:rPr lang="de-DE" i="1" dirty="0" err="1"/>
              <a:t>Sulsfort</a:t>
            </a:r>
            <a:r>
              <a:rPr lang="de-DE" i="1" dirty="0"/>
              <a:t>. </a:t>
            </a:r>
            <a:r>
              <a:rPr lang="de-DE" i="1" dirty="0" err="1"/>
              <a:t>Monpelgart</a:t>
            </a:r>
            <a:r>
              <a:rPr lang="de-DE" i="1" dirty="0"/>
              <a:t> / Gedruckt </a:t>
            </a:r>
            <a:r>
              <a:rPr lang="de-DE" i="1" dirty="0" err="1"/>
              <a:t>bey</a:t>
            </a:r>
            <a:r>
              <a:rPr lang="de-DE" i="1" dirty="0"/>
              <a:t> Johann </a:t>
            </a:r>
            <a:r>
              <a:rPr lang="de-DE" i="1" dirty="0" err="1"/>
              <a:t>Filion</a:t>
            </a:r>
            <a:r>
              <a:rPr lang="de-DE" i="1" dirty="0"/>
              <a:t> / </a:t>
            </a:r>
            <a:r>
              <a:rPr lang="de-DE" i="1" dirty="0" err="1"/>
              <a:t>Jm</a:t>
            </a:r>
            <a:r>
              <a:rPr lang="de-DE" i="1" dirty="0"/>
              <a:t> Jahr MDCLXIX.</a:t>
            </a:r>
            <a:r>
              <a:rPr lang="de-DE" dirty="0"/>
              <a:t> </a:t>
            </a:r>
            <a:endParaRPr lang="de-DE" dirty="0" smtClean="0"/>
          </a:p>
          <a:p>
            <a:r>
              <a:rPr lang="de-DE" dirty="0" smtClean="0"/>
              <a:t>Buch </a:t>
            </a:r>
            <a:r>
              <a:rPr lang="de-DE" dirty="0"/>
              <a:t>6: </a:t>
            </a:r>
            <a:r>
              <a:rPr lang="de-DE" b="1" i="1" dirty="0" err="1"/>
              <a:t>Continuatio</a:t>
            </a:r>
            <a:r>
              <a:rPr lang="de-DE" b="1" i="1" dirty="0"/>
              <a:t> </a:t>
            </a:r>
            <a:r>
              <a:rPr lang="de-DE" i="1" dirty="0"/>
              <a:t>des </a:t>
            </a:r>
            <a:r>
              <a:rPr lang="de-DE" i="1" dirty="0" err="1"/>
              <a:t>Abentheuerlichen</a:t>
            </a:r>
            <a:r>
              <a:rPr lang="de-DE" i="1" dirty="0"/>
              <a:t> </a:t>
            </a:r>
            <a:r>
              <a:rPr lang="de-DE" i="1" dirty="0" err="1"/>
              <a:t>Simplicissimi</a:t>
            </a:r>
            <a:r>
              <a:rPr lang="de-DE" i="1" dirty="0"/>
              <a:t> oder Der Schluss desselben. Durch German Schleifheim von </a:t>
            </a:r>
            <a:r>
              <a:rPr lang="de-DE" i="1" dirty="0" err="1"/>
              <a:t>Sulsfort</a:t>
            </a:r>
            <a:r>
              <a:rPr lang="de-DE" i="1" dirty="0"/>
              <a:t>. </a:t>
            </a:r>
            <a:r>
              <a:rPr lang="de-DE" i="1" dirty="0" err="1"/>
              <a:t>Mompelgart</a:t>
            </a:r>
            <a:r>
              <a:rPr lang="de-DE" i="1" dirty="0"/>
              <a:t> / Bey Johann </a:t>
            </a:r>
            <a:r>
              <a:rPr lang="de-DE" i="1" dirty="0" err="1"/>
              <a:t>Fillion</a:t>
            </a:r>
            <a:r>
              <a:rPr lang="de-DE" i="1" dirty="0"/>
              <a:t> / 1669</a:t>
            </a:r>
            <a:endParaRPr lang="de-DE" dirty="0"/>
          </a:p>
          <a:p>
            <a:r>
              <a:rPr lang="de-DE" dirty="0"/>
              <a:t>Buch 7</a:t>
            </a:r>
            <a:r>
              <a:rPr lang="de-DE" dirty="0" smtClean="0"/>
              <a:t>: </a:t>
            </a:r>
            <a:r>
              <a:rPr lang="de-DE" b="1" i="1" dirty="0" smtClean="0"/>
              <a:t>Trutz Simplex</a:t>
            </a:r>
            <a:r>
              <a:rPr lang="de-DE" i="1" dirty="0"/>
              <a:t> oder Ausführliche und </a:t>
            </a:r>
            <a:r>
              <a:rPr lang="de-DE" i="1" dirty="0" err="1"/>
              <a:t>wunderseltzame</a:t>
            </a:r>
            <a:r>
              <a:rPr lang="de-DE" i="1" dirty="0"/>
              <a:t> Lebensbeschreibung der </a:t>
            </a:r>
            <a:r>
              <a:rPr lang="de-DE" i="1" dirty="0" err="1"/>
              <a:t>Ertzbetrügerin</a:t>
            </a:r>
            <a:r>
              <a:rPr lang="de-DE" i="1" dirty="0"/>
              <a:t> und </a:t>
            </a:r>
            <a:r>
              <a:rPr lang="de-DE" i="1" dirty="0" err="1"/>
              <a:t>Landstörtzerin</a:t>
            </a:r>
            <a:r>
              <a:rPr lang="de-DE" i="1" dirty="0"/>
              <a:t> </a:t>
            </a:r>
            <a:r>
              <a:rPr lang="de-DE" i="1" dirty="0" smtClean="0"/>
              <a:t>Courasche </a:t>
            </a:r>
            <a:r>
              <a:rPr lang="de-DE" i="1" dirty="0"/>
              <a:t>[…] </a:t>
            </a:r>
            <a:r>
              <a:rPr lang="de-DE" i="1" dirty="0" smtClean="0"/>
              <a:t>dem </a:t>
            </a:r>
            <a:r>
              <a:rPr lang="de-DE" i="1" dirty="0" err="1"/>
              <a:t>Autori</a:t>
            </a:r>
            <a:r>
              <a:rPr lang="de-DE" i="1" dirty="0"/>
              <a:t> in die Feder </a:t>
            </a:r>
            <a:r>
              <a:rPr lang="de-DE" i="1" dirty="0" err="1"/>
              <a:t>dictirt</a:t>
            </a:r>
            <a:r>
              <a:rPr lang="de-DE" i="1" dirty="0"/>
              <a:t>, der sich vor </a:t>
            </a:r>
            <a:r>
              <a:rPr lang="de-DE" i="1" dirty="0" err="1"/>
              <a:t>dißmal</a:t>
            </a:r>
            <a:r>
              <a:rPr lang="de-DE" i="1" dirty="0"/>
              <a:t> nennet </a:t>
            </a:r>
            <a:r>
              <a:rPr lang="de-DE" i="1" dirty="0" err="1"/>
              <a:t>Philarchus</a:t>
            </a:r>
            <a:r>
              <a:rPr lang="de-DE" i="1" dirty="0"/>
              <a:t> </a:t>
            </a:r>
            <a:r>
              <a:rPr lang="de-DE" i="1" dirty="0" err="1"/>
              <a:t>Grossus</a:t>
            </a:r>
            <a:r>
              <a:rPr lang="de-DE" i="1" dirty="0"/>
              <a:t> von </a:t>
            </a:r>
            <a:r>
              <a:rPr lang="de-DE" i="1" dirty="0" err="1"/>
              <a:t>Trommenheim</a:t>
            </a:r>
            <a:r>
              <a:rPr lang="de-DE" i="1" dirty="0"/>
              <a:t> </a:t>
            </a:r>
            <a:r>
              <a:rPr lang="de-DE" i="1" dirty="0" smtClean="0"/>
              <a:t>/ </a:t>
            </a:r>
            <a:r>
              <a:rPr lang="de-DE" i="1" dirty="0"/>
              <a:t>Gedruckt in Utopia / bei Felix </a:t>
            </a:r>
            <a:r>
              <a:rPr lang="de-DE" i="1" dirty="0" err="1"/>
              <a:t>Stratiot</a:t>
            </a:r>
            <a:r>
              <a:rPr lang="de-DE" dirty="0"/>
              <a:t> [</a:t>
            </a:r>
            <a:r>
              <a:rPr lang="de-DE" dirty="0" smtClean="0"/>
              <a:t>1670] </a:t>
            </a:r>
          </a:p>
          <a:p>
            <a:r>
              <a:rPr lang="de-DE" dirty="0" smtClean="0"/>
              <a:t>Buch </a:t>
            </a:r>
            <a:r>
              <a:rPr lang="de-DE" dirty="0"/>
              <a:t>8: </a:t>
            </a:r>
            <a:r>
              <a:rPr lang="de-DE" b="1" i="1" dirty="0"/>
              <a:t>Der </a:t>
            </a:r>
            <a:r>
              <a:rPr lang="de-DE" b="1" i="1" dirty="0" err="1" smtClean="0"/>
              <a:t>seltzame</a:t>
            </a:r>
            <a:r>
              <a:rPr lang="de-DE" b="1" i="1" dirty="0" smtClean="0"/>
              <a:t> </a:t>
            </a:r>
            <a:r>
              <a:rPr lang="de-DE" b="1" i="1" dirty="0" err="1" smtClean="0"/>
              <a:t>Springsinsfeld</a:t>
            </a:r>
            <a:r>
              <a:rPr lang="de-DE" i="1" dirty="0"/>
              <a:t> </a:t>
            </a:r>
            <a:r>
              <a:rPr lang="de-DE" i="1" dirty="0" smtClean="0"/>
              <a:t>[…] </a:t>
            </a:r>
            <a:r>
              <a:rPr lang="de-DE" i="1" dirty="0"/>
              <a:t>Verfasset und zu Papier gebracht von </a:t>
            </a:r>
            <a:r>
              <a:rPr lang="de-DE" i="1" dirty="0" err="1"/>
              <a:t>Philarcho</a:t>
            </a:r>
            <a:r>
              <a:rPr lang="de-DE" i="1" dirty="0"/>
              <a:t> Grosso von </a:t>
            </a:r>
            <a:r>
              <a:rPr lang="de-DE" i="1" dirty="0" err="1"/>
              <a:t>Tromerheim</a:t>
            </a:r>
            <a:r>
              <a:rPr lang="de-DE" i="1" dirty="0"/>
              <a:t>. </a:t>
            </a:r>
            <a:r>
              <a:rPr lang="de-DE" i="1" dirty="0" smtClean="0"/>
              <a:t>/ Gedruckt </a:t>
            </a:r>
            <a:r>
              <a:rPr lang="de-DE" i="1" dirty="0"/>
              <a:t>in </a:t>
            </a:r>
            <a:r>
              <a:rPr lang="de-DE" i="1" dirty="0" err="1"/>
              <a:t>Paphlagonia</a:t>
            </a:r>
            <a:r>
              <a:rPr lang="de-DE" i="1" dirty="0"/>
              <a:t> </a:t>
            </a:r>
            <a:r>
              <a:rPr lang="de-DE" i="1" dirty="0" err="1"/>
              <a:t>bey</a:t>
            </a:r>
            <a:r>
              <a:rPr lang="de-DE" i="1" dirty="0"/>
              <a:t> Felix </a:t>
            </a:r>
            <a:r>
              <a:rPr lang="de-DE" i="1" dirty="0" err="1"/>
              <a:t>Stratiot</a:t>
            </a:r>
            <a:r>
              <a:rPr lang="de-DE" i="1" dirty="0"/>
              <a:t>. Anno 1670</a:t>
            </a:r>
            <a:r>
              <a:rPr lang="de-DE" dirty="0"/>
              <a:t>.</a:t>
            </a:r>
          </a:p>
          <a:p>
            <a:r>
              <a:rPr lang="de-DE" dirty="0"/>
              <a:t>Buch 9: </a:t>
            </a:r>
            <a:r>
              <a:rPr lang="de-DE" b="1" i="1" dirty="0"/>
              <a:t>Das </a:t>
            </a:r>
            <a:r>
              <a:rPr lang="de-DE" b="1" i="1" dirty="0" err="1"/>
              <a:t>wunderbarliche</a:t>
            </a:r>
            <a:r>
              <a:rPr lang="de-DE" b="1" i="1" dirty="0"/>
              <a:t> Vogel-Nest</a:t>
            </a:r>
            <a:r>
              <a:rPr lang="de-DE" i="1" dirty="0"/>
              <a:t> / der </a:t>
            </a:r>
            <a:r>
              <a:rPr lang="de-DE" i="1" dirty="0" err="1"/>
              <a:t>Springinsfeldischen</a:t>
            </a:r>
            <a:r>
              <a:rPr lang="de-DE" i="1" dirty="0"/>
              <a:t> </a:t>
            </a:r>
            <a:r>
              <a:rPr lang="de-DE" i="1" dirty="0" err="1"/>
              <a:t>Leyrerin</a:t>
            </a:r>
            <a:r>
              <a:rPr lang="de-DE" i="1" dirty="0"/>
              <a:t> […] </a:t>
            </a:r>
            <a:r>
              <a:rPr lang="de-DE" i="1" dirty="0" err="1"/>
              <a:t>außgefertigt</a:t>
            </a:r>
            <a:r>
              <a:rPr lang="de-DE" i="1" dirty="0"/>
              <a:t> durch Michael </a:t>
            </a:r>
            <a:r>
              <a:rPr lang="de-DE" i="1" dirty="0" err="1"/>
              <a:t>Rechulin</a:t>
            </a:r>
            <a:r>
              <a:rPr lang="de-DE" i="1" dirty="0"/>
              <a:t> von </a:t>
            </a:r>
            <a:r>
              <a:rPr lang="de-DE" i="1" dirty="0" err="1"/>
              <a:t>Sehmsdorff</a:t>
            </a:r>
            <a:r>
              <a:rPr lang="de-DE" i="1" dirty="0"/>
              <a:t>. </a:t>
            </a:r>
            <a:r>
              <a:rPr lang="de-DE" i="1" dirty="0" err="1"/>
              <a:t>Monpelgart</a:t>
            </a:r>
            <a:r>
              <a:rPr lang="de-DE" i="1" dirty="0"/>
              <a:t> / Gedruckt </a:t>
            </a:r>
            <a:r>
              <a:rPr lang="de-DE" i="1" dirty="0" err="1"/>
              <a:t>bey</a:t>
            </a:r>
            <a:r>
              <a:rPr lang="de-DE" i="1" dirty="0"/>
              <a:t> Johann </a:t>
            </a:r>
            <a:r>
              <a:rPr lang="de-DE" i="1" dirty="0" err="1"/>
              <a:t>Fillion</a:t>
            </a:r>
            <a:r>
              <a:rPr lang="de-DE" i="1" dirty="0"/>
              <a:t> / </a:t>
            </a:r>
            <a:r>
              <a:rPr lang="de-DE" i="1" dirty="0" err="1"/>
              <a:t>Jm</a:t>
            </a:r>
            <a:r>
              <a:rPr lang="de-DE" i="1" dirty="0"/>
              <a:t> </a:t>
            </a:r>
            <a:r>
              <a:rPr lang="de-DE" i="1" dirty="0" smtClean="0"/>
              <a:t>1672.</a:t>
            </a:r>
            <a:endParaRPr lang="de-DE" dirty="0"/>
          </a:p>
          <a:p>
            <a:r>
              <a:rPr lang="de-DE" dirty="0"/>
              <a:t>Buch 10: </a:t>
            </a:r>
            <a:r>
              <a:rPr lang="de-DE" i="1" dirty="0" err="1"/>
              <a:t>Deß</a:t>
            </a:r>
            <a:r>
              <a:rPr lang="de-DE" i="1" dirty="0"/>
              <a:t> </a:t>
            </a:r>
            <a:r>
              <a:rPr lang="de-DE" i="1" dirty="0" err="1"/>
              <a:t>wunderbarlichen</a:t>
            </a:r>
            <a:r>
              <a:rPr lang="de-DE" i="1" dirty="0"/>
              <a:t> Vogelnests zweiter </a:t>
            </a:r>
            <a:r>
              <a:rPr lang="de-DE" i="1" dirty="0" err="1"/>
              <a:t>Theil</a:t>
            </a:r>
            <a:r>
              <a:rPr lang="de-DE" i="1" dirty="0"/>
              <a:t>. An tag geben von </a:t>
            </a:r>
            <a:r>
              <a:rPr lang="de-DE" i="1" dirty="0" err="1"/>
              <a:t>Aceeeffghhiillmmnnoorrssstuu</a:t>
            </a:r>
            <a:r>
              <a:rPr lang="de-DE" dirty="0"/>
              <a:t> [Frankfurt 1675 bei Georg Andreas </a:t>
            </a:r>
            <a:r>
              <a:rPr lang="de-DE" dirty="0" err="1"/>
              <a:t>Dolhopff</a:t>
            </a:r>
            <a:r>
              <a:rPr lang="de-DE" dirty="0"/>
              <a:t>]</a:t>
            </a:r>
          </a:p>
          <a:p>
            <a:pPr marL="0" indent="0">
              <a:buNone/>
            </a:pPr>
            <a:endParaRPr lang="it-IT" dirty="0"/>
          </a:p>
        </p:txBody>
      </p:sp>
    </p:spTree>
    <p:extLst>
      <p:ext uri="{BB962C8B-B14F-4D97-AF65-F5344CB8AC3E}">
        <p14:creationId xmlns:p14="http://schemas.microsoft.com/office/powerpoint/2010/main" val="1694541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0" y="695043"/>
            <a:ext cx="4114800" cy="5571073"/>
          </a:xfrm>
        </p:spPr>
        <p:txBody>
          <a:bodyPr>
            <a:normAutofit fontScale="92500" lnSpcReduction="10000"/>
          </a:bodyPr>
          <a:lstStyle/>
          <a:p>
            <a:pPr marL="0" indent="0" algn="ctr">
              <a:buNone/>
            </a:pPr>
            <a:r>
              <a:rPr lang="it-IT" sz="4800" dirty="0" smtClean="0"/>
              <a:t>L’avventuroso </a:t>
            </a:r>
            <a:r>
              <a:rPr lang="it-IT" sz="4800" dirty="0" err="1" smtClean="0"/>
              <a:t>Simplicissimus</a:t>
            </a:r>
            <a:endParaRPr lang="it-IT" sz="4800" dirty="0" smtClean="0"/>
          </a:p>
          <a:p>
            <a:pPr marL="0" indent="0" algn="ctr">
              <a:buNone/>
            </a:pPr>
            <a:endParaRPr lang="it-IT" dirty="0" smtClean="0"/>
          </a:p>
          <a:p>
            <a:pPr marL="0" indent="0" algn="ctr">
              <a:buNone/>
            </a:pPr>
            <a:endParaRPr lang="it-IT" dirty="0" smtClean="0"/>
          </a:p>
          <a:p>
            <a:pPr marL="0" indent="0" algn="ctr">
              <a:buNone/>
            </a:pPr>
            <a:endParaRPr lang="it-IT" dirty="0"/>
          </a:p>
          <a:p>
            <a:pPr marL="0" indent="0" algn="ctr">
              <a:buNone/>
            </a:pPr>
            <a:endParaRPr lang="it-IT" dirty="0" smtClean="0"/>
          </a:p>
          <a:p>
            <a:pPr marL="0" indent="0" algn="ctr">
              <a:buNone/>
            </a:pPr>
            <a:endParaRPr lang="it-IT" dirty="0"/>
          </a:p>
          <a:p>
            <a:pPr marL="0" indent="0" algn="ctr">
              <a:buNone/>
            </a:pPr>
            <a:endParaRPr lang="it-IT" dirty="0" smtClean="0"/>
          </a:p>
          <a:p>
            <a:pPr marL="0" indent="0" algn="ctr">
              <a:buNone/>
            </a:pPr>
            <a:r>
              <a:rPr lang="it-IT" dirty="0" smtClean="0"/>
              <a:t>traduzione di </a:t>
            </a:r>
            <a:br>
              <a:rPr lang="it-IT" dirty="0" smtClean="0"/>
            </a:br>
            <a:r>
              <a:rPr lang="it-IT" dirty="0" smtClean="0"/>
              <a:t>Ugo </a:t>
            </a:r>
            <a:r>
              <a:rPr lang="it-IT" dirty="0" err="1" smtClean="0"/>
              <a:t>Dèttore</a:t>
            </a:r>
            <a:r>
              <a:rPr lang="it-IT" dirty="0" smtClean="0"/>
              <a:t> e Bianca Ugo (1945)</a:t>
            </a:r>
          </a:p>
          <a:p>
            <a:pPr marL="0" indent="0" algn="ctr">
              <a:buNone/>
            </a:pPr>
            <a:r>
              <a:rPr lang="it-IT" dirty="0" smtClean="0"/>
              <a:t>rivista da Emilio </a:t>
            </a:r>
            <a:r>
              <a:rPr lang="it-IT" dirty="0" err="1" smtClean="0"/>
              <a:t>Bonfatti</a:t>
            </a:r>
            <a:r>
              <a:rPr lang="it-IT" dirty="0" smtClean="0"/>
              <a:t> (1980)</a:t>
            </a:r>
            <a:endParaRPr lang="it-IT" dirty="0"/>
          </a:p>
        </p:txBody>
      </p:sp>
      <p:pic>
        <p:nvPicPr>
          <p:cNvPr id="32770" name="Picture 2" descr="Image result for avventuroso simplicissim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692696"/>
            <a:ext cx="3240360" cy="5573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715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r>
              <a:rPr lang="it-IT" dirty="0" smtClean="0"/>
              <a:t>Frontespizio</a:t>
            </a:r>
          </a:p>
          <a:p>
            <a:r>
              <a:rPr lang="it-IT" dirty="0" smtClean="0"/>
              <a:t>Amichevole avvertenza ai benevoli lettori</a:t>
            </a:r>
          </a:p>
          <a:p>
            <a:r>
              <a:rPr lang="it-IT" dirty="0" smtClean="0"/>
              <a:t>Capitolo I</a:t>
            </a:r>
          </a:p>
          <a:p>
            <a:r>
              <a:rPr lang="it-IT" dirty="0" smtClean="0"/>
              <a:t>Capitolo II </a:t>
            </a:r>
          </a:p>
          <a:p>
            <a:r>
              <a:rPr lang="it-IT" dirty="0" smtClean="0"/>
              <a:t>Capitolo III</a:t>
            </a:r>
          </a:p>
          <a:p>
            <a:r>
              <a:rPr lang="it-IT" dirty="0" smtClean="0"/>
              <a:t>Capitolo IV</a:t>
            </a:r>
          </a:p>
          <a:p>
            <a:endParaRPr lang="it-IT" dirty="0"/>
          </a:p>
          <a:p>
            <a:pPr marL="0" indent="0">
              <a:buNone/>
            </a:pPr>
            <a:r>
              <a:rPr lang="it-IT" dirty="0" smtClean="0"/>
              <a:t>In totale: 6 libri di rispettivamente 34, 31, 24, 26, 24 e 27 capitoli + 3 </a:t>
            </a:r>
            <a:r>
              <a:rPr lang="it-IT" i="1" dirty="0" err="1" smtClean="0"/>
              <a:t>continuationes</a:t>
            </a:r>
            <a:r>
              <a:rPr lang="it-IT" dirty="0" smtClean="0"/>
              <a:t> e un’aggiunta</a:t>
            </a:r>
            <a:endParaRPr lang="it-IT" dirty="0"/>
          </a:p>
        </p:txBody>
      </p:sp>
    </p:spTree>
    <p:extLst>
      <p:ext uri="{BB962C8B-B14F-4D97-AF65-F5344CB8AC3E}">
        <p14:creationId xmlns:p14="http://schemas.microsoft.com/office/powerpoint/2010/main" val="199793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Risultati immagin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prstClr val="white"/>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45" y="0"/>
            <a:ext cx="912925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9991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260648"/>
            <a:ext cx="8229600" cy="6597352"/>
          </a:xfrm>
        </p:spPr>
        <p:txBody>
          <a:bodyPr>
            <a:normAutofit fontScale="85000" lnSpcReduction="20000"/>
          </a:bodyPr>
          <a:lstStyle/>
          <a:p>
            <a:pPr marL="0" indent="0" algn="ctr">
              <a:buNone/>
            </a:pPr>
            <a:r>
              <a:rPr lang="de-DE" b="1" dirty="0" smtClean="0"/>
              <a:t>Das </a:t>
            </a:r>
            <a:r>
              <a:rPr lang="de-DE" b="1" dirty="0"/>
              <a:t>erste </a:t>
            </a:r>
            <a:r>
              <a:rPr lang="de-DE" b="1" dirty="0" smtClean="0"/>
              <a:t>Buch</a:t>
            </a:r>
          </a:p>
          <a:p>
            <a:pPr marL="0" indent="0" algn="ctr">
              <a:buNone/>
            </a:pPr>
            <a:r>
              <a:rPr lang="de-DE" b="1" dirty="0" smtClean="0"/>
              <a:t>Das </a:t>
            </a:r>
            <a:r>
              <a:rPr lang="de-DE" b="1" dirty="0"/>
              <a:t>1. Kapitel</a:t>
            </a:r>
          </a:p>
          <a:p>
            <a:pPr marL="0" indent="0" algn="ctr">
              <a:buNone/>
            </a:pPr>
            <a:endParaRPr lang="de-DE" i="1" dirty="0" smtClean="0"/>
          </a:p>
          <a:p>
            <a:pPr marL="0" indent="0" algn="ctr">
              <a:buNone/>
            </a:pPr>
            <a:r>
              <a:rPr lang="de-DE" i="1" dirty="0" smtClean="0"/>
              <a:t>Vermeldet </a:t>
            </a:r>
            <a:r>
              <a:rPr lang="de-DE" i="1" dirty="0" err="1"/>
              <a:t>Simplicii</a:t>
            </a:r>
            <a:r>
              <a:rPr lang="de-DE" i="1" dirty="0"/>
              <a:t> bäurisch Herkommen </a:t>
            </a:r>
            <a:r>
              <a:rPr lang="de-DE" i="1" dirty="0" smtClean="0"/>
              <a:t/>
            </a:r>
            <a:br>
              <a:rPr lang="de-DE" i="1" dirty="0" smtClean="0"/>
            </a:br>
            <a:r>
              <a:rPr lang="de-DE" i="1" dirty="0" smtClean="0"/>
              <a:t>und </a:t>
            </a:r>
            <a:r>
              <a:rPr lang="de-DE" i="1" dirty="0"/>
              <a:t>gleichförmige </a:t>
            </a:r>
            <a:r>
              <a:rPr lang="de-DE" i="1" dirty="0" err="1" smtClean="0"/>
              <a:t>Auferziehung</a:t>
            </a:r>
            <a:endParaRPr lang="de-DE" i="1" dirty="0" smtClean="0"/>
          </a:p>
          <a:p>
            <a:pPr marL="0" indent="0" algn="ctr">
              <a:buNone/>
            </a:pPr>
            <a:endParaRPr lang="de-DE" dirty="0"/>
          </a:p>
          <a:p>
            <a:pPr marL="0" indent="0" algn="just">
              <a:buNone/>
            </a:pPr>
            <a:r>
              <a:rPr lang="de-DE" dirty="0"/>
              <a:t>Es eröffnet sich zu dieser unserer Zeit (von welcher man glaubt, </a:t>
            </a:r>
            <a:r>
              <a:rPr lang="de-DE" dirty="0" err="1"/>
              <a:t>daß</a:t>
            </a:r>
            <a:r>
              <a:rPr lang="de-DE" dirty="0"/>
              <a:t> es die letzte sei) unter geringen Leuten eine Sucht, in der die Patienten, wenn sie daran krank liegen, und so viel zusammen geraspelt und </a:t>
            </a:r>
            <a:r>
              <a:rPr lang="de-DE" dirty="0" err="1"/>
              <a:t>erschachert</a:t>
            </a:r>
            <a:r>
              <a:rPr lang="de-DE" dirty="0"/>
              <a:t> haben, </a:t>
            </a:r>
            <a:r>
              <a:rPr lang="de-DE" dirty="0" err="1"/>
              <a:t>daß</a:t>
            </a:r>
            <a:r>
              <a:rPr lang="de-DE" dirty="0"/>
              <a:t> sie neben ein paar Hellern im Beutel ein närrisches Kleid auf die neue Mode mit tausenderlei seidenen Bändern antragen können, oder sonst etwa durch Glücksfall mannhaft und bekannt worden, gleich rittermäßige Herren und adelige Personen von uraltem Geschlecht sein wollen; da sich doch oft befindet, </a:t>
            </a:r>
            <a:r>
              <a:rPr lang="de-DE" dirty="0" err="1"/>
              <a:t>daß</a:t>
            </a:r>
            <a:r>
              <a:rPr lang="de-DE" dirty="0"/>
              <a:t> ihre Voreltern Taglöhner, </a:t>
            </a:r>
            <a:r>
              <a:rPr lang="de-DE" dirty="0" err="1"/>
              <a:t>Karchelzieher</a:t>
            </a:r>
            <a:r>
              <a:rPr lang="de-DE" dirty="0"/>
              <a:t> und Lastträger; ihre Vettern Eseltreiber; ihre Brüder Büttel und Schergen; ihre Schwestern Huren; ihre Mütter Kupplerinnen oder gar Hexen; und in Summa ihr ganzes Geschlecht von allen 32 </a:t>
            </a:r>
            <a:r>
              <a:rPr lang="de-DE" dirty="0" err="1"/>
              <a:t>Anichen</a:t>
            </a:r>
            <a:r>
              <a:rPr lang="de-DE" dirty="0"/>
              <a:t> her also besudelt und befleckt gewesen, als des </a:t>
            </a:r>
            <a:r>
              <a:rPr lang="de-DE" dirty="0" err="1"/>
              <a:t>Zuckerbastels</a:t>
            </a:r>
            <a:r>
              <a:rPr lang="de-DE" dirty="0"/>
              <a:t> Zunft zu Prag immer sein mögen; ja sie, diese neuen </a:t>
            </a:r>
            <a:r>
              <a:rPr lang="de-DE" dirty="0" err="1"/>
              <a:t>Nobilisten</a:t>
            </a:r>
            <a:r>
              <a:rPr lang="de-DE" dirty="0"/>
              <a:t>, sind oft selbst so schwarz, als wenn sie in Guinea geboren und erzogen wären worden.</a:t>
            </a:r>
          </a:p>
          <a:p>
            <a:pPr marL="0" indent="0">
              <a:buNone/>
            </a:pPr>
            <a:endParaRPr lang="it-IT" dirty="0"/>
          </a:p>
        </p:txBody>
      </p:sp>
    </p:spTree>
    <p:extLst>
      <p:ext uri="{BB962C8B-B14F-4D97-AF65-F5344CB8AC3E}">
        <p14:creationId xmlns:p14="http://schemas.microsoft.com/office/powerpoint/2010/main" val="1248214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a:bodyPr>
          <a:lstStyle/>
          <a:p>
            <a:pPr marL="0" indent="0" algn="ctr">
              <a:buNone/>
            </a:pPr>
            <a:r>
              <a:rPr lang="it-IT" sz="19900" b="1" dirty="0" smtClean="0">
                <a:latin typeface="Garamond" panose="02020404030301010803" pitchFamily="18" charset="0"/>
              </a:rPr>
              <a:t>1618-48</a:t>
            </a:r>
            <a:endParaRPr lang="it-IT" sz="6000" b="1" dirty="0" smtClean="0">
              <a:latin typeface="Garamond" panose="02020404030301010803" pitchFamily="18" charset="0"/>
            </a:endParaRPr>
          </a:p>
          <a:p>
            <a:pPr marL="0" indent="0" algn="ctr">
              <a:buNone/>
            </a:pPr>
            <a:r>
              <a:rPr lang="it-IT" sz="6000" b="1" dirty="0" smtClean="0">
                <a:latin typeface="Garamond" panose="02020404030301010803" pitchFamily="18" charset="0"/>
              </a:rPr>
              <a:t>La guerra dei trent’anni</a:t>
            </a:r>
            <a:endParaRPr lang="it-IT" sz="6000" b="1" dirty="0">
              <a:latin typeface="Garamond" panose="02020404030301010803" pitchFamily="18" charset="0"/>
            </a:endParaRPr>
          </a:p>
        </p:txBody>
      </p:sp>
    </p:spTree>
    <p:extLst>
      <p:ext uri="{BB962C8B-B14F-4D97-AF65-F5344CB8AC3E}">
        <p14:creationId xmlns:p14="http://schemas.microsoft.com/office/powerpoint/2010/main" val="18166020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5508104" y="1524000"/>
            <a:ext cx="3178696" cy="4572000"/>
          </a:xfrm>
        </p:spPr>
        <p:txBody>
          <a:bodyPr/>
          <a:lstStyle/>
          <a:p>
            <a:pPr marL="0" indent="0">
              <a:buNone/>
            </a:pPr>
            <a:r>
              <a:rPr lang="it-IT" sz="4000" dirty="0" smtClean="0"/>
              <a:t>Lo </a:t>
            </a:r>
            <a:r>
              <a:rPr lang="it-IT" sz="4000" b="1" dirty="0" err="1" smtClean="0"/>
              <a:t>Spessart</a:t>
            </a:r>
            <a:r>
              <a:rPr lang="it-IT" sz="4000" dirty="0" smtClean="0"/>
              <a:t>,</a:t>
            </a:r>
            <a:r>
              <a:rPr lang="it-IT" dirty="0" smtClean="0"/>
              <a:t> dove inizia il romanzo, che porterà </a:t>
            </a:r>
            <a:r>
              <a:rPr lang="it-IT" dirty="0" err="1" smtClean="0"/>
              <a:t>Simplicius</a:t>
            </a:r>
            <a:r>
              <a:rPr lang="it-IT" dirty="0" smtClean="0"/>
              <a:t> in tutta la Germania, in tutta Europa, in Russia, in Cina, su un’isola deserta, al centro della terra e in fondo ai mari</a:t>
            </a:r>
            <a:endParaRPr lang="it-IT" dirty="0"/>
          </a:p>
        </p:txBody>
      </p:sp>
      <p:sp>
        <p:nvSpPr>
          <p:cNvPr id="3" name="Titolo 2"/>
          <p:cNvSpPr>
            <a:spLocks noGrp="1"/>
          </p:cNvSpPr>
          <p:nvPr>
            <p:ph type="title"/>
          </p:nvPr>
        </p:nvSpPr>
        <p:spPr/>
        <p:txBody>
          <a:bodyPr/>
          <a:lstStyle/>
          <a:p>
            <a:endParaRPr lang="it-IT"/>
          </a:p>
        </p:txBody>
      </p:sp>
      <p:pic>
        <p:nvPicPr>
          <p:cNvPr id="1026" name="Picture 2" descr="Image result for spess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776"/>
            <a:ext cx="5238582" cy="6984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5351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6012160" y="836712"/>
            <a:ext cx="2674640" cy="5259288"/>
          </a:xfrm>
        </p:spPr>
        <p:txBody>
          <a:bodyPr>
            <a:normAutofit fontScale="92500" lnSpcReduction="20000"/>
          </a:bodyPr>
          <a:lstStyle/>
          <a:p>
            <a:pPr marL="0" indent="0">
              <a:buNone/>
            </a:pPr>
            <a:r>
              <a:rPr lang="it-IT" dirty="0" err="1" smtClean="0"/>
              <a:t>Simplicius</a:t>
            </a:r>
            <a:r>
              <a:rPr lang="it-IT" dirty="0" smtClean="0"/>
              <a:t> è un antenato di </a:t>
            </a:r>
            <a:r>
              <a:rPr lang="it-IT" b="1" dirty="0" err="1"/>
              <a:t>Š</a:t>
            </a:r>
            <a:r>
              <a:rPr lang="it-IT" b="1" dirty="0" err="1" smtClean="0"/>
              <a:t>vejk</a:t>
            </a:r>
            <a:r>
              <a:rPr lang="it-IT" dirty="0" smtClean="0"/>
              <a:t>, il protagonista del romanzo di </a:t>
            </a:r>
            <a:r>
              <a:rPr lang="it-IT" dirty="0" err="1"/>
              <a:t>Jaroslav</a:t>
            </a:r>
            <a:r>
              <a:rPr lang="it-IT" dirty="0"/>
              <a:t> </a:t>
            </a:r>
            <a:r>
              <a:rPr lang="it-IT" dirty="0" err="1" smtClean="0"/>
              <a:t>Hašek</a:t>
            </a:r>
            <a:r>
              <a:rPr lang="it-IT" dirty="0" smtClean="0"/>
              <a:t>, </a:t>
            </a:r>
            <a:r>
              <a:rPr lang="it-IT" i="1" dirty="0" smtClean="0"/>
              <a:t>Le avventure del buon soldato </a:t>
            </a:r>
            <a:r>
              <a:rPr lang="it-IT" i="1" dirty="0" err="1"/>
              <a:t>Š</a:t>
            </a:r>
            <a:r>
              <a:rPr lang="it-IT" i="1" dirty="0" err="1" smtClean="0"/>
              <a:t>vejk</a:t>
            </a:r>
            <a:r>
              <a:rPr lang="it-IT" i="1" dirty="0" smtClean="0"/>
              <a:t> </a:t>
            </a:r>
            <a:r>
              <a:rPr lang="it-IT" dirty="0" smtClean="0"/>
              <a:t>(1921). </a:t>
            </a:r>
          </a:p>
          <a:p>
            <a:pPr marL="0" indent="0">
              <a:buNone/>
            </a:pPr>
            <a:endParaRPr lang="it-IT" dirty="0" smtClean="0"/>
          </a:p>
          <a:p>
            <a:pPr marL="0" indent="0">
              <a:buNone/>
            </a:pPr>
            <a:r>
              <a:rPr lang="it-IT" dirty="0" smtClean="0"/>
              <a:t>Entrambi funzionano come dispositivi di straniamento.</a:t>
            </a:r>
          </a:p>
          <a:p>
            <a:pPr marL="0" indent="0">
              <a:buNone/>
            </a:pPr>
            <a:endParaRPr lang="it-IT" dirty="0"/>
          </a:p>
          <a:p>
            <a:pPr marL="0" indent="0">
              <a:buNone/>
            </a:pPr>
            <a:endParaRPr lang="it-IT" sz="1800" dirty="0"/>
          </a:p>
          <a:p>
            <a:pPr marL="0" indent="0">
              <a:buNone/>
            </a:pPr>
            <a:r>
              <a:rPr lang="it-IT" sz="1800" dirty="0" smtClean="0"/>
              <a:t>Disegno di Joseph </a:t>
            </a:r>
            <a:r>
              <a:rPr lang="it-IT" sz="1800" dirty="0" err="1" smtClean="0"/>
              <a:t>Lada</a:t>
            </a:r>
            <a:endParaRPr lang="it-IT" sz="1800" dirty="0"/>
          </a:p>
        </p:txBody>
      </p:sp>
      <p:pic>
        <p:nvPicPr>
          <p:cNvPr id="2050" name="Picture 2" descr="Image result for svej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836712"/>
            <a:ext cx="5305875" cy="5249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20702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499992" y="1524000"/>
            <a:ext cx="4186808" cy="4572000"/>
          </a:xfrm>
        </p:spPr>
        <p:txBody>
          <a:bodyPr>
            <a:normAutofit fontScale="92500" lnSpcReduction="10000"/>
          </a:bodyPr>
          <a:lstStyle/>
          <a:p>
            <a:pPr marL="0" indent="0" algn="ctr">
              <a:buNone/>
            </a:pPr>
            <a:r>
              <a:rPr lang="it-IT" sz="3900" b="1" dirty="0" smtClean="0"/>
              <a:t>Paul Fleming</a:t>
            </a:r>
          </a:p>
          <a:p>
            <a:pPr marL="0" indent="0" algn="ctr">
              <a:buNone/>
            </a:pPr>
            <a:r>
              <a:rPr lang="it-IT" sz="3900" b="1" dirty="0" smtClean="0"/>
              <a:t>(1609-1640)</a:t>
            </a:r>
          </a:p>
          <a:p>
            <a:pPr marL="0" indent="0">
              <a:buNone/>
            </a:pPr>
            <a:endParaRPr lang="it-IT" dirty="0"/>
          </a:p>
          <a:p>
            <a:pPr marL="0" indent="0">
              <a:buNone/>
            </a:pPr>
            <a:endParaRPr lang="it-IT" dirty="0" smtClean="0"/>
          </a:p>
          <a:p>
            <a:pPr marL="0" indent="0">
              <a:buNone/>
            </a:pPr>
            <a:endParaRPr lang="it-IT" dirty="0"/>
          </a:p>
          <a:p>
            <a:pPr marL="0" indent="0">
              <a:buNone/>
            </a:pPr>
            <a:endParaRPr lang="it-IT" dirty="0" smtClean="0"/>
          </a:p>
          <a:p>
            <a:pPr marL="0" indent="0">
              <a:buNone/>
            </a:pPr>
            <a:endParaRPr lang="it-IT" dirty="0"/>
          </a:p>
          <a:p>
            <a:pPr marL="0" indent="0" algn="ctr">
              <a:buNone/>
            </a:pPr>
            <a:endParaRPr lang="it-IT" sz="2000" i="1" dirty="0" smtClean="0"/>
          </a:p>
          <a:p>
            <a:pPr marL="0" indent="0" algn="ctr">
              <a:buNone/>
            </a:pPr>
            <a:endParaRPr lang="it-IT" sz="2000" i="1" dirty="0"/>
          </a:p>
          <a:p>
            <a:pPr marL="0" indent="0" algn="ctr">
              <a:buNone/>
            </a:pPr>
            <a:endParaRPr lang="it-IT" sz="2000" i="1" dirty="0" smtClean="0"/>
          </a:p>
          <a:p>
            <a:pPr marL="0" indent="0" algn="ctr">
              <a:buNone/>
            </a:pPr>
            <a:r>
              <a:rPr lang="it-IT" sz="2000" i="1" dirty="0" err="1" smtClean="0"/>
              <a:t>Teütsche</a:t>
            </a:r>
            <a:r>
              <a:rPr lang="it-IT" sz="2000" i="1" dirty="0" smtClean="0"/>
              <a:t> </a:t>
            </a:r>
            <a:r>
              <a:rPr lang="it-IT" sz="2000" i="1" dirty="0" err="1"/>
              <a:t>Poemata</a:t>
            </a:r>
            <a:r>
              <a:rPr lang="it-IT" sz="2000" dirty="0"/>
              <a:t>, </a:t>
            </a:r>
            <a:r>
              <a:rPr lang="it-IT" sz="2000" dirty="0" smtClean="0"/>
              <a:t>1642</a:t>
            </a:r>
            <a:endParaRPr lang="it-IT" sz="2000" dirty="0"/>
          </a:p>
        </p:txBody>
      </p:sp>
      <p:pic>
        <p:nvPicPr>
          <p:cNvPr id="1026" name="Picture 2" descr="https://upload.wikimedia.org/wikipedia/commons/d/dd/Paul_Flem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340768"/>
            <a:ext cx="3743325"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8272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1712640"/>
            <a:ext cx="8229600" cy="5145360"/>
          </a:xfrm>
        </p:spPr>
        <p:txBody>
          <a:bodyPr>
            <a:normAutofit fontScale="85000" lnSpcReduction="20000"/>
          </a:bodyPr>
          <a:lstStyle/>
          <a:p>
            <a:pPr marL="0" indent="0">
              <a:buNone/>
            </a:pPr>
            <a:r>
              <a:rPr lang="de-DE" dirty="0"/>
              <a:t>Sei dennoch unverzagt, gib dennoch </a:t>
            </a:r>
            <a:r>
              <a:rPr lang="de-DE" dirty="0" err="1"/>
              <a:t>unverloren</a:t>
            </a:r>
            <a:r>
              <a:rPr lang="de-DE" dirty="0"/>
              <a:t>,</a:t>
            </a:r>
            <a:br>
              <a:rPr lang="de-DE" dirty="0"/>
            </a:br>
            <a:r>
              <a:rPr lang="de-DE" dirty="0"/>
              <a:t>Weich keinem Glücke nicht, steh höher als der Neid,</a:t>
            </a:r>
            <a:br>
              <a:rPr lang="de-DE" dirty="0"/>
            </a:br>
            <a:r>
              <a:rPr lang="de-DE" dirty="0"/>
              <a:t>Vergnüge dich an dir und acht es für kein Leid,</a:t>
            </a:r>
            <a:br>
              <a:rPr lang="de-DE" dirty="0"/>
            </a:br>
            <a:r>
              <a:rPr lang="de-DE" dirty="0"/>
              <a:t>Hat sich gleich wider dich Glück, Ort und Zeit verschworen.</a:t>
            </a:r>
            <a:br>
              <a:rPr lang="de-DE" dirty="0"/>
            </a:br>
            <a:r>
              <a:rPr lang="de-DE" dirty="0"/>
              <a:t/>
            </a:r>
            <a:br>
              <a:rPr lang="de-DE" dirty="0"/>
            </a:br>
            <a:r>
              <a:rPr lang="de-DE" dirty="0"/>
              <a:t>Was dich betrübt und labt, halt alles für erkoren,</a:t>
            </a:r>
            <a:br>
              <a:rPr lang="de-DE" dirty="0"/>
            </a:br>
            <a:r>
              <a:rPr lang="de-DE" dirty="0"/>
              <a:t>Nimm dein Verhängnis an, </a:t>
            </a:r>
            <a:r>
              <a:rPr lang="de-DE" dirty="0" err="1"/>
              <a:t>laß</a:t>
            </a:r>
            <a:r>
              <a:rPr lang="de-DE" dirty="0"/>
              <a:t> alles </a:t>
            </a:r>
            <a:r>
              <a:rPr lang="de-DE" dirty="0" err="1"/>
              <a:t>unbereut</a:t>
            </a:r>
            <a:r>
              <a:rPr lang="de-DE" dirty="0"/>
              <a:t>.</a:t>
            </a:r>
            <a:br>
              <a:rPr lang="de-DE" dirty="0"/>
            </a:br>
            <a:r>
              <a:rPr lang="de-DE" dirty="0"/>
              <a:t>Tu was getan </a:t>
            </a:r>
            <a:r>
              <a:rPr lang="de-DE" dirty="0" err="1"/>
              <a:t>muß</a:t>
            </a:r>
            <a:r>
              <a:rPr lang="de-DE" dirty="0"/>
              <a:t> sein, und eh man </a:t>
            </a:r>
            <a:r>
              <a:rPr lang="de-DE" dirty="0" err="1"/>
              <a:t>dirs</a:t>
            </a:r>
            <a:r>
              <a:rPr lang="de-DE" dirty="0"/>
              <a:t> </a:t>
            </a:r>
            <a:r>
              <a:rPr lang="de-DE" dirty="0" err="1"/>
              <a:t>gebeut</a:t>
            </a:r>
            <a:r>
              <a:rPr lang="de-DE" dirty="0"/>
              <a:t>.</a:t>
            </a:r>
            <a:br>
              <a:rPr lang="de-DE" dirty="0"/>
            </a:br>
            <a:r>
              <a:rPr lang="de-DE" dirty="0"/>
              <a:t>Was du noch hoffen kannst, das wird noch stets geboren.</a:t>
            </a:r>
            <a:br>
              <a:rPr lang="de-DE" dirty="0"/>
            </a:br>
            <a:r>
              <a:rPr lang="de-DE" dirty="0"/>
              <a:t/>
            </a:r>
            <a:br>
              <a:rPr lang="de-DE" dirty="0"/>
            </a:br>
            <a:r>
              <a:rPr lang="de-DE" dirty="0"/>
              <a:t>Was klagt, was lobt man doch? Sein Unglück und sein Glücke</a:t>
            </a:r>
            <a:br>
              <a:rPr lang="de-DE" dirty="0"/>
            </a:br>
            <a:r>
              <a:rPr lang="de-DE" dirty="0"/>
              <a:t>Ist ihm ein jeder selbst. Schau alle Sachen an:</a:t>
            </a:r>
            <a:br>
              <a:rPr lang="de-DE" dirty="0"/>
            </a:br>
            <a:r>
              <a:rPr lang="de-DE" dirty="0"/>
              <a:t>Dies alles ist in dir. </a:t>
            </a:r>
            <a:r>
              <a:rPr lang="de-DE" dirty="0" err="1"/>
              <a:t>Laß</a:t>
            </a:r>
            <a:r>
              <a:rPr lang="de-DE" dirty="0"/>
              <a:t> deinen eitlen Wahn,</a:t>
            </a:r>
            <a:br>
              <a:rPr lang="de-DE" dirty="0"/>
            </a:br>
            <a:r>
              <a:rPr lang="de-DE" dirty="0"/>
              <a:t/>
            </a:r>
            <a:br>
              <a:rPr lang="de-DE" dirty="0"/>
            </a:br>
            <a:r>
              <a:rPr lang="de-DE" dirty="0"/>
              <a:t>Und eh du </a:t>
            </a:r>
            <a:r>
              <a:rPr lang="de-DE" dirty="0" err="1"/>
              <a:t>förder</a:t>
            </a:r>
            <a:r>
              <a:rPr lang="de-DE" dirty="0"/>
              <a:t> gehst, so geh in dich </a:t>
            </a:r>
            <a:r>
              <a:rPr lang="de-DE" dirty="0" err="1"/>
              <a:t>zurücke</a:t>
            </a:r>
            <a:r>
              <a:rPr lang="de-DE" dirty="0"/>
              <a:t>.</a:t>
            </a:r>
            <a:br>
              <a:rPr lang="de-DE" dirty="0"/>
            </a:br>
            <a:r>
              <a:rPr lang="de-DE" dirty="0"/>
              <a:t>Wer sein selbst Meister ist und sich beherrschen kann,</a:t>
            </a:r>
            <a:br>
              <a:rPr lang="de-DE" dirty="0"/>
            </a:br>
            <a:r>
              <a:rPr lang="de-DE" dirty="0"/>
              <a:t>Dem ist die weite Welt und alles untertan.</a:t>
            </a:r>
            <a:endParaRPr lang="it-IT" dirty="0"/>
          </a:p>
        </p:txBody>
      </p:sp>
      <p:sp>
        <p:nvSpPr>
          <p:cNvPr id="3" name="Titolo 2"/>
          <p:cNvSpPr>
            <a:spLocks noGrp="1"/>
          </p:cNvSpPr>
          <p:nvPr>
            <p:ph type="title"/>
          </p:nvPr>
        </p:nvSpPr>
        <p:spPr>
          <a:xfrm>
            <a:off x="467544" y="260648"/>
            <a:ext cx="8229600" cy="1219200"/>
          </a:xfrm>
        </p:spPr>
        <p:txBody>
          <a:bodyPr>
            <a:normAutofit fontScale="90000"/>
          </a:bodyPr>
          <a:lstStyle/>
          <a:p>
            <a:pPr algn="ctr"/>
            <a:r>
              <a:rPr lang="it-IT" b="1" dirty="0" smtClean="0"/>
              <a:t>Paul Fleming </a:t>
            </a:r>
            <a:r>
              <a:rPr lang="it-IT" dirty="0" smtClean="0"/>
              <a:t>(1609-1640)</a:t>
            </a:r>
            <a:br>
              <a:rPr lang="it-IT" dirty="0" smtClean="0"/>
            </a:br>
            <a:r>
              <a:rPr lang="it-IT" b="1" i="1" dirty="0" smtClean="0"/>
              <a:t>An </a:t>
            </a:r>
            <a:r>
              <a:rPr lang="it-IT" b="1" i="1" dirty="0" err="1" smtClean="0"/>
              <a:t>sich</a:t>
            </a:r>
            <a:r>
              <a:rPr lang="it-IT" b="1" i="1" dirty="0" smtClean="0"/>
              <a:t> </a:t>
            </a:r>
            <a:r>
              <a:rPr lang="it-IT" dirty="0" smtClean="0"/>
              <a:t>(1641)</a:t>
            </a:r>
            <a:endParaRPr lang="it-IT" dirty="0"/>
          </a:p>
        </p:txBody>
      </p:sp>
    </p:spTree>
    <p:extLst>
      <p:ext uri="{BB962C8B-B14F-4D97-AF65-F5344CB8AC3E}">
        <p14:creationId xmlns:p14="http://schemas.microsoft.com/office/powerpoint/2010/main" val="29423445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404664"/>
            <a:ext cx="8229600" cy="6048672"/>
          </a:xfrm>
        </p:spPr>
        <p:txBody>
          <a:bodyPr>
            <a:normAutofit fontScale="70000" lnSpcReduction="20000"/>
          </a:bodyPr>
          <a:lstStyle/>
          <a:p>
            <a:pPr marL="0" indent="0">
              <a:buNone/>
            </a:pPr>
            <a:r>
              <a:rPr lang="it-IT" sz="3400" b="1" dirty="0" smtClean="0"/>
              <a:t>A se stesso</a:t>
            </a:r>
            <a:endParaRPr lang="it-IT" b="1" dirty="0" smtClean="0"/>
          </a:p>
          <a:p>
            <a:pPr marL="0" indent="0">
              <a:buNone/>
            </a:pPr>
            <a:endParaRPr lang="it-IT" dirty="0"/>
          </a:p>
          <a:p>
            <a:pPr marL="0" indent="0">
              <a:buNone/>
            </a:pPr>
            <a:r>
              <a:rPr lang="it-IT" dirty="0" smtClean="0"/>
              <a:t>Ma tu resta imperterrito, non darti mai per vinto</a:t>
            </a:r>
          </a:p>
          <a:p>
            <a:pPr marL="0" indent="0">
              <a:buNone/>
            </a:pPr>
            <a:r>
              <a:rPr lang="it-IT" dirty="0" smtClean="0"/>
              <a:t>non cedere alla sorte né all’invidia. </a:t>
            </a:r>
          </a:p>
          <a:p>
            <a:pPr marL="0" indent="0">
              <a:buNone/>
            </a:pPr>
            <a:r>
              <a:rPr lang="it-IT" dirty="0" smtClean="0"/>
              <a:t>Rallegrati di te, non stare afflitto</a:t>
            </a:r>
          </a:p>
          <a:p>
            <a:pPr marL="0" indent="0">
              <a:buNone/>
            </a:pPr>
            <a:r>
              <a:rPr lang="it-IT" dirty="0" smtClean="0"/>
              <a:t>Se sorte, luogo e tempo non ti arridono.</a:t>
            </a:r>
          </a:p>
          <a:p>
            <a:pPr marL="0" indent="0">
              <a:buNone/>
            </a:pPr>
            <a:endParaRPr lang="it-IT" dirty="0" smtClean="0"/>
          </a:p>
          <a:p>
            <a:pPr marL="0" indent="0">
              <a:buNone/>
            </a:pPr>
            <a:r>
              <a:rPr lang="it-IT" dirty="0" smtClean="0"/>
              <a:t>Che porti guerra o porti pace accetta</a:t>
            </a:r>
          </a:p>
          <a:p>
            <a:pPr marL="0" indent="0">
              <a:buNone/>
            </a:pPr>
            <a:r>
              <a:rPr lang="it-IT" dirty="0" smtClean="0"/>
              <a:t>il tuo destino, non aver rimpianti.</a:t>
            </a:r>
          </a:p>
          <a:p>
            <a:pPr marL="0" indent="0">
              <a:buNone/>
            </a:pPr>
            <a:r>
              <a:rPr lang="it-IT" dirty="0" smtClean="0"/>
              <a:t>Fai ciò che devi, senza tentennare.</a:t>
            </a:r>
          </a:p>
          <a:p>
            <a:pPr marL="0" indent="0">
              <a:buNone/>
            </a:pPr>
            <a:r>
              <a:rPr lang="it-IT" dirty="0" smtClean="0"/>
              <a:t>Ché la speranza nasce ad </a:t>
            </a:r>
            <a:r>
              <a:rPr lang="it-IT" dirty="0"/>
              <a:t>ogni </a:t>
            </a:r>
            <a:r>
              <a:rPr lang="it-IT" dirty="0" smtClean="0"/>
              <a:t>istante.</a:t>
            </a:r>
          </a:p>
          <a:p>
            <a:pPr marL="0" indent="0">
              <a:buNone/>
            </a:pPr>
            <a:endParaRPr lang="it-IT" dirty="0" smtClean="0"/>
          </a:p>
          <a:p>
            <a:pPr marL="0" indent="0">
              <a:buNone/>
            </a:pPr>
            <a:r>
              <a:rPr lang="it-IT" dirty="0" smtClean="0"/>
              <a:t>Ciascuno è fabbro della sua cattiva</a:t>
            </a:r>
          </a:p>
          <a:p>
            <a:pPr marL="0" indent="0">
              <a:buNone/>
            </a:pPr>
            <a:r>
              <a:rPr lang="it-IT" dirty="0" smtClean="0"/>
              <a:t>o buona sorte. Tutto ciò che vedi</a:t>
            </a:r>
          </a:p>
          <a:p>
            <a:pPr marL="0" indent="0">
              <a:buNone/>
            </a:pPr>
            <a:r>
              <a:rPr lang="it-IT" dirty="0" smtClean="0"/>
              <a:t>è in te. Rinuncia all’illusione. Prima</a:t>
            </a:r>
          </a:p>
          <a:p>
            <a:pPr marL="0" indent="0">
              <a:buNone/>
            </a:pPr>
            <a:endParaRPr lang="it-IT" dirty="0" smtClean="0"/>
          </a:p>
          <a:p>
            <a:pPr marL="0" indent="0">
              <a:buNone/>
            </a:pPr>
            <a:r>
              <a:rPr lang="it-IT" dirty="0" smtClean="0"/>
              <a:t>di fare un altro passo torna in te.</a:t>
            </a:r>
          </a:p>
          <a:p>
            <a:pPr marL="0" indent="0">
              <a:buNone/>
            </a:pPr>
            <a:r>
              <a:rPr lang="it-IT" dirty="0" smtClean="0"/>
              <a:t>Solo colui che domina se stesso</a:t>
            </a:r>
          </a:p>
          <a:p>
            <a:pPr marL="0" indent="0">
              <a:buNone/>
            </a:pPr>
            <a:r>
              <a:rPr lang="it-IT" dirty="0" smtClean="0"/>
              <a:t>possiede la sua vita e il mondo intero.</a:t>
            </a:r>
          </a:p>
        </p:txBody>
      </p:sp>
    </p:spTree>
    <p:extLst>
      <p:ext uri="{BB962C8B-B14F-4D97-AF65-F5344CB8AC3E}">
        <p14:creationId xmlns:p14="http://schemas.microsoft.com/office/powerpoint/2010/main" val="3409579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1628800"/>
            <a:ext cx="8229600" cy="4572000"/>
          </a:xfrm>
        </p:spPr>
        <p:txBody>
          <a:bodyPr>
            <a:normAutofit/>
          </a:bodyPr>
          <a:lstStyle/>
          <a:p>
            <a:r>
              <a:rPr lang="it-IT" dirty="0" smtClean="0"/>
              <a:t>Scoppia nel 1618, quando l’Impero (Vienna) tenta di imporre l’uniformità religiosa (cattolica) sui suoi domini, infrangendo il principio del </a:t>
            </a:r>
            <a:r>
              <a:rPr lang="it-IT" i="1" dirty="0" err="1" smtClean="0"/>
              <a:t>cuius</a:t>
            </a:r>
            <a:r>
              <a:rPr lang="it-IT" i="1" dirty="0" smtClean="0"/>
              <a:t> regio, </a:t>
            </a:r>
            <a:r>
              <a:rPr lang="it-IT" i="1" dirty="0" err="1" smtClean="0"/>
              <a:t>eius</a:t>
            </a:r>
            <a:r>
              <a:rPr lang="it-IT" i="1" dirty="0" smtClean="0"/>
              <a:t> </a:t>
            </a:r>
            <a:r>
              <a:rPr lang="it-IT" i="1" dirty="0" err="1" smtClean="0"/>
              <a:t>religio</a:t>
            </a:r>
            <a:r>
              <a:rPr lang="it-IT" dirty="0" smtClean="0"/>
              <a:t>: i messi imperiali vengono defenestrati a Praga. </a:t>
            </a:r>
          </a:p>
          <a:p>
            <a:r>
              <a:rPr lang="it-IT" dirty="0" smtClean="0"/>
              <a:t>Iniziata come un conflitto fra stati cattolici e stati protestanti, la guerra vede entrare in scena le altre potenze europee: la Spagna, alleata degli Asburgo, la Francia, accerchiata dagli Asburgo, la Danimarca e la Svezia, interessate a prendersi gli stati tedeschi del nord. Diventa così un conflitto europeo.</a:t>
            </a:r>
          </a:p>
        </p:txBody>
      </p:sp>
      <p:sp>
        <p:nvSpPr>
          <p:cNvPr id="3" name="Titolo 2"/>
          <p:cNvSpPr>
            <a:spLocks noGrp="1"/>
          </p:cNvSpPr>
          <p:nvPr>
            <p:ph type="title"/>
          </p:nvPr>
        </p:nvSpPr>
        <p:spPr/>
        <p:txBody>
          <a:bodyPr>
            <a:normAutofit fontScale="90000"/>
          </a:bodyPr>
          <a:lstStyle/>
          <a:p>
            <a:pPr algn="ctr"/>
            <a:r>
              <a:rPr lang="it-IT" b="1" dirty="0" err="1" smtClean="0">
                <a:effectLst/>
              </a:rPr>
              <a:t>Der</a:t>
            </a:r>
            <a:r>
              <a:rPr lang="it-IT" b="1" dirty="0" smtClean="0">
                <a:effectLst/>
              </a:rPr>
              <a:t> </a:t>
            </a:r>
            <a:r>
              <a:rPr lang="it-IT" b="1" dirty="0" err="1" smtClean="0">
                <a:effectLst/>
              </a:rPr>
              <a:t>Dreißigjährige</a:t>
            </a:r>
            <a:r>
              <a:rPr lang="it-IT" b="1" dirty="0" smtClean="0">
                <a:effectLst/>
              </a:rPr>
              <a:t> </a:t>
            </a:r>
            <a:r>
              <a:rPr lang="it-IT" b="1" dirty="0" err="1" smtClean="0">
                <a:effectLst/>
              </a:rPr>
              <a:t>Krieg</a:t>
            </a:r>
            <a:r>
              <a:rPr lang="it-IT" b="1" dirty="0" smtClean="0">
                <a:effectLst/>
              </a:rPr>
              <a:t>: </a:t>
            </a:r>
            <a:br>
              <a:rPr lang="it-IT" b="1" dirty="0" smtClean="0">
                <a:effectLst/>
              </a:rPr>
            </a:br>
            <a:r>
              <a:rPr lang="it-IT" sz="2900" b="1" dirty="0" smtClean="0">
                <a:effectLst/>
              </a:rPr>
              <a:t>la maggiore catastrofe mai abbattutasi sulla Germania</a:t>
            </a:r>
            <a:endParaRPr lang="it-IT" sz="2900" dirty="0"/>
          </a:p>
        </p:txBody>
      </p:sp>
    </p:spTree>
    <p:extLst>
      <p:ext uri="{BB962C8B-B14F-4D97-AF65-F5344CB8AC3E}">
        <p14:creationId xmlns:p14="http://schemas.microsoft.com/office/powerpoint/2010/main" val="3344100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Diercke Karte Der Dreißigjährige Krieg (1618-16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064"/>
            <a:ext cx="7128164" cy="6872064"/>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7308304" y="404664"/>
            <a:ext cx="1728192" cy="5632311"/>
          </a:xfrm>
          <a:prstGeom prst="rect">
            <a:avLst/>
          </a:prstGeom>
          <a:noFill/>
        </p:spPr>
        <p:txBody>
          <a:bodyPr wrap="square" rtlCol="0">
            <a:spAutoFit/>
          </a:bodyPr>
          <a:lstStyle/>
          <a:p>
            <a:r>
              <a:rPr lang="it-IT" sz="2400" dirty="0">
                <a:solidFill>
                  <a:prstClr val="white"/>
                </a:solidFill>
              </a:rPr>
              <a:t>4 fasi: </a:t>
            </a:r>
          </a:p>
          <a:p>
            <a:endParaRPr lang="it-IT" sz="2400" dirty="0">
              <a:solidFill>
                <a:prstClr val="white"/>
              </a:solidFill>
            </a:endParaRPr>
          </a:p>
          <a:p>
            <a:r>
              <a:rPr lang="it-IT" sz="2400" dirty="0">
                <a:solidFill>
                  <a:prstClr val="white"/>
                </a:solidFill>
              </a:rPr>
              <a:t>1618-25 Boemia e</a:t>
            </a:r>
          </a:p>
          <a:p>
            <a:r>
              <a:rPr lang="it-IT" sz="2400" dirty="0">
                <a:solidFill>
                  <a:prstClr val="white"/>
                </a:solidFill>
              </a:rPr>
              <a:t>Palatinato </a:t>
            </a:r>
          </a:p>
          <a:p>
            <a:endParaRPr lang="it-IT" sz="2400" dirty="0">
              <a:solidFill>
                <a:prstClr val="white"/>
              </a:solidFill>
            </a:endParaRPr>
          </a:p>
          <a:p>
            <a:r>
              <a:rPr lang="it-IT" sz="2400" dirty="0">
                <a:solidFill>
                  <a:prstClr val="white"/>
                </a:solidFill>
              </a:rPr>
              <a:t>1625-29 Danimarca </a:t>
            </a:r>
          </a:p>
          <a:p>
            <a:endParaRPr lang="it-IT" sz="2400" dirty="0">
              <a:solidFill>
                <a:prstClr val="white"/>
              </a:solidFill>
            </a:endParaRPr>
          </a:p>
          <a:p>
            <a:r>
              <a:rPr lang="it-IT" sz="2400" dirty="0">
                <a:solidFill>
                  <a:prstClr val="white"/>
                </a:solidFill>
              </a:rPr>
              <a:t>1630-35</a:t>
            </a:r>
          </a:p>
          <a:p>
            <a:r>
              <a:rPr lang="it-IT" sz="2400" dirty="0">
                <a:solidFill>
                  <a:prstClr val="white"/>
                </a:solidFill>
              </a:rPr>
              <a:t>Svezia </a:t>
            </a:r>
          </a:p>
          <a:p>
            <a:endParaRPr lang="it-IT" sz="2400" dirty="0">
              <a:solidFill>
                <a:prstClr val="white"/>
              </a:solidFill>
            </a:endParaRPr>
          </a:p>
          <a:p>
            <a:r>
              <a:rPr lang="it-IT" sz="2400" dirty="0">
                <a:solidFill>
                  <a:prstClr val="white"/>
                </a:solidFill>
              </a:rPr>
              <a:t>1635-48 Francia</a:t>
            </a:r>
          </a:p>
          <a:p>
            <a:endParaRPr lang="it-IT" sz="2400" dirty="0">
              <a:solidFill>
                <a:prstClr val="white"/>
              </a:solidFill>
            </a:endParaRPr>
          </a:p>
        </p:txBody>
      </p:sp>
    </p:spTree>
    <p:extLst>
      <p:ext uri="{BB962C8B-B14F-4D97-AF65-F5344CB8AC3E}">
        <p14:creationId xmlns:p14="http://schemas.microsoft.com/office/powerpoint/2010/main" val="11336413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r>
              <a:rPr lang="it-IT" dirty="0"/>
              <a:t>La condotta della guerra è feroce, città e campagne vengono devastate e saccheggiate dai mercenari, e carestie ed epidemie fanno il resto. </a:t>
            </a:r>
          </a:p>
          <a:p>
            <a:r>
              <a:rPr lang="it-IT" dirty="0"/>
              <a:t>Si conclude nel 1648 con la pace di </a:t>
            </a:r>
            <a:r>
              <a:rPr lang="it-IT" dirty="0" err="1"/>
              <a:t>Westfalia</a:t>
            </a:r>
            <a:r>
              <a:rPr lang="it-IT" dirty="0"/>
              <a:t>, con cui gli Asburgo rinunciano a imporre la loro egemonia sui territori tedeschi</a:t>
            </a:r>
            <a:r>
              <a:rPr lang="it-IT" dirty="0" smtClean="0"/>
              <a:t>.</a:t>
            </a:r>
          </a:p>
          <a:p>
            <a:r>
              <a:rPr lang="it-IT" dirty="0"/>
              <a:t>Alla fine si contano</a:t>
            </a:r>
            <a:r>
              <a:rPr lang="it-IT" b="1" dirty="0"/>
              <a:t> 12 milioni di morti</a:t>
            </a:r>
            <a:r>
              <a:rPr lang="it-IT" dirty="0"/>
              <a:t>.</a:t>
            </a:r>
          </a:p>
          <a:p>
            <a:endParaRPr lang="it-IT" dirty="0"/>
          </a:p>
        </p:txBody>
      </p:sp>
    </p:spTree>
    <p:extLst>
      <p:ext uri="{BB962C8B-B14F-4D97-AF65-F5344CB8AC3E}">
        <p14:creationId xmlns:p14="http://schemas.microsoft.com/office/powerpoint/2010/main" val="1758628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5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77707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0" y="5633864"/>
            <a:ext cx="9144000" cy="1224136"/>
          </a:xfrm>
        </p:spPr>
        <p:txBody>
          <a:bodyPr>
            <a:normAutofit fontScale="55000" lnSpcReduction="20000"/>
          </a:bodyPr>
          <a:lstStyle/>
          <a:p>
            <a:pPr marL="0" indent="0" algn="ctr">
              <a:buNone/>
            </a:pPr>
            <a:r>
              <a:rPr lang="it-IT" sz="6500" dirty="0" smtClean="0"/>
              <a:t>La guerra dei trent’anni è </a:t>
            </a:r>
            <a:r>
              <a:rPr lang="it-IT" sz="6500" i="1" dirty="0" smtClean="0"/>
              <a:t>la </a:t>
            </a:r>
            <a:r>
              <a:rPr lang="it-IT" sz="6500" dirty="0" smtClean="0"/>
              <a:t>guerra tedesca</a:t>
            </a:r>
          </a:p>
          <a:p>
            <a:pPr marL="0" indent="0" algn="ctr">
              <a:buNone/>
            </a:pPr>
            <a:endParaRPr lang="it-IT" sz="1300" dirty="0" smtClean="0"/>
          </a:p>
          <a:p>
            <a:pPr marL="0" indent="0" algn="ctr">
              <a:buNone/>
            </a:pPr>
            <a:r>
              <a:rPr lang="it-IT" sz="3600" dirty="0" smtClean="0"/>
              <a:t>Jacques </a:t>
            </a:r>
            <a:r>
              <a:rPr lang="it-IT" sz="3600" dirty="0" err="1"/>
              <a:t>Callot</a:t>
            </a:r>
            <a:r>
              <a:rPr lang="it-IT" sz="3600" dirty="0"/>
              <a:t>, </a:t>
            </a:r>
            <a:r>
              <a:rPr lang="it-IT" sz="3600" i="1" dirty="0" err="1"/>
              <a:t>Der</a:t>
            </a:r>
            <a:r>
              <a:rPr lang="it-IT" sz="3600" i="1" dirty="0"/>
              <a:t> </a:t>
            </a:r>
            <a:r>
              <a:rPr lang="it-IT" sz="3600" i="1" dirty="0" err="1"/>
              <a:t>Galgenbaum</a:t>
            </a:r>
            <a:r>
              <a:rPr lang="it-IT" sz="3600" i="1" dirty="0"/>
              <a:t> </a:t>
            </a:r>
            <a:r>
              <a:rPr lang="it-IT" sz="3600" dirty="0"/>
              <a:t>(1633)</a:t>
            </a:r>
            <a:endParaRPr lang="it-IT" sz="6000" dirty="0"/>
          </a:p>
        </p:txBody>
      </p:sp>
      <p:pic>
        <p:nvPicPr>
          <p:cNvPr id="31746" name="Picture 2" descr="Image result for callot galgenba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445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539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YTaZGjVMr0"/>
          <p:cNvPicPr>
            <a:picLocks noGrp="1" noRot="1" noChangeAspect="1"/>
          </p:cNvPicPr>
          <p:nvPr>
            <p:ph idx="1"/>
            <a:videoFile r:link="rId1"/>
          </p:nvPr>
        </p:nvPicPr>
        <p:blipFill>
          <a:blip r:embed="rId3"/>
          <a:stretch>
            <a:fillRect/>
          </a:stretch>
        </p:blipFill>
        <p:spPr>
          <a:xfrm>
            <a:off x="611560" y="1268760"/>
            <a:ext cx="7891619" cy="4536504"/>
          </a:xfrm>
          <a:prstGeom prst="rect">
            <a:avLst/>
          </a:prstGeom>
        </p:spPr>
      </p:pic>
      <p:sp>
        <p:nvSpPr>
          <p:cNvPr id="3" name="Titolo 2"/>
          <p:cNvSpPr>
            <a:spLocks noGrp="1"/>
          </p:cNvSpPr>
          <p:nvPr>
            <p:ph type="title"/>
          </p:nvPr>
        </p:nvSpPr>
        <p:spPr>
          <a:xfrm>
            <a:off x="467544" y="-171400"/>
            <a:ext cx="8229600" cy="1219200"/>
          </a:xfrm>
        </p:spPr>
        <p:txBody>
          <a:bodyPr/>
          <a:lstStyle/>
          <a:p>
            <a:pPr algn="ctr"/>
            <a:r>
              <a:rPr lang="it-IT" b="1" i="1" dirty="0" err="1" smtClean="0">
                <a:latin typeface="Garamond" panose="02020404030301010803" pitchFamily="18" charset="0"/>
              </a:rPr>
              <a:t>Schnitter</a:t>
            </a:r>
            <a:r>
              <a:rPr lang="it-IT" b="1" i="1" dirty="0" smtClean="0">
                <a:latin typeface="Garamond" panose="02020404030301010803" pitchFamily="18" charset="0"/>
              </a:rPr>
              <a:t> </a:t>
            </a:r>
            <a:r>
              <a:rPr lang="it-IT" b="1" i="1" dirty="0" err="1" smtClean="0">
                <a:latin typeface="Garamond" panose="02020404030301010803" pitchFamily="18" charset="0"/>
              </a:rPr>
              <a:t>Tod</a:t>
            </a:r>
            <a:r>
              <a:rPr lang="it-IT" b="1" i="1" dirty="0" smtClean="0">
                <a:latin typeface="Garamond" panose="02020404030301010803" pitchFamily="18" charset="0"/>
              </a:rPr>
              <a:t> </a:t>
            </a:r>
            <a:r>
              <a:rPr lang="it-IT" b="1" dirty="0" smtClean="0">
                <a:latin typeface="Garamond" panose="02020404030301010803" pitchFamily="18" charset="0"/>
              </a:rPr>
              <a:t>(</a:t>
            </a:r>
            <a:r>
              <a:rPr lang="it-IT" b="1" dirty="0" err="1" smtClean="0">
                <a:latin typeface="Garamond" panose="02020404030301010803" pitchFamily="18" charset="0"/>
              </a:rPr>
              <a:t>Erntelied</a:t>
            </a:r>
            <a:r>
              <a:rPr lang="it-IT" b="1" dirty="0" smtClean="0">
                <a:latin typeface="Garamond" panose="02020404030301010803" pitchFamily="18" charset="0"/>
              </a:rPr>
              <a:t>, </a:t>
            </a:r>
            <a:r>
              <a:rPr lang="it-IT" b="1" dirty="0" err="1" smtClean="0">
                <a:latin typeface="Garamond" panose="02020404030301010803" pitchFamily="18" charset="0"/>
              </a:rPr>
              <a:t>ca</a:t>
            </a:r>
            <a:r>
              <a:rPr lang="it-IT" b="1" dirty="0" smtClean="0">
                <a:latin typeface="Garamond" panose="02020404030301010803" pitchFamily="18" charset="0"/>
              </a:rPr>
              <a:t>. 1638)</a:t>
            </a:r>
            <a:endParaRPr lang="it-IT" b="1" dirty="0">
              <a:latin typeface="Garamond" panose="02020404030301010803" pitchFamily="18" charset="0"/>
            </a:endParaRPr>
          </a:p>
        </p:txBody>
      </p:sp>
      <p:sp>
        <p:nvSpPr>
          <p:cNvPr id="5" name="CasellaDiTesto 4"/>
          <p:cNvSpPr txBox="1"/>
          <p:nvPr/>
        </p:nvSpPr>
        <p:spPr>
          <a:xfrm>
            <a:off x="611560" y="6093296"/>
            <a:ext cx="7920880" cy="523220"/>
          </a:xfrm>
          <a:prstGeom prst="rect">
            <a:avLst/>
          </a:prstGeom>
          <a:noFill/>
        </p:spPr>
        <p:txBody>
          <a:bodyPr wrap="square" rtlCol="0">
            <a:spAutoFit/>
          </a:bodyPr>
          <a:lstStyle/>
          <a:p>
            <a:pPr algn="just"/>
            <a:r>
              <a:rPr lang="de-DE" sz="1400" dirty="0" err="1">
                <a:solidFill>
                  <a:prstClr val="white"/>
                </a:solidFill>
              </a:rPr>
              <a:t>Cfr</a:t>
            </a:r>
            <a:r>
              <a:rPr lang="de-DE" sz="1400" dirty="0">
                <a:solidFill>
                  <a:prstClr val="white"/>
                </a:solidFill>
              </a:rPr>
              <a:t>. Berndt </a:t>
            </a:r>
            <a:r>
              <a:rPr lang="de-DE" sz="1400" dirty="0" err="1">
                <a:solidFill>
                  <a:prstClr val="white"/>
                </a:solidFill>
              </a:rPr>
              <a:t>Tilp</a:t>
            </a:r>
            <a:r>
              <a:rPr lang="de-DE" sz="1400" dirty="0">
                <a:solidFill>
                  <a:prstClr val="white"/>
                </a:solidFill>
              </a:rPr>
              <a:t>: </a:t>
            </a:r>
            <a:r>
              <a:rPr lang="de-DE" sz="1400" i="1" dirty="0">
                <a:solidFill>
                  <a:prstClr val="white"/>
                </a:solidFill>
              </a:rPr>
              <a:t>Das Volkslied „Es ist ein Schnitter, der heißt Tod“ bei Clemens Brentano, Georg Büchner, Joseph von Eichendorff und Alfred Döblin</a:t>
            </a:r>
            <a:r>
              <a:rPr lang="de-DE" sz="1400" dirty="0">
                <a:solidFill>
                  <a:prstClr val="white"/>
                </a:solidFill>
              </a:rPr>
              <a:t>. In: </a:t>
            </a:r>
            <a:r>
              <a:rPr lang="de-DE" sz="1400" i="1" dirty="0">
                <a:solidFill>
                  <a:prstClr val="white"/>
                </a:solidFill>
              </a:rPr>
              <a:t>Literatur in Bayern</a:t>
            </a:r>
            <a:r>
              <a:rPr lang="de-DE" sz="1400" dirty="0">
                <a:solidFill>
                  <a:prstClr val="white"/>
                </a:solidFill>
              </a:rPr>
              <a:t>, H. 49 (1997), S. 12–29</a:t>
            </a:r>
            <a:endParaRPr lang="it-IT" sz="1400" dirty="0">
              <a:solidFill>
                <a:prstClr val="white"/>
              </a:solidFill>
            </a:endParaRPr>
          </a:p>
        </p:txBody>
      </p:sp>
    </p:spTree>
    <p:extLst>
      <p:ext uri="{BB962C8B-B14F-4D97-AF65-F5344CB8AC3E}">
        <p14:creationId xmlns:p14="http://schemas.microsoft.com/office/powerpoint/2010/main" val="36311951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251520" y="188640"/>
            <a:ext cx="5328592" cy="6885384"/>
          </a:xfrm>
        </p:spPr>
        <p:txBody>
          <a:bodyPr>
            <a:normAutofit fontScale="47500" lnSpcReduction="20000"/>
          </a:bodyPr>
          <a:lstStyle/>
          <a:p>
            <a:pPr marL="0" indent="0">
              <a:lnSpc>
                <a:spcPct val="110000"/>
              </a:lnSpc>
              <a:buNone/>
            </a:pPr>
            <a:r>
              <a:rPr lang="de-DE" sz="4200" dirty="0" smtClean="0">
                <a:latin typeface="+mj-lt"/>
              </a:rPr>
              <a:t>Es </a:t>
            </a:r>
            <a:r>
              <a:rPr lang="de-DE" sz="4200" dirty="0">
                <a:latin typeface="+mj-lt"/>
              </a:rPr>
              <a:t>ist ein Schnitter, der heißt Tod</a:t>
            </a:r>
            <a:br>
              <a:rPr lang="de-DE" sz="4200" dirty="0">
                <a:latin typeface="+mj-lt"/>
              </a:rPr>
            </a:br>
            <a:r>
              <a:rPr lang="de-DE" sz="4200" dirty="0">
                <a:latin typeface="+mj-lt"/>
              </a:rPr>
              <a:t>Hat Gewalt vom großen Gott</a:t>
            </a:r>
            <a:br>
              <a:rPr lang="de-DE" sz="4200" dirty="0">
                <a:latin typeface="+mj-lt"/>
              </a:rPr>
            </a:br>
            <a:r>
              <a:rPr lang="de-DE" sz="4200" dirty="0">
                <a:latin typeface="+mj-lt"/>
              </a:rPr>
              <a:t>Heute wetzt er das Messer</a:t>
            </a:r>
            <a:br>
              <a:rPr lang="de-DE" sz="4200" dirty="0">
                <a:latin typeface="+mj-lt"/>
              </a:rPr>
            </a:br>
            <a:r>
              <a:rPr lang="de-DE" sz="4200" dirty="0">
                <a:latin typeface="+mj-lt"/>
              </a:rPr>
              <a:t>Es schneid' schon viel besser</a:t>
            </a:r>
            <a:br>
              <a:rPr lang="de-DE" sz="4200" dirty="0">
                <a:latin typeface="+mj-lt"/>
              </a:rPr>
            </a:br>
            <a:r>
              <a:rPr lang="de-DE" sz="4200" dirty="0">
                <a:latin typeface="+mj-lt"/>
              </a:rPr>
              <a:t>Bald wird er </a:t>
            </a:r>
            <a:r>
              <a:rPr lang="de-DE" sz="4200" dirty="0" err="1">
                <a:latin typeface="+mj-lt"/>
              </a:rPr>
              <a:t>dreinschneiden</a:t>
            </a:r>
            <a:r>
              <a:rPr lang="de-DE" sz="4200" dirty="0">
                <a:latin typeface="+mj-lt"/>
              </a:rPr>
              <a:t/>
            </a:r>
            <a:br>
              <a:rPr lang="de-DE" sz="4200" dirty="0">
                <a:latin typeface="+mj-lt"/>
              </a:rPr>
            </a:br>
            <a:r>
              <a:rPr lang="de-DE" sz="4200" dirty="0">
                <a:latin typeface="+mj-lt"/>
              </a:rPr>
              <a:t>Wir </a:t>
            </a:r>
            <a:r>
              <a:rPr lang="de-DE" sz="4200" dirty="0" err="1">
                <a:latin typeface="+mj-lt"/>
              </a:rPr>
              <a:t>müssen's</a:t>
            </a:r>
            <a:r>
              <a:rPr lang="de-DE" sz="4200" dirty="0">
                <a:latin typeface="+mj-lt"/>
              </a:rPr>
              <a:t> erleiden.</a:t>
            </a:r>
            <a:br>
              <a:rPr lang="de-DE" sz="4200" dirty="0">
                <a:latin typeface="+mj-lt"/>
              </a:rPr>
            </a:br>
            <a:r>
              <a:rPr lang="de-DE" sz="4200" b="1" dirty="0" err="1" smtClean="0">
                <a:latin typeface="+mj-lt"/>
              </a:rPr>
              <a:t>Hüt</a:t>
            </a:r>
            <a:r>
              <a:rPr lang="de-DE" sz="4200" b="1" dirty="0">
                <a:latin typeface="+mj-lt"/>
              </a:rPr>
              <a:t>' dich, </a:t>
            </a:r>
            <a:r>
              <a:rPr lang="de-DE" sz="4200" b="1" dirty="0" err="1">
                <a:latin typeface="+mj-lt"/>
              </a:rPr>
              <a:t>schön's</a:t>
            </a:r>
            <a:r>
              <a:rPr lang="de-DE" sz="4200" b="1" dirty="0">
                <a:latin typeface="+mj-lt"/>
              </a:rPr>
              <a:t> </a:t>
            </a:r>
            <a:r>
              <a:rPr lang="de-DE" sz="4200" b="1" dirty="0" err="1" smtClean="0">
                <a:latin typeface="+mj-lt"/>
              </a:rPr>
              <a:t>Blümelein</a:t>
            </a:r>
            <a:r>
              <a:rPr lang="de-DE" sz="4200" b="1" dirty="0" smtClean="0">
                <a:latin typeface="+mj-lt"/>
              </a:rPr>
              <a:t>!</a:t>
            </a:r>
            <a:r>
              <a:rPr lang="de-DE" sz="4200" dirty="0">
                <a:latin typeface="+mj-lt"/>
              </a:rPr>
              <a:t/>
            </a:r>
            <a:br>
              <a:rPr lang="de-DE" sz="4200" dirty="0">
                <a:latin typeface="+mj-lt"/>
              </a:rPr>
            </a:br>
            <a:r>
              <a:rPr lang="de-DE" sz="4200" dirty="0">
                <a:latin typeface="+mj-lt"/>
              </a:rPr>
              <a:t/>
            </a:r>
            <a:br>
              <a:rPr lang="de-DE" sz="4200" dirty="0">
                <a:latin typeface="+mj-lt"/>
              </a:rPr>
            </a:br>
            <a:r>
              <a:rPr lang="de-DE" sz="4200" dirty="0">
                <a:latin typeface="+mj-lt"/>
              </a:rPr>
              <a:t>Was jetzt noch grün und frisch da steht</a:t>
            </a:r>
            <a:br>
              <a:rPr lang="de-DE" sz="4200" dirty="0">
                <a:latin typeface="+mj-lt"/>
              </a:rPr>
            </a:br>
            <a:r>
              <a:rPr lang="de-DE" sz="4200" dirty="0">
                <a:latin typeface="+mj-lt"/>
              </a:rPr>
              <a:t>Wird morgen weg gemäht</a:t>
            </a:r>
            <a:br>
              <a:rPr lang="de-DE" sz="4200" dirty="0">
                <a:latin typeface="+mj-lt"/>
              </a:rPr>
            </a:br>
            <a:r>
              <a:rPr lang="de-DE" sz="4200" dirty="0">
                <a:latin typeface="+mj-lt"/>
              </a:rPr>
              <a:t>Die edle Narzisse, </a:t>
            </a:r>
            <a:r>
              <a:rPr lang="de-DE" sz="4200" dirty="0" smtClean="0">
                <a:latin typeface="+mj-lt"/>
              </a:rPr>
              <a:t/>
            </a:r>
            <a:br>
              <a:rPr lang="de-DE" sz="4200" dirty="0" smtClean="0">
                <a:latin typeface="+mj-lt"/>
              </a:rPr>
            </a:br>
            <a:r>
              <a:rPr lang="de-DE" sz="4200" dirty="0" smtClean="0">
                <a:latin typeface="+mj-lt"/>
              </a:rPr>
              <a:t>die </a:t>
            </a:r>
            <a:r>
              <a:rPr lang="de-DE" sz="4200" dirty="0">
                <a:latin typeface="+mj-lt"/>
              </a:rPr>
              <a:t>englische Schlüssel,</a:t>
            </a:r>
            <a:br>
              <a:rPr lang="de-DE" sz="4200" dirty="0">
                <a:latin typeface="+mj-lt"/>
              </a:rPr>
            </a:br>
            <a:r>
              <a:rPr lang="de-DE" sz="4200" dirty="0">
                <a:latin typeface="+mj-lt"/>
              </a:rPr>
              <a:t>Die schön' </a:t>
            </a:r>
            <a:r>
              <a:rPr lang="de-DE" sz="4200" dirty="0" err="1">
                <a:latin typeface="+mj-lt"/>
              </a:rPr>
              <a:t>Hyazint</a:t>
            </a:r>
            <a:r>
              <a:rPr lang="de-DE" sz="4200" dirty="0">
                <a:latin typeface="+mj-lt"/>
              </a:rPr>
              <a:t>, </a:t>
            </a:r>
            <a:r>
              <a:rPr lang="de-DE" sz="4200" dirty="0" smtClean="0">
                <a:latin typeface="+mj-lt"/>
              </a:rPr>
              <a:t/>
            </a:r>
            <a:br>
              <a:rPr lang="de-DE" sz="4200" dirty="0" smtClean="0">
                <a:latin typeface="+mj-lt"/>
              </a:rPr>
            </a:br>
            <a:r>
              <a:rPr lang="de-DE" sz="4200" dirty="0" smtClean="0">
                <a:latin typeface="+mj-lt"/>
              </a:rPr>
              <a:t>die </a:t>
            </a:r>
            <a:r>
              <a:rPr lang="de-DE" sz="4200" dirty="0">
                <a:latin typeface="+mj-lt"/>
              </a:rPr>
              <a:t>türkische Bind.</a:t>
            </a:r>
            <a:br>
              <a:rPr lang="de-DE" sz="4200" dirty="0">
                <a:latin typeface="+mj-lt"/>
              </a:rPr>
            </a:br>
            <a:r>
              <a:rPr lang="de-DE" sz="4200" b="1" dirty="0" err="1" smtClean="0">
                <a:latin typeface="+mj-lt"/>
              </a:rPr>
              <a:t>Hüt</a:t>
            </a:r>
            <a:r>
              <a:rPr lang="de-DE" sz="4200" b="1" dirty="0">
                <a:latin typeface="+mj-lt"/>
              </a:rPr>
              <a:t>' dich, </a:t>
            </a:r>
            <a:r>
              <a:rPr lang="de-DE" sz="4200" b="1" dirty="0" err="1">
                <a:latin typeface="+mj-lt"/>
              </a:rPr>
              <a:t>schön's</a:t>
            </a:r>
            <a:r>
              <a:rPr lang="de-DE" sz="4200" b="1" dirty="0">
                <a:latin typeface="+mj-lt"/>
              </a:rPr>
              <a:t> </a:t>
            </a:r>
            <a:r>
              <a:rPr lang="de-DE" sz="4200" b="1" dirty="0" err="1">
                <a:latin typeface="+mj-lt"/>
              </a:rPr>
              <a:t>Blümelein</a:t>
            </a:r>
            <a:r>
              <a:rPr lang="de-DE" sz="4200" b="1" dirty="0">
                <a:latin typeface="+mj-lt"/>
              </a:rPr>
              <a:t>!</a:t>
            </a:r>
            <a:r>
              <a:rPr lang="de-DE" sz="4200" dirty="0">
                <a:latin typeface="+mj-lt"/>
              </a:rPr>
              <a:t/>
            </a:r>
            <a:br>
              <a:rPr lang="de-DE" sz="4200" dirty="0">
                <a:latin typeface="+mj-lt"/>
              </a:rPr>
            </a:br>
            <a:r>
              <a:rPr lang="de-DE" sz="4200" dirty="0">
                <a:latin typeface="+mj-lt"/>
              </a:rPr>
              <a:t/>
            </a:r>
            <a:br>
              <a:rPr lang="de-DE" sz="4200" dirty="0">
                <a:latin typeface="+mj-lt"/>
              </a:rPr>
            </a:br>
            <a:r>
              <a:rPr lang="de-DE" sz="4200" dirty="0">
                <a:latin typeface="+mj-lt"/>
              </a:rPr>
              <a:t>Viel' Hunderttausend ungezählt</a:t>
            </a:r>
            <a:br>
              <a:rPr lang="de-DE" sz="4200" dirty="0">
                <a:latin typeface="+mj-lt"/>
              </a:rPr>
            </a:br>
            <a:r>
              <a:rPr lang="de-DE" sz="4200" dirty="0">
                <a:latin typeface="+mj-lt"/>
              </a:rPr>
              <a:t>Unter der Sichel hinfällt</a:t>
            </a:r>
            <a:br>
              <a:rPr lang="de-DE" sz="4200" dirty="0">
                <a:latin typeface="+mj-lt"/>
              </a:rPr>
            </a:br>
            <a:r>
              <a:rPr lang="de-DE" sz="4200" dirty="0" err="1">
                <a:latin typeface="+mj-lt"/>
              </a:rPr>
              <a:t>Rotrosen</a:t>
            </a:r>
            <a:r>
              <a:rPr lang="de-DE" sz="4200" dirty="0">
                <a:latin typeface="+mj-lt"/>
              </a:rPr>
              <a:t>, Weißlilien: </a:t>
            </a:r>
            <a:r>
              <a:rPr lang="de-DE" sz="4200" dirty="0" smtClean="0">
                <a:latin typeface="+mj-lt"/>
              </a:rPr>
              <a:t/>
            </a:r>
            <a:br>
              <a:rPr lang="de-DE" sz="4200" dirty="0" smtClean="0">
                <a:latin typeface="+mj-lt"/>
              </a:rPr>
            </a:br>
            <a:r>
              <a:rPr lang="de-DE" sz="4200" dirty="0" smtClean="0">
                <a:latin typeface="+mj-lt"/>
              </a:rPr>
              <a:t>Beide </a:t>
            </a:r>
            <a:r>
              <a:rPr lang="de-DE" sz="4200" dirty="0">
                <a:latin typeface="+mj-lt"/>
              </a:rPr>
              <a:t>wird er austilgen.</a:t>
            </a:r>
            <a:br>
              <a:rPr lang="de-DE" sz="4200" dirty="0">
                <a:latin typeface="+mj-lt"/>
              </a:rPr>
            </a:br>
            <a:r>
              <a:rPr lang="de-DE" sz="4200" dirty="0">
                <a:latin typeface="+mj-lt"/>
              </a:rPr>
              <a:t>Ihr Kaiserkronen, </a:t>
            </a:r>
            <a:r>
              <a:rPr lang="de-DE" sz="4200" dirty="0" smtClean="0">
                <a:latin typeface="+mj-lt"/>
              </a:rPr>
              <a:t/>
            </a:r>
            <a:br>
              <a:rPr lang="de-DE" sz="4200" dirty="0" smtClean="0">
                <a:latin typeface="+mj-lt"/>
              </a:rPr>
            </a:br>
            <a:r>
              <a:rPr lang="de-DE" sz="4200" dirty="0" smtClean="0">
                <a:latin typeface="+mj-lt"/>
              </a:rPr>
              <a:t>man </a:t>
            </a:r>
            <a:r>
              <a:rPr lang="de-DE" sz="4200" dirty="0">
                <a:latin typeface="+mj-lt"/>
              </a:rPr>
              <a:t>wird euch nicht </a:t>
            </a:r>
            <a:r>
              <a:rPr lang="de-DE" sz="4200" dirty="0" smtClean="0">
                <a:latin typeface="+mj-lt"/>
              </a:rPr>
              <a:t>schonen.</a:t>
            </a:r>
            <a:endParaRPr lang="de-DE" sz="4200" dirty="0">
              <a:latin typeface="+mj-lt"/>
            </a:endParaRPr>
          </a:p>
          <a:p>
            <a:pPr marL="0" indent="0">
              <a:buNone/>
            </a:pPr>
            <a:r>
              <a:rPr lang="de-DE" sz="4200" b="1" dirty="0" err="1" smtClean="0">
                <a:latin typeface="+mj-lt"/>
              </a:rPr>
              <a:t>Hüt</a:t>
            </a:r>
            <a:r>
              <a:rPr lang="de-DE" sz="4200" b="1" dirty="0">
                <a:latin typeface="+mj-lt"/>
              </a:rPr>
              <a:t>' dich, </a:t>
            </a:r>
            <a:r>
              <a:rPr lang="de-DE" sz="4200" b="1" dirty="0" err="1">
                <a:latin typeface="+mj-lt"/>
              </a:rPr>
              <a:t>schön's</a:t>
            </a:r>
            <a:r>
              <a:rPr lang="de-DE" sz="4200" b="1" dirty="0">
                <a:latin typeface="+mj-lt"/>
              </a:rPr>
              <a:t> </a:t>
            </a:r>
            <a:r>
              <a:rPr lang="de-DE" sz="4200" b="1" dirty="0" err="1">
                <a:latin typeface="+mj-lt"/>
              </a:rPr>
              <a:t>Blümelein</a:t>
            </a:r>
            <a:r>
              <a:rPr lang="de-DE" sz="4200" b="1" dirty="0">
                <a:latin typeface="+mj-lt"/>
              </a:rPr>
              <a:t>!</a:t>
            </a:r>
            <a:r>
              <a:rPr lang="de-DE" dirty="0"/>
              <a:t/>
            </a:r>
            <a:br>
              <a:rPr lang="de-DE" dirty="0"/>
            </a:br>
            <a:r>
              <a:rPr lang="de-DE" dirty="0"/>
              <a:t/>
            </a:r>
            <a:br>
              <a:rPr lang="de-DE" dirty="0"/>
            </a:br>
            <a:endParaRPr lang="de-DE" dirty="0"/>
          </a:p>
        </p:txBody>
      </p:sp>
      <p:sp>
        <p:nvSpPr>
          <p:cNvPr id="4" name="CasellaDiTesto 3"/>
          <p:cNvSpPr txBox="1"/>
          <p:nvPr/>
        </p:nvSpPr>
        <p:spPr>
          <a:xfrm>
            <a:off x="4860032" y="2348880"/>
            <a:ext cx="3916256" cy="4247317"/>
          </a:xfrm>
          <a:prstGeom prst="rect">
            <a:avLst/>
          </a:prstGeom>
          <a:noFill/>
        </p:spPr>
        <p:txBody>
          <a:bodyPr wrap="square" rtlCol="0">
            <a:spAutoFit/>
          </a:bodyPr>
          <a:lstStyle/>
          <a:p>
            <a:pPr>
              <a:lnSpc>
                <a:spcPct val="90000"/>
              </a:lnSpc>
            </a:pPr>
            <a:r>
              <a:rPr lang="de-DE" sz="2000" dirty="0">
                <a:solidFill>
                  <a:prstClr val="white"/>
                </a:solidFill>
              </a:rPr>
              <a:t>Oh König, Kaiser, Fürst und Herr</a:t>
            </a:r>
            <a:br>
              <a:rPr lang="de-DE" sz="2000" dirty="0">
                <a:solidFill>
                  <a:prstClr val="white"/>
                </a:solidFill>
              </a:rPr>
            </a:br>
            <a:r>
              <a:rPr lang="de-DE" sz="2000" dirty="0">
                <a:solidFill>
                  <a:prstClr val="white"/>
                </a:solidFill>
              </a:rPr>
              <a:t>Fürchtet den Schnitter sehr!</a:t>
            </a:r>
            <a:br>
              <a:rPr lang="de-DE" sz="2000" dirty="0">
                <a:solidFill>
                  <a:prstClr val="white"/>
                </a:solidFill>
              </a:rPr>
            </a:br>
            <a:r>
              <a:rPr lang="de-DE" sz="2000" dirty="0">
                <a:solidFill>
                  <a:prstClr val="white"/>
                </a:solidFill>
              </a:rPr>
              <a:t>Der </a:t>
            </a:r>
            <a:r>
              <a:rPr lang="de-DE" sz="2000" dirty="0" err="1">
                <a:solidFill>
                  <a:prstClr val="white"/>
                </a:solidFill>
              </a:rPr>
              <a:t>Herzensbetrüber</a:t>
            </a:r>
            <a:r>
              <a:rPr lang="de-DE" sz="2000" dirty="0">
                <a:solidFill>
                  <a:prstClr val="white"/>
                </a:solidFill>
              </a:rPr>
              <a:t>, </a:t>
            </a:r>
            <a:br>
              <a:rPr lang="de-DE" sz="2000" dirty="0">
                <a:solidFill>
                  <a:prstClr val="white"/>
                </a:solidFill>
              </a:rPr>
            </a:br>
            <a:r>
              <a:rPr lang="de-DE" sz="2000" dirty="0">
                <a:solidFill>
                  <a:prstClr val="white"/>
                </a:solidFill>
              </a:rPr>
              <a:t>je länger, je lieber</a:t>
            </a:r>
            <a:br>
              <a:rPr lang="de-DE" sz="2000" dirty="0">
                <a:solidFill>
                  <a:prstClr val="white"/>
                </a:solidFill>
              </a:rPr>
            </a:br>
            <a:r>
              <a:rPr lang="de-DE" sz="2000" dirty="0">
                <a:solidFill>
                  <a:prstClr val="white"/>
                </a:solidFill>
              </a:rPr>
              <a:t>Macht alles herunter, </a:t>
            </a:r>
          </a:p>
          <a:p>
            <a:pPr>
              <a:lnSpc>
                <a:spcPct val="90000"/>
              </a:lnSpc>
            </a:pPr>
            <a:r>
              <a:rPr lang="de-DE" sz="2000" dirty="0">
                <a:solidFill>
                  <a:prstClr val="white"/>
                </a:solidFill>
              </a:rPr>
              <a:t>tut keinem besonders.</a:t>
            </a:r>
          </a:p>
          <a:p>
            <a:pPr>
              <a:lnSpc>
                <a:spcPct val="90000"/>
              </a:lnSpc>
            </a:pPr>
            <a:r>
              <a:rPr lang="de-DE" sz="2000" b="1" dirty="0" err="1">
                <a:solidFill>
                  <a:prstClr val="white"/>
                </a:solidFill>
              </a:rPr>
              <a:t>Hüt</a:t>
            </a:r>
            <a:r>
              <a:rPr lang="de-DE" sz="2000" b="1" dirty="0">
                <a:solidFill>
                  <a:prstClr val="white"/>
                </a:solidFill>
              </a:rPr>
              <a:t>' dich, </a:t>
            </a:r>
            <a:r>
              <a:rPr lang="de-DE" sz="2000" b="1" dirty="0" err="1">
                <a:solidFill>
                  <a:prstClr val="white"/>
                </a:solidFill>
              </a:rPr>
              <a:t>schön's</a:t>
            </a:r>
            <a:r>
              <a:rPr lang="de-DE" sz="2000" b="1" dirty="0">
                <a:solidFill>
                  <a:prstClr val="white"/>
                </a:solidFill>
              </a:rPr>
              <a:t> </a:t>
            </a:r>
            <a:r>
              <a:rPr lang="de-DE" sz="2000" b="1" dirty="0" err="1">
                <a:solidFill>
                  <a:prstClr val="white"/>
                </a:solidFill>
              </a:rPr>
              <a:t>Blümelein</a:t>
            </a:r>
            <a:r>
              <a:rPr lang="de-DE" sz="2000" b="1" dirty="0">
                <a:solidFill>
                  <a:prstClr val="white"/>
                </a:solidFill>
              </a:rPr>
              <a:t>!</a:t>
            </a:r>
            <a:r>
              <a:rPr lang="de-DE" sz="2000" dirty="0">
                <a:solidFill>
                  <a:prstClr val="white"/>
                </a:solidFill>
              </a:rPr>
              <a:t/>
            </a:r>
            <a:br>
              <a:rPr lang="de-DE" sz="2000" dirty="0">
                <a:solidFill>
                  <a:prstClr val="white"/>
                </a:solidFill>
              </a:rPr>
            </a:br>
            <a:r>
              <a:rPr lang="de-DE" sz="2000" dirty="0">
                <a:solidFill>
                  <a:prstClr val="white"/>
                </a:solidFill>
              </a:rPr>
              <a:t/>
            </a:r>
            <a:br>
              <a:rPr lang="de-DE" sz="2000" dirty="0">
                <a:solidFill>
                  <a:prstClr val="white"/>
                </a:solidFill>
              </a:rPr>
            </a:br>
            <a:r>
              <a:rPr lang="de-DE" sz="2000" dirty="0">
                <a:solidFill>
                  <a:prstClr val="white"/>
                </a:solidFill>
              </a:rPr>
              <a:t>Er macht so keinen Unterschied</a:t>
            </a:r>
            <a:br>
              <a:rPr lang="de-DE" sz="2000" dirty="0">
                <a:solidFill>
                  <a:prstClr val="white"/>
                </a:solidFill>
              </a:rPr>
            </a:br>
            <a:r>
              <a:rPr lang="de-DE" sz="2000" dirty="0">
                <a:solidFill>
                  <a:prstClr val="white"/>
                </a:solidFill>
              </a:rPr>
              <a:t>Nimmt alles in einem Schnitt</a:t>
            </a:r>
            <a:br>
              <a:rPr lang="de-DE" sz="2000" dirty="0">
                <a:solidFill>
                  <a:prstClr val="white"/>
                </a:solidFill>
              </a:rPr>
            </a:br>
            <a:r>
              <a:rPr lang="de-DE" sz="2000" dirty="0">
                <a:solidFill>
                  <a:prstClr val="white"/>
                </a:solidFill>
              </a:rPr>
              <a:t>Papst, König und Kaiser, </a:t>
            </a:r>
          </a:p>
          <a:p>
            <a:pPr>
              <a:lnSpc>
                <a:spcPct val="90000"/>
              </a:lnSpc>
            </a:pPr>
            <a:r>
              <a:rPr lang="de-DE" sz="2000" dirty="0">
                <a:solidFill>
                  <a:prstClr val="white"/>
                </a:solidFill>
              </a:rPr>
              <a:t>Fürst, Palast und Häuser</a:t>
            </a:r>
            <a:br>
              <a:rPr lang="de-DE" sz="2000" dirty="0">
                <a:solidFill>
                  <a:prstClr val="white"/>
                </a:solidFill>
              </a:rPr>
            </a:br>
            <a:r>
              <a:rPr lang="de-DE" sz="2000" dirty="0">
                <a:solidFill>
                  <a:prstClr val="white"/>
                </a:solidFill>
              </a:rPr>
              <a:t>Da </a:t>
            </a:r>
            <a:r>
              <a:rPr lang="de-DE" sz="2000" dirty="0" err="1">
                <a:solidFill>
                  <a:prstClr val="white"/>
                </a:solidFill>
              </a:rPr>
              <a:t>liegen's</a:t>
            </a:r>
            <a:r>
              <a:rPr lang="de-DE" sz="2000" dirty="0">
                <a:solidFill>
                  <a:prstClr val="white"/>
                </a:solidFill>
              </a:rPr>
              <a:t> beisammen, </a:t>
            </a:r>
          </a:p>
          <a:p>
            <a:pPr>
              <a:lnSpc>
                <a:spcPct val="90000"/>
              </a:lnSpc>
            </a:pPr>
            <a:r>
              <a:rPr lang="de-DE" sz="2000" dirty="0">
                <a:solidFill>
                  <a:prstClr val="white"/>
                </a:solidFill>
              </a:rPr>
              <a:t>man weiß kaum ein' Namen.</a:t>
            </a:r>
            <a:br>
              <a:rPr lang="de-DE" sz="2000" dirty="0">
                <a:solidFill>
                  <a:prstClr val="white"/>
                </a:solidFill>
              </a:rPr>
            </a:br>
            <a:r>
              <a:rPr lang="de-DE" sz="2000" b="1" dirty="0" err="1">
                <a:solidFill>
                  <a:prstClr val="white"/>
                </a:solidFill>
              </a:rPr>
              <a:t>Hüt</a:t>
            </a:r>
            <a:r>
              <a:rPr lang="de-DE" sz="2000" b="1" dirty="0">
                <a:solidFill>
                  <a:prstClr val="white"/>
                </a:solidFill>
              </a:rPr>
              <a:t>' dich, </a:t>
            </a:r>
            <a:r>
              <a:rPr lang="de-DE" sz="2000" b="1" dirty="0" err="1">
                <a:solidFill>
                  <a:prstClr val="white"/>
                </a:solidFill>
              </a:rPr>
              <a:t>schön's</a:t>
            </a:r>
            <a:r>
              <a:rPr lang="de-DE" sz="2000" b="1" dirty="0">
                <a:solidFill>
                  <a:prstClr val="white"/>
                </a:solidFill>
              </a:rPr>
              <a:t> </a:t>
            </a:r>
            <a:r>
              <a:rPr lang="de-DE" sz="2000" b="1" dirty="0" err="1">
                <a:solidFill>
                  <a:prstClr val="white"/>
                </a:solidFill>
              </a:rPr>
              <a:t>Blümelein</a:t>
            </a:r>
            <a:r>
              <a:rPr lang="de-DE" sz="2000" b="1" dirty="0">
                <a:solidFill>
                  <a:prstClr val="white"/>
                </a:solidFill>
              </a:rPr>
              <a:t>!</a:t>
            </a:r>
            <a:endParaRPr lang="it-IT" sz="2000" b="1" dirty="0">
              <a:solidFill>
                <a:prstClr val="white"/>
              </a:solidFill>
            </a:endParaRPr>
          </a:p>
        </p:txBody>
      </p:sp>
      <p:pic>
        <p:nvPicPr>
          <p:cNvPr id="5" name="kapS4U9hWoM"/>
          <p:cNvPicPr>
            <a:picLocks noRot="1" noChangeAspect="1"/>
          </p:cNvPicPr>
          <p:nvPr>
            <a:videoFile r:link="rId1"/>
          </p:nvPr>
        </p:nvPicPr>
        <p:blipFill>
          <a:blip r:embed="rId3"/>
          <a:stretch>
            <a:fillRect/>
          </a:stretch>
        </p:blipFill>
        <p:spPr>
          <a:xfrm>
            <a:off x="4953819" y="484847"/>
            <a:ext cx="2798057" cy="1573907"/>
          </a:xfrm>
          <a:prstGeom prst="rect">
            <a:avLst/>
          </a:prstGeom>
        </p:spPr>
      </p:pic>
      <p:sp>
        <p:nvSpPr>
          <p:cNvPr id="6" name="CasellaDiTesto 5"/>
          <p:cNvSpPr txBox="1"/>
          <p:nvPr/>
        </p:nvSpPr>
        <p:spPr>
          <a:xfrm>
            <a:off x="7749580" y="484847"/>
            <a:ext cx="1015663" cy="1573907"/>
          </a:xfrm>
          <a:prstGeom prst="rect">
            <a:avLst/>
          </a:prstGeom>
          <a:noFill/>
        </p:spPr>
        <p:txBody>
          <a:bodyPr vert="vert" wrap="square" rtlCol="0">
            <a:spAutoFit/>
          </a:bodyPr>
          <a:lstStyle/>
          <a:p>
            <a:pPr algn="ctr"/>
            <a:r>
              <a:rPr lang="it-IT" dirty="0">
                <a:solidFill>
                  <a:prstClr val="white"/>
                </a:solidFill>
              </a:rPr>
              <a:t>Cover  metal </a:t>
            </a:r>
          </a:p>
          <a:p>
            <a:pPr algn="ctr"/>
            <a:r>
              <a:rPr lang="it-IT" dirty="0">
                <a:solidFill>
                  <a:prstClr val="white"/>
                </a:solidFill>
              </a:rPr>
              <a:t>degli ASP (2008)</a:t>
            </a:r>
          </a:p>
        </p:txBody>
      </p:sp>
    </p:spTree>
    <p:extLst>
      <p:ext uri="{BB962C8B-B14F-4D97-AF65-F5344CB8AC3E}">
        <p14:creationId xmlns:p14="http://schemas.microsoft.com/office/powerpoint/2010/main" val="34315877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rta">
  <a:themeElements>
    <a:clrScheme name="Carta">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arta">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rta">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TotalTime>
  <Words>632</Words>
  <Application>Microsoft Office PowerPoint</Application>
  <PresentationFormat>Presentazione su schermo (4:3)</PresentationFormat>
  <Paragraphs>142</Paragraphs>
  <Slides>24</Slides>
  <Notes>0</Notes>
  <HiddenSlides>0</HiddenSlides>
  <MMClips>2</MMClips>
  <ScaleCrop>false</ScaleCrop>
  <HeadingPairs>
    <vt:vector size="4" baseType="variant">
      <vt:variant>
        <vt:lpstr>Tema</vt:lpstr>
      </vt:variant>
      <vt:variant>
        <vt:i4>1</vt:i4>
      </vt:variant>
      <vt:variant>
        <vt:lpstr>Titoli diapositive</vt:lpstr>
      </vt:variant>
      <vt:variant>
        <vt:i4>24</vt:i4>
      </vt:variant>
    </vt:vector>
  </HeadingPairs>
  <TitlesOfParts>
    <vt:vector size="25" baseType="lpstr">
      <vt:lpstr>Carta</vt:lpstr>
      <vt:lpstr>Il XVII secolo La Guerra dei trent’anni</vt:lpstr>
      <vt:lpstr>Presentazione standard di PowerPoint</vt:lpstr>
      <vt:lpstr>Der Dreißigjährige Krieg:  la maggiore catastrofe mai abbattutasi sulla Germania</vt:lpstr>
      <vt:lpstr>Presentazione standard di PowerPoint</vt:lpstr>
      <vt:lpstr>Presentazione standard di PowerPoint</vt:lpstr>
      <vt:lpstr>Presentazione standard di PowerPoint</vt:lpstr>
      <vt:lpstr>Presentazione standard di PowerPoint</vt:lpstr>
      <vt:lpstr>Schnitter Tod (Erntelied, ca. 1638)</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Paul Fleming (1609-1640) An sich (1641)</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Michele</dc:creator>
  <cp:lastModifiedBy>Michele</cp:lastModifiedBy>
  <cp:revision>7</cp:revision>
  <dcterms:created xsi:type="dcterms:W3CDTF">2016-11-06T17:36:10Z</dcterms:created>
  <dcterms:modified xsi:type="dcterms:W3CDTF">2016-11-09T14:50:57Z</dcterms:modified>
</cp:coreProperties>
</file>